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740" r:id="rId3"/>
  </p:sldMasterIdLst>
  <p:notesMasterIdLst>
    <p:notesMasterId r:id="rId13"/>
  </p:notesMasterIdLst>
  <p:sldIdLst>
    <p:sldId id="259" r:id="rId4"/>
    <p:sldId id="336" r:id="rId5"/>
    <p:sldId id="337" r:id="rId6"/>
    <p:sldId id="313" r:id="rId7"/>
    <p:sldId id="358" r:id="rId8"/>
    <p:sldId id="363" r:id="rId9"/>
    <p:sldId id="405" r:id="rId10"/>
    <p:sldId id="381" r:id="rId11"/>
    <p:sldId id="426" r:id="rId12"/>
    <p:sldId id="502" r:id="rId14"/>
    <p:sldId id="382" r:id="rId15"/>
    <p:sldId id="458" r:id="rId16"/>
    <p:sldId id="361" r:id="rId17"/>
    <p:sldId id="445" r:id="rId18"/>
    <p:sldId id="447" r:id="rId19"/>
    <p:sldId id="446" r:id="rId20"/>
    <p:sldId id="448" r:id="rId21"/>
    <p:sldId id="451" r:id="rId22"/>
    <p:sldId id="452" r:id="rId23"/>
    <p:sldId id="457" r:id="rId24"/>
    <p:sldId id="454" r:id="rId25"/>
    <p:sldId id="455" r:id="rId26"/>
    <p:sldId id="456" r:id="rId27"/>
    <p:sldId id="367" r:id="rId28"/>
    <p:sldId id="459" r:id="rId29"/>
    <p:sldId id="460" r:id="rId30"/>
    <p:sldId id="461" r:id="rId31"/>
    <p:sldId id="462" r:id="rId32"/>
    <p:sldId id="463" r:id="rId33"/>
    <p:sldId id="464" r:id="rId34"/>
    <p:sldId id="465" r:id="rId35"/>
    <p:sldId id="466" r:id="rId36"/>
    <p:sldId id="468" r:id="rId37"/>
    <p:sldId id="469" r:id="rId38"/>
    <p:sldId id="470" r:id="rId39"/>
    <p:sldId id="471" r:id="rId40"/>
    <p:sldId id="472" r:id="rId41"/>
    <p:sldId id="474" r:id="rId42"/>
    <p:sldId id="475" r:id="rId43"/>
    <p:sldId id="476" r:id="rId44"/>
    <p:sldId id="477" r:id="rId45"/>
    <p:sldId id="479" r:id="rId46"/>
    <p:sldId id="478" r:id="rId47"/>
    <p:sldId id="480" r:id="rId48"/>
    <p:sldId id="481" r:id="rId49"/>
    <p:sldId id="482" r:id="rId50"/>
    <p:sldId id="483" r:id="rId51"/>
    <p:sldId id="484" r:id="rId52"/>
    <p:sldId id="485" r:id="rId53"/>
    <p:sldId id="487" r:id="rId54"/>
    <p:sldId id="486" r:id="rId55"/>
    <p:sldId id="488" r:id="rId56"/>
    <p:sldId id="390" r:id="rId57"/>
    <p:sldId id="490" r:id="rId58"/>
    <p:sldId id="491" r:id="rId59"/>
    <p:sldId id="492" r:id="rId60"/>
    <p:sldId id="493" r:id="rId61"/>
    <p:sldId id="494" r:id="rId62"/>
    <p:sldId id="495" r:id="rId63"/>
    <p:sldId id="496" r:id="rId64"/>
    <p:sldId id="497" r:id="rId65"/>
    <p:sldId id="498" r:id="rId66"/>
    <p:sldId id="499" r:id="rId67"/>
    <p:sldId id="500" r:id="rId68"/>
    <p:sldId id="501" r:id="rId69"/>
    <p:sldId id="375" r:id="rId70"/>
    <p:sldId id="391" r:id="rId71"/>
    <p:sldId id="393" r:id="rId72"/>
    <p:sldId id="392" r:id="rId73"/>
    <p:sldId id="397" r:id="rId74"/>
    <p:sldId id="396" r:id="rId75"/>
    <p:sldId id="394" r:id="rId76"/>
    <p:sldId id="403" r:id="rId7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356"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1077"/>
    <a:srgbClr val="2254F3"/>
    <a:srgbClr val="174F00"/>
    <a:srgbClr val="000000"/>
    <a:srgbClr val="FFFFFF"/>
    <a:srgbClr val="1560EE"/>
    <a:srgbClr val="162441"/>
    <a:srgbClr val="A54D37"/>
    <a:srgbClr val="E22D35"/>
    <a:srgbClr val="1B518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155" autoAdjust="0"/>
    <p:restoredTop sz="85986" autoAdjust="0"/>
  </p:normalViewPr>
  <p:slideViewPr>
    <p:cSldViewPr snapToGrid="0" showGuides="1">
      <p:cViewPr varScale="1">
        <p:scale>
          <a:sx n="109" d="100"/>
          <a:sy n="109" d="100"/>
        </p:scale>
        <p:origin x="488" y="192"/>
      </p:cViewPr>
      <p:guideLst>
        <p:guide orient="horz" pos="2356"/>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0" Type="http://schemas.openxmlformats.org/officeDocument/2006/relationships/tableStyles" Target="tableStyles.xml"/><Relationship Id="rId8" Type="http://schemas.openxmlformats.org/officeDocument/2006/relationships/slide" Target="slides/slide5.xml"/><Relationship Id="rId79" Type="http://schemas.openxmlformats.org/officeDocument/2006/relationships/viewProps" Target="viewProps.xml"/><Relationship Id="rId78" Type="http://schemas.openxmlformats.org/officeDocument/2006/relationships/presProps" Target="presProps.xml"/><Relationship Id="rId77" Type="http://schemas.openxmlformats.org/officeDocument/2006/relationships/slide" Target="slides/slide73.xml"/><Relationship Id="rId76" Type="http://schemas.openxmlformats.org/officeDocument/2006/relationships/slide" Target="slides/slide72.xml"/><Relationship Id="rId75" Type="http://schemas.openxmlformats.org/officeDocument/2006/relationships/slide" Target="slides/slide71.xml"/><Relationship Id="rId74" Type="http://schemas.openxmlformats.org/officeDocument/2006/relationships/slide" Target="slides/slide70.xml"/><Relationship Id="rId73" Type="http://schemas.openxmlformats.org/officeDocument/2006/relationships/slide" Target="slides/slide69.xml"/><Relationship Id="rId72" Type="http://schemas.openxmlformats.org/officeDocument/2006/relationships/slide" Target="slides/slide68.xml"/><Relationship Id="rId71" Type="http://schemas.openxmlformats.org/officeDocument/2006/relationships/slide" Target="slides/slide67.xml"/><Relationship Id="rId70" Type="http://schemas.openxmlformats.org/officeDocument/2006/relationships/slide" Target="slides/slide66.xml"/><Relationship Id="rId7" Type="http://schemas.openxmlformats.org/officeDocument/2006/relationships/slide" Target="slides/slide4.xml"/><Relationship Id="rId69" Type="http://schemas.openxmlformats.org/officeDocument/2006/relationships/slide" Target="slides/slide65.xml"/><Relationship Id="rId68" Type="http://schemas.openxmlformats.org/officeDocument/2006/relationships/slide" Target="slides/slide64.xml"/><Relationship Id="rId67" Type="http://schemas.openxmlformats.org/officeDocument/2006/relationships/slide" Target="slides/slide63.xml"/><Relationship Id="rId66" Type="http://schemas.openxmlformats.org/officeDocument/2006/relationships/slide" Target="slides/slide62.xml"/><Relationship Id="rId65" Type="http://schemas.openxmlformats.org/officeDocument/2006/relationships/slide" Target="slides/slide61.xml"/><Relationship Id="rId64" Type="http://schemas.openxmlformats.org/officeDocument/2006/relationships/slide" Target="slides/slide60.xml"/><Relationship Id="rId63" Type="http://schemas.openxmlformats.org/officeDocument/2006/relationships/slide" Target="slides/slide59.xml"/><Relationship Id="rId62" Type="http://schemas.openxmlformats.org/officeDocument/2006/relationships/slide" Target="slides/slide58.xml"/><Relationship Id="rId61" Type="http://schemas.openxmlformats.org/officeDocument/2006/relationships/slide" Target="slides/slide57.xml"/><Relationship Id="rId60" Type="http://schemas.openxmlformats.org/officeDocument/2006/relationships/slide" Target="slides/slide56.xml"/><Relationship Id="rId6" Type="http://schemas.openxmlformats.org/officeDocument/2006/relationships/slide" Target="slides/slide3.xml"/><Relationship Id="rId59" Type="http://schemas.openxmlformats.org/officeDocument/2006/relationships/slide" Target="slides/slide55.xml"/><Relationship Id="rId58" Type="http://schemas.openxmlformats.org/officeDocument/2006/relationships/slide" Target="slides/slide54.xml"/><Relationship Id="rId57" Type="http://schemas.openxmlformats.org/officeDocument/2006/relationships/slide" Target="slides/slide53.xml"/><Relationship Id="rId56" Type="http://schemas.openxmlformats.org/officeDocument/2006/relationships/slide" Target="slides/slide52.xml"/><Relationship Id="rId55" Type="http://schemas.openxmlformats.org/officeDocument/2006/relationships/slide" Target="slides/slide51.xml"/><Relationship Id="rId54" Type="http://schemas.openxmlformats.org/officeDocument/2006/relationships/slide" Target="slides/slide50.xml"/><Relationship Id="rId53" Type="http://schemas.openxmlformats.org/officeDocument/2006/relationships/slide" Target="slides/slide49.xml"/><Relationship Id="rId52" Type="http://schemas.openxmlformats.org/officeDocument/2006/relationships/slide" Target="slides/slide48.xml"/><Relationship Id="rId51" Type="http://schemas.openxmlformats.org/officeDocument/2006/relationships/slide" Target="slides/slide47.xml"/><Relationship Id="rId50" Type="http://schemas.openxmlformats.org/officeDocument/2006/relationships/slide" Target="slides/slide46.xml"/><Relationship Id="rId5" Type="http://schemas.openxmlformats.org/officeDocument/2006/relationships/slide" Target="slides/slide2.xml"/><Relationship Id="rId49" Type="http://schemas.openxmlformats.org/officeDocument/2006/relationships/slide" Target="slides/slide45.xml"/><Relationship Id="rId48" Type="http://schemas.openxmlformats.org/officeDocument/2006/relationships/slide" Target="slides/slide44.xml"/><Relationship Id="rId47" Type="http://schemas.openxmlformats.org/officeDocument/2006/relationships/slide" Target="slides/slide43.xml"/><Relationship Id="rId46" Type="http://schemas.openxmlformats.org/officeDocument/2006/relationships/slide" Target="slides/slide42.xml"/><Relationship Id="rId45" Type="http://schemas.openxmlformats.org/officeDocument/2006/relationships/slide" Target="slides/slide41.xml"/><Relationship Id="rId44" Type="http://schemas.openxmlformats.org/officeDocument/2006/relationships/slide" Target="slides/slide40.xml"/><Relationship Id="rId43" Type="http://schemas.openxmlformats.org/officeDocument/2006/relationships/slide" Target="slides/slide39.xml"/><Relationship Id="rId42" Type="http://schemas.openxmlformats.org/officeDocument/2006/relationships/slide" Target="slides/slide38.xml"/><Relationship Id="rId41" Type="http://schemas.openxmlformats.org/officeDocument/2006/relationships/slide" Target="slides/slide37.xml"/><Relationship Id="rId40" Type="http://schemas.openxmlformats.org/officeDocument/2006/relationships/slide" Target="slides/slide36.xml"/><Relationship Id="rId4" Type="http://schemas.openxmlformats.org/officeDocument/2006/relationships/slide" Target="slides/slide1.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notesMaster" Target="notesMasters/notesMaster1.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2" Type="http://schemas.openxmlformats.org/officeDocument/2006/relationships/hyperlink" Target="http://www.1ppt.com/hangye/" TargetMode="External"/><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hf sldNum="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6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hf sldNum="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7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hf sldNum="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8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hf sldNum="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type="twoTxTwoObj" preserve="1">
  <p:cSld name="9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hf sldNum="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type="twoTxTwoObj" preserve="1">
  <p:cSld name="10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hf sldNum="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twoTxTwoObj" preserve="1">
  <p:cSld name="11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hf sldNum="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12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hf sldNum="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13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hf sldNum="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14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hf sldNum="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15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hf sldNum="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hf sldNum="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16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hf sldNum="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17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hf sldNum="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18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hf sldNum="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type="twoTxTwoObj" preserve="1">
  <p:cSld name="19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hf sldNum="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type="twoTxTwoObj" preserve="1">
  <p:cSld name="20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hf sldNum="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type="twoTxTwoObj" preserve="1">
  <p:cSld name="21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hf sldNum="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type="twoTxTwoObj" preserve="1">
  <p:cSld name="22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hf sldNum="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23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hf sldNum="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24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hf sldNum="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25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hf sldNum="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hf sldNum="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type="twoTxTwoObj" preserve="1">
  <p:cSld name="26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hf sldNum="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type="twoTxTwoObj" preserve="1">
  <p:cSld name="27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hf sldNum="0" ftr="0" dt="0"/>
</p:sldLayout>
</file>

<file path=ppt/slideLayouts/slideLayout32.xml><?xml version="1.0" encoding="utf-8"?>
<p:sldLayout xmlns:a="http://schemas.openxmlformats.org/drawingml/2006/main" xmlns:r="http://schemas.openxmlformats.org/officeDocument/2006/relationships" xmlns:p="http://schemas.openxmlformats.org/presentationml/2006/main" type="twoTxTwoObj" preserve="1">
  <p:cSld name="28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hf sldNum="0" ftr="0" dt="0"/>
</p:sldLayout>
</file>

<file path=ppt/slideLayouts/slideLayout33.xml><?xml version="1.0" encoding="utf-8"?>
<p:sldLayout xmlns:a="http://schemas.openxmlformats.org/drawingml/2006/main" xmlns:r="http://schemas.openxmlformats.org/officeDocument/2006/relationships" xmlns:p="http://schemas.openxmlformats.org/presentationml/2006/main" type="twoTxTwoObj" preserve="1">
  <p:cSld name="29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hf sldNum="0" ftr="0" dt="0"/>
</p:sldLayout>
</file>

<file path=ppt/slideLayouts/slideLayout34.xml><?xml version="1.0" encoding="utf-8"?>
<p:sldLayout xmlns:a="http://schemas.openxmlformats.org/drawingml/2006/main" xmlns:r="http://schemas.openxmlformats.org/officeDocument/2006/relationships" xmlns:p="http://schemas.openxmlformats.org/presentationml/2006/main" type="twoTxTwoObj" preserve="1">
  <p:cSld name="30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hf sldNum="0" ftr="0" dt="0"/>
</p:sldLayout>
</file>

<file path=ppt/slideLayouts/slideLayout35.xml><?xml version="1.0" encoding="utf-8"?>
<p:sldLayout xmlns:a="http://schemas.openxmlformats.org/drawingml/2006/main" xmlns:r="http://schemas.openxmlformats.org/officeDocument/2006/relationships" xmlns:p="http://schemas.openxmlformats.org/presentationml/2006/main" type="twoTxTwoObj" preserve="1">
  <p:cSld name="31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hf sldNum="0" ftr="0" dt="0"/>
</p:sldLayout>
</file>

<file path=ppt/slideLayouts/slideLayout36.xml><?xml version="1.0" encoding="utf-8"?>
<p:sldLayout xmlns:a="http://schemas.openxmlformats.org/drawingml/2006/main" xmlns:r="http://schemas.openxmlformats.org/officeDocument/2006/relationships" xmlns:p="http://schemas.openxmlformats.org/presentationml/2006/main" type="twoTxTwoObj" preserve="1">
  <p:cSld name="32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hf sldNum="0" ftr="0" dt="0"/>
</p:sldLayout>
</file>

<file path=ppt/slideLayouts/slideLayout37.xml><?xml version="1.0" encoding="utf-8"?>
<p:sldLayout xmlns:a="http://schemas.openxmlformats.org/drawingml/2006/main" xmlns:r="http://schemas.openxmlformats.org/officeDocument/2006/relationships" xmlns:p="http://schemas.openxmlformats.org/presentationml/2006/main" type="twoTxTwoObj" preserve="1">
  <p:cSld name="33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hf sldNum="0" ftr="0" dt="0"/>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34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hf sldNum="0" ftr="0" dt="0"/>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reserve="1">
  <p:cSld name="35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hf sldNum="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hf sldNum="0" ftr="0" dt="0"/>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36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hf sldNum="0" ftr="0" dt="0"/>
</p:sldLayout>
</file>

<file path=ppt/slideLayouts/slideLayout41.xml><?xml version="1.0" encoding="utf-8"?>
<p:sldLayout xmlns:a="http://schemas.openxmlformats.org/drawingml/2006/main" xmlns:r="http://schemas.openxmlformats.org/officeDocument/2006/relationships" xmlns:p="http://schemas.openxmlformats.org/presentationml/2006/main" type="twoTxTwoObj" preserve="1">
  <p:cSld name="37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hf sldNum="0" ftr="0" dt="0"/>
</p:sldLayout>
</file>

<file path=ppt/slideLayouts/slideLayout42.xml><?xml version="1.0" encoding="utf-8"?>
<p:sldLayout xmlns:a="http://schemas.openxmlformats.org/drawingml/2006/main" xmlns:r="http://schemas.openxmlformats.org/officeDocument/2006/relationships" xmlns:p="http://schemas.openxmlformats.org/presentationml/2006/main" type="twoTxTwoObj" preserve="1">
  <p:cSld name="38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hf sldNum="0" ftr="0" dt="0"/>
</p:sldLayout>
</file>

<file path=ppt/slideLayouts/slideLayout43.xml><?xml version="1.0" encoding="utf-8"?>
<p:sldLayout xmlns:a="http://schemas.openxmlformats.org/drawingml/2006/main" xmlns:r="http://schemas.openxmlformats.org/officeDocument/2006/relationships" xmlns:p="http://schemas.openxmlformats.org/presentationml/2006/main" type="twoTxTwoObj" preserve="1">
  <p:cSld name="39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hf sldNum="0" ftr="0" dt="0"/>
</p:sldLayout>
</file>

<file path=ppt/slideLayouts/slideLayout44.xml><?xml version="1.0" encoding="utf-8"?>
<p:sldLayout xmlns:a="http://schemas.openxmlformats.org/drawingml/2006/main" xmlns:r="http://schemas.openxmlformats.org/officeDocument/2006/relationships" xmlns:p="http://schemas.openxmlformats.org/presentationml/2006/main" type="twoTxTwoObj" preserve="1">
  <p:cSld name="40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hf sldNum="0" ftr="0" dt="0"/>
</p:sldLayout>
</file>

<file path=ppt/slideLayouts/slideLayout45.xml><?xml version="1.0" encoding="utf-8"?>
<p:sldLayout xmlns:a="http://schemas.openxmlformats.org/drawingml/2006/main" xmlns:r="http://schemas.openxmlformats.org/officeDocument/2006/relationships" xmlns:p="http://schemas.openxmlformats.org/presentationml/2006/main" type="twoTxTwoObj" preserve="1">
  <p:cSld name="41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hf sldNum="0" ftr="0" dt="0"/>
</p:sldLayout>
</file>

<file path=ppt/slideLayouts/slideLayout46.xml><?xml version="1.0" encoding="utf-8"?>
<p:sldLayout xmlns:a="http://schemas.openxmlformats.org/drawingml/2006/main" xmlns:r="http://schemas.openxmlformats.org/officeDocument/2006/relationships" xmlns:p="http://schemas.openxmlformats.org/presentationml/2006/main" type="twoTxTwoObj" preserve="1">
  <p:cSld name="42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hf sldNum="0" ftr="0" dt="0"/>
</p:sldLayout>
</file>

<file path=ppt/slideLayouts/slideLayout47.xml><?xml version="1.0" encoding="utf-8"?>
<p:sldLayout xmlns:a="http://schemas.openxmlformats.org/drawingml/2006/main" xmlns:r="http://schemas.openxmlformats.org/officeDocument/2006/relationships" xmlns:p="http://schemas.openxmlformats.org/presentationml/2006/main" type="twoTxTwoObj" preserve="1">
  <p:cSld name="43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hf sldNum="0" ftr="0" dt="0"/>
</p:sldLayout>
</file>

<file path=ppt/slideLayouts/slideLayout48.xml><?xml version="1.0" encoding="utf-8"?>
<p:sldLayout xmlns:a="http://schemas.openxmlformats.org/drawingml/2006/main" xmlns:r="http://schemas.openxmlformats.org/officeDocument/2006/relationships" xmlns:p="http://schemas.openxmlformats.org/presentationml/2006/main" type="twoTxTwoObj" preserve="1">
  <p:cSld name="44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hf sldNum="0" ftr="0" dt="0"/>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45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hf sldNum="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1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hf sldNum="0" ftr="0" dt="0"/>
</p:sldLayout>
</file>

<file path=ppt/slideLayouts/slideLayout50.xml><?xml version="1.0" encoding="utf-8"?>
<p:sldLayout xmlns:a="http://schemas.openxmlformats.org/drawingml/2006/main" xmlns:r="http://schemas.openxmlformats.org/officeDocument/2006/relationships" xmlns:p="http://schemas.openxmlformats.org/presentationml/2006/main" type="twoTxTwoObj" preserve="1">
  <p:cSld name="46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hf sldNum="0" ftr="0" dt="0"/>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47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hf sldNum="0" ftr="0" dt="0"/>
</p:sldLayout>
</file>

<file path=ppt/slideLayouts/slideLayout52.xml><?xml version="1.0" encoding="utf-8"?>
<p:sldLayout xmlns:a="http://schemas.openxmlformats.org/drawingml/2006/main" xmlns:r="http://schemas.openxmlformats.org/officeDocument/2006/relationships" xmlns:p="http://schemas.openxmlformats.org/presentationml/2006/main" type="twoTxTwoObj" preserve="1">
  <p:cSld name="48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hf sldNum="0" ftr="0" dt="0"/>
</p:sldLayout>
</file>

<file path=ppt/slideLayouts/slideLayout53.xml><?xml version="1.0" encoding="utf-8"?>
<p:sldLayout xmlns:a="http://schemas.openxmlformats.org/drawingml/2006/main" xmlns:r="http://schemas.openxmlformats.org/officeDocument/2006/relationships" xmlns:p="http://schemas.openxmlformats.org/presentationml/2006/main" type="twoTxTwoObj" preserve="1">
  <p:cSld name="49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hf sldNum="0" ftr="0" dt="0"/>
</p:sldLayout>
</file>

<file path=ppt/slideLayouts/slideLayout54.xml><?xml version="1.0" encoding="utf-8"?>
<p:sldLayout xmlns:a="http://schemas.openxmlformats.org/drawingml/2006/main" xmlns:r="http://schemas.openxmlformats.org/officeDocument/2006/relationships" xmlns:p="http://schemas.openxmlformats.org/presentationml/2006/main" type="twoTxTwoObj" preserve="1">
  <p:cSld name="50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hf sldNum="0" ftr="0" dt="0"/>
</p:sldLayout>
</file>

<file path=ppt/slideLayouts/slideLayout55.xml><?xml version="1.0" encoding="utf-8"?>
<p:sldLayout xmlns:a="http://schemas.openxmlformats.org/drawingml/2006/main" xmlns:r="http://schemas.openxmlformats.org/officeDocument/2006/relationships" xmlns:p="http://schemas.openxmlformats.org/presentationml/2006/main" type="twoTxTwoObj" preserve="1">
  <p:cSld name="51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hf sldNum="0" ftr="0" dt="0"/>
</p:sldLayout>
</file>

<file path=ppt/slideLayouts/slideLayout56.xml><?xml version="1.0" encoding="utf-8"?>
<p:sldLayout xmlns:a="http://schemas.openxmlformats.org/drawingml/2006/main" xmlns:r="http://schemas.openxmlformats.org/officeDocument/2006/relationships" xmlns:p="http://schemas.openxmlformats.org/presentationml/2006/main" type="twoTxTwoObj" preserve="1">
  <p:cSld name="52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hf sldNum="0" ftr="0" dt="0"/>
</p:sldLayout>
</file>

<file path=ppt/slideLayouts/slideLayout57.xml><?xml version="1.0" encoding="utf-8"?>
<p:sldLayout xmlns:a="http://schemas.openxmlformats.org/drawingml/2006/main" xmlns:r="http://schemas.openxmlformats.org/officeDocument/2006/relationships" xmlns:p="http://schemas.openxmlformats.org/presentationml/2006/main" type="twoTxTwoObj" preserve="1">
  <p:cSld name="53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hf sldNum="0" ftr="0" dt="0"/>
</p:sldLayout>
</file>

<file path=ppt/slideLayouts/slideLayout58.xml><?xml version="1.0" encoding="utf-8"?>
<p:sldLayout xmlns:a="http://schemas.openxmlformats.org/drawingml/2006/main" xmlns:r="http://schemas.openxmlformats.org/officeDocument/2006/relationships" xmlns:p="http://schemas.openxmlformats.org/presentationml/2006/main" type="twoTxTwoObj" preserve="1">
  <p:cSld name="54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hf sldNum="0" ftr="0" dt="0"/>
</p:sldLayout>
</file>

<file path=ppt/slideLayouts/slideLayout59.xml><?xml version="1.0" encoding="utf-8"?>
<p:sldLayout xmlns:a="http://schemas.openxmlformats.org/drawingml/2006/main" xmlns:r="http://schemas.openxmlformats.org/officeDocument/2006/relationships" xmlns:p="http://schemas.openxmlformats.org/presentationml/2006/main" type="twoTxTwoObj" preserve="1">
  <p:cSld name="55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hf sldNum="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2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hf sldNum="0" ftr="0" dt="0"/>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56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hf sldNum="0" ftr="0" dt="0"/>
</p:sldLayout>
</file>

<file path=ppt/slideLayouts/slideLayout61.xml><?xml version="1.0" encoding="utf-8"?>
<p:sldLayout xmlns:a="http://schemas.openxmlformats.org/drawingml/2006/main" xmlns:r="http://schemas.openxmlformats.org/officeDocument/2006/relationships" xmlns:p="http://schemas.openxmlformats.org/presentationml/2006/main" type="twoTxTwoObj" preserve="1">
  <p:cSld name="57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hf sldNum="0" ftr="0" dt="0"/>
</p:sldLayout>
</file>

<file path=ppt/slideLayouts/slideLayout62.xml><?xml version="1.0" encoding="utf-8"?>
<p:sldLayout xmlns:a="http://schemas.openxmlformats.org/drawingml/2006/main" xmlns:r="http://schemas.openxmlformats.org/officeDocument/2006/relationships" xmlns:p="http://schemas.openxmlformats.org/presentationml/2006/main" type="twoTxTwoObj" preserve="1">
  <p:cSld name="58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hf sldNum="0" ftr="0" dt="0"/>
</p:sldLayout>
</file>

<file path=ppt/slideLayouts/slideLayout63.xml><?xml version="1.0" encoding="utf-8"?>
<p:sldLayout xmlns:a="http://schemas.openxmlformats.org/drawingml/2006/main" xmlns:r="http://schemas.openxmlformats.org/officeDocument/2006/relationships" xmlns:p="http://schemas.openxmlformats.org/presentationml/2006/main" type="twoTxTwoObj" preserve="1">
  <p:cSld name="59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hf sldNum="0" ftr="0" dt="0"/>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60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hf sldNum="0" ftr="0" dt="0"/>
</p:sldLayout>
</file>

<file path=ppt/slideLayouts/slideLayout65.xml><?xml version="1.0" encoding="utf-8"?>
<p:sldLayout xmlns:a="http://schemas.openxmlformats.org/drawingml/2006/main" xmlns:r="http://schemas.openxmlformats.org/officeDocument/2006/relationships" xmlns:p="http://schemas.openxmlformats.org/presentationml/2006/main" type="twoTxTwoObj" preserve="1">
  <p:cSld name="61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hf sldNum="0" ftr="0" dt="0"/>
</p:sldLayout>
</file>

<file path=ppt/slideLayouts/slideLayout66.xml><?xml version="1.0" encoding="utf-8"?>
<p:sldLayout xmlns:a="http://schemas.openxmlformats.org/drawingml/2006/main" xmlns:r="http://schemas.openxmlformats.org/officeDocument/2006/relationships" xmlns:p="http://schemas.openxmlformats.org/presentationml/2006/main" type="twoTxTwoObj" preserve="1">
  <p:cSld name="62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hf sldNum="0" ftr="0" dt="0"/>
</p:sldLayout>
</file>

<file path=ppt/slideLayouts/slideLayout67.xml><?xml version="1.0" encoding="utf-8"?>
<p:sldLayout xmlns:a="http://schemas.openxmlformats.org/drawingml/2006/main" xmlns:r="http://schemas.openxmlformats.org/officeDocument/2006/relationships" xmlns:p="http://schemas.openxmlformats.org/presentationml/2006/main" type="twoTxTwoObj" preserve="1">
  <p:cSld name="63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hf sldNum="0" ftr="0" dt="0"/>
</p:sldLayout>
</file>

<file path=ppt/slideLayouts/slideLayout68.xml><?xml version="1.0" encoding="utf-8"?>
<p:sldLayout xmlns:a="http://schemas.openxmlformats.org/drawingml/2006/main" xmlns:r="http://schemas.openxmlformats.org/officeDocument/2006/relationships" xmlns:p="http://schemas.openxmlformats.org/presentationml/2006/main" type="twoTxTwoObj" preserve="1">
  <p:cSld name="64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hf sldNum="0" ftr="0" dt="0"/>
</p:sldLayout>
</file>

<file path=ppt/slideLayouts/slideLayout69.xml><?xml version="1.0" encoding="utf-8"?>
<p:sldLayout xmlns:a="http://schemas.openxmlformats.org/drawingml/2006/main" xmlns:r="http://schemas.openxmlformats.org/officeDocument/2006/relationships" xmlns:p="http://schemas.openxmlformats.org/presentationml/2006/main" type="twoTxTwoObj" preserve="1">
  <p:cSld name="65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hf sldNum="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3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hf sldNum="0" ftr="0" dt="0"/>
</p:sldLayout>
</file>

<file path=ppt/slideLayouts/slideLayout70.xml><?xml version="1.0" encoding="utf-8"?>
<p:sldLayout xmlns:a="http://schemas.openxmlformats.org/drawingml/2006/main" xmlns:r="http://schemas.openxmlformats.org/officeDocument/2006/relationships" xmlns:p="http://schemas.openxmlformats.org/presentationml/2006/main" type="twoTxTwoObj" preserve="1">
  <p:cSld name="66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hf sldNum="0" ftr="0" dt="0"/>
</p:sldLayout>
</file>

<file path=ppt/slideLayouts/slideLayout71.xml><?xml version="1.0" encoding="utf-8"?>
<p:sldLayout xmlns:a="http://schemas.openxmlformats.org/drawingml/2006/main" xmlns:r="http://schemas.openxmlformats.org/officeDocument/2006/relationships" xmlns:p="http://schemas.openxmlformats.org/presentationml/2006/main" type="twoTxTwoObj" preserve="1">
  <p:cSld name="67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hf sldNum="0" ftr="0" dt="0"/>
</p:sldLayout>
</file>

<file path=ppt/slideLayouts/slideLayout72.xml><?xml version="1.0" encoding="utf-8"?>
<p:sldLayout xmlns:a="http://schemas.openxmlformats.org/drawingml/2006/main" xmlns:r="http://schemas.openxmlformats.org/officeDocument/2006/relationships" xmlns:p="http://schemas.openxmlformats.org/presentationml/2006/main" type="twoTxTwoObj" preserve="1">
  <p:cSld name="68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hf sldNum="0" ftr="0" dt="0"/>
</p:sldLayout>
</file>

<file path=ppt/slideLayouts/slideLayout73.xml><?xml version="1.0" encoding="utf-8"?>
<p:sldLayout xmlns:a="http://schemas.openxmlformats.org/drawingml/2006/main" xmlns:r="http://schemas.openxmlformats.org/officeDocument/2006/relationships" xmlns:p="http://schemas.openxmlformats.org/presentationml/2006/main" type="twoTxTwoObj" preserve="1">
  <p:cSld name="69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hf sldNum="0" ftr="0" dt="0"/>
</p:sldLayout>
</file>

<file path=ppt/slideLayouts/slideLayout74.xml><?xml version="1.0" encoding="utf-8"?>
<p:sldLayout xmlns:a="http://schemas.openxmlformats.org/drawingml/2006/main" xmlns:r="http://schemas.openxmlformats.org/officeDocument/2006/relationships" xmlns:p="http://schemas.openxmlformats.org/presentationml/2006/main" type="twoTxTwoObj" preserve="1">
  <p:cSld name="70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hf sldNum="0" ftr="0" dt="0"/>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71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hf sldNum="0" ftr="0" dt="0"/>
</p:sldLayout>
</file>

<file path=ppt/slideLayouts/slideLayout76.xml><?xml version="1.0" encoding="utf-8"?>
<p:sldLayout xmlns:a="http://schemas.openxmlformats.org/drawingml/2006/main" xmlns:r="http://schemas.openxmlformats.org/officeDocument/2006/relationships" xmlns:p="http://schemas.openxmlformats.org/presentationml/2006/main" type="twoTxTwoObj" preserve="1">
  <p:cSld name="72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hf sldNum="0" ftr="0" dt="0"/>
</p:sldLayout>
</file>

<file path=ppt/slideLayouts/slideLayout77.xml><?xml version="1.0" encoding="utf-8"?>
<p:sldLayout xmlns:a="http://schemas.openxmlformats.org/drawingml/2006/main" xmlns:r="http://schemas.openxmlformats.org/officeDocument/2006/relationships" xmlns:p="http://schemas.openxmlformats.org/presentationml/2006/main" type="twoTxTwoObj" preserve="1">
  <p:cSld name="73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hf sldNum="0" ftr="0" dt="0"/>
</p:sldLayout>
</file>

<file path=ppt/slideLayouts/slideLayout78.xml><?xml version="1.0" encoding="utf-8"?>
<p:sldLayout xmlns:a="http://schemas.openxmlformats.org/drawingml/2006/main" xmlns:r="http://schemas.openxmlformats.org/officeDocument/2006/relationships" xmlns:p="http://schemas.openxmlformats.org/presentationml/2006/main" type="twoTxTwoObj" preserve="1">
  <p:cSld name="74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hf sldNum="0" ftr="0" dt="0"/>
</p:sldLayout>
</file>

<file path=ppt/slideLayouts/slideLayout79.xml><?xml version="1.0" encoding="utf-8"?>
<p:sldLayout xmlns:a="http://schemas.openxmlformats.org/drawingml/2006/main" xmlns:r="http://schemas.openxmlformats.org/officeDocument/2006/relationships" xmlns:p="http://schemas.openxmlformats.org/presentationml/2006/main" type="twoTxTwoObj" preserve="1">
  <p:cSld name="75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hf sldNum="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4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hf sldNum="0" ftr="0" dt="0"/>
</p:sldLayout>
</file>

<file path=ppt/slideLayouts/slideLayout80.xml><?xml version="1.0" encoding="utf-8"?>
<p:sldLayout xmlns:a="http://schemas.openxmlformats.org/drawingml/2006/main" xmlns:r="http://schemas.openxmlformats.org/officeDocument/2006/relationships" xmlns:p="http://schemas.openxmlformats.org/presentationml/2006/main" type="twoTxTwoObj" preserve="1">
  <p:cSld name="76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hf sldNum="0" ftr="0" dt="0"/>
</p:sldLayout>
</file>

<file path=ppt/slideLayouts/slideLayout81.xml><?xml version="1.0" encoding="utf-8"?>
<p:sldLayout xmlns:a="http://schemas.openxmlformats.org/drawingml/2006/main" xmlns:r="http://schemas.openxmlformats.org/officeDocument/2006/relationships" xmlns:p="http://schemas.openxmlformats.org/presentationml/2006/main" type="twoTxTwoObj" preserve="1">
  <p:cSld name="77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hf sldNum="0" ftr="0" dt="0"/>
</p:sldLayout>
</file>

<file path=ppt/slideLayouts/slideLayout82.xml><?xml version="1.0" encoding="utf-8"?>
<p:sldLayout xmlns:a="http://schemas.openxmlformats.org/drawingml/2006/main" xmlns:r="http://schemas.openxmlformats.org/officeDocument/2006/relationships" xmlns:p="http://schemas.openxmlformats.org/presentationml/2006/main" type="twoTxTwoObj" preserve="1">
  <p:cSld name="78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hf sldNum="0" ftr="0" dt="0"/>
</p:sldLayout>
</file>

<file path=ppt/slideLayouts/slideLayout83.xml><?xml version="1.0" encoding="utf-8"?>
<p:sldLayout xmlns:a="http://schemas.openxmlformats.org/drawingml/2006/main" xmlns:r="http://schemas.openxmlformats.org/officeDocument/2006/relationships" xmlns:p="http://schemas.openxmlformats.org/presentationml/2006/main" type="twoTxTwoObj" preserve="1">
  <p:cSld name="79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hf sldNum="0" ftr="0" dt="0"/>
</p:sldLayout>
</file>

<file path=ppt/slideLayouts/slideLayout84.xml><?xml version="1.0" encoding="utf-8"?>
<p:sldLayout xmlns:a="http://schemas.openxmlformats.org/drawingml/2006/main" xmlns:r="http://schemas.openxmlformats.org/officeDocument/2006/relationships" xmlns:p="http://schemas.openxmlformats.org/presentationml/2006/main" type="twoTxTwoObj" preserve="1">
  <p:cSld name="80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hf sldNum="0" ftr="0" dt="0"/>
</p:sldLayout>
</file>

<file path=ppt/slideLayouts/slideLayout85.xml><?xml version="1.0" encoding="utf-8"?>
<p:sldLayout xmlns:a="http://schemas.openxmlformats.org/drawingml/2006/main" xmlns:r="http://schemas.openxmlformats.org/officeDocument/2006/relationships" xmlns:p="http://schemas.openxmlformats.org/presentationml/2006/main" type="twoTxTwoObj" preserve="1">
  <p:cSld name="81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
        <p:nvSpPr>
          <p:cNvPr id="10" name="TextBox 9"/>
          <p:cNvSpPr txBox="1"/>
          <p:nvPr userDrawn="1"/>
        </p:nvSpPr>
        <p:spPr>
          <a:xfrm>
            <a:off x="453650" y="0"/>
            <a:ext cx="540060" cy="123111"/>
          </a:xfrm>
          <a:prstGeom prst="rect">
            <a:avLst/>
          </a:prstGeom>
          <a:noFill/>
        </p:spPr>
        <p:txBody>
          <a:bodyPr wrap="square" rtlCol="0">
            <a:spAutoFit/>
          </a:bodyPr>
          <a:lstStyle/>
          <a:p>
            <a:pPr>
              <a:lnSpc>
                <a:spcPct val="200000"/>
              </a:lnSpc>
            </a:pPr>
            <a:r>
              <a:rPr lang="zh-CN" altLang="en-US" sz="100" dirty="0">
                <a:solidFill>
                  <a:schemeClr val="tx1">
                    <a:alpha val="0"/>
                  </a:schemeClr>
                </a:solidFill>
                <a:latin typeface="微软雅黑" panose="020B0503020204020204" pitchFamily="34" charset="-122"/>
                <a:ea typeface="微软雅黑" panose="020B0503020204020204" pitchFamily="34" charset="-122"/>
                <a:hlinkClick r:id="rId2"/>
              </a:rPr>
              <a:t>行业</a:t>
            </a:r>
            <a:r>
              <a:rPr lang="en-US" altLang="zh-CN" sz="100" dirty="0">
                <a:solidFill>
                  <a:schemeClr val="tx1">
                    <a:alpha val="0"/>
                  </a:schemeClr>
                </a:solidFill>
                <a:latin typeface="微软雅黑" panose="020B0503020204020204" pitchFamily="34" charset="-122"/>
                <a:ea typeface="微软雅黑" panose="020B0503020204020204" pitchFamily="34" charset="-122"/>
                <a:hlinkClick r:id="rId2"/>
              </a:rPr>
              <a:t>PPT</a:t>
            </a:r>
            <a:r>
              <a:rPr lang="zh-CN" altLang="en-US" sz="100" dirty="0">
                <a:solidFill>
                  <a:schemeClr val="tx1">
                    <a:alpha val="0"/>
                  </a:schemeClr>
                </a:solidFill>
                <a:latin typeface="微软雅黑" panose="020B0503020204020204" pitchFamily="34" charset="-122"/>
                <a:ea typeface="微软雅黑" panose="020B0503020204020204" pitchFamily="34" charset="-122"/>
                <a:hlinkClick r:id="rId2"/>
              </a:rPr>
              <a:t>模板</a:t>
            </a:r>
            <a:r>
              <a:rPr lang="en-US" altLang="zh-CN" sz="100" dirty="0">
                <a:solidFill>
                  <a:schemeClr val="tx1">
                    <a:alpha val="0"/>
                  </a:schemeClr>
                </a:solidFill>
                <a:latin typeface="微软雅黑" panose="020B0503020204020204" pitchFamily="34" charset="-122"/>
                <a:ea typeface="微软雅黑" panose="020B0503020204020204" pitchFamily="34" charset="-122"/>
              </a:rPr>
              <a:t>http://www.1ppt.com/hangye/</a:t>
            </a:r>
            <a:endParaRPr lang="en-US" altLang="zh-CN" sz="100" dirty="0">
              <a:solidFill>
                <a:schemeClr val="tx1">
                  <a:alpha val="0"/>
                </a:schemeClr>
              </a:solidFill>
              <a:latin typeface="微软雅黑" panose="020B0503020204020204" pitchFamily="34" charset="-122"/>
              <a:ea typeface="微软雅黑" panose="020B0503020204020204" pitchFamily="34" charset="-122"/>
            </a:endParaRPr>
          </a:p>
        </p:txBody>
      </p:sp>
    </p:spTree>
  </p:cSld>
  <p:clrMapOvr>
    <a:masterClrMapping/>
  </p:clrMapOvr>
  <p:hf sldNum="0" ftr="0" dt="0"/>
</p:sldLayout>
</file>

<file path=ppt/slideLayouts/slideLayout8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hf sldNum="0" ftr="0" dt="0"/>
</p:sldLayout>
</file>

<file path=ppt/slideLayouts/slideLayout8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hf sldNum="0" ftr="0" dt="0"/>
</p:sldLayout>
</file>

<file path=ppt/slideLayouts/slideLayout8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hf sldNum="0" ftr="0" dt="0"/>
</p:sldLayout>
</file>

<file path=ppt/slideLayouts/slideLayout8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hf sldNum="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5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hf sldNum="0" ftr="0" dt="0"/>
</p:sldLayout>
</file>

<file path=ppt/slideLayouts/slideLayout9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hf sldNum="0" ftr="0" dt="0"/>
</p:sldLayout>
</file>

<file path=ppt/slideLayouts/slideLayout9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hf sldNum="0" ftr="0" dt="0"/>
</p:sldLayout>
</file>

<file path=ppt/slideLayouts/slideLayout9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609600" y="1600201"/>
            <a:ext cx="10972800" cy="4525963"/>
          </a:xfrm>
          <a:prstGeom prst="rect">
            <a:avLst/>
          </a:prstGeo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a:xfrm>
            <a:off x="609600" y="6356351"/>
            <a:ext cx="2844800" cy="365125"/>
          </a:xfrm>
          <a:prstGeom prst="rect">
            <a:avLst/>
          </a:prstGeom>
        </p:spPr>
        <p:txBody>
          <a:bodyPr/>
          <a:lstStyle/>
          <a:p>
            <a:fld id="{2E3AAC11-D570-4EA9-AFC0-30FB72BA45EB}" type="datetimeFigureOut">
              <a:rPr lang="zh-CN" altLang="en-US" smtClean="0">
                <a:solidFill>
                  <a:prstClr val="black"/>
                </a:solidFill>
              </a:rPr>
            </a:fld>
            <a:endParaRPr lang="zh-CN" altLang="en-US">
              <a:solidFill>
                <a:prstClr val="black"/>
              </a:solidFill>
            </a:endParaRPr>
          </a:p>
        </p:txBody>
      </p:sp>
      <p:sp>
        <p:nvSpPr>
          <p:cNvPr id="5" name="页脚占位符 4"/>
          <p:cNvSpPr>
            <a:spLocks noGrp="1"/>
          </p:cNvSpPr>
          <p:nvPr>
            <p:ph type="ftr" sz="quarter" idx="11"/>
          </p:nvPr>
        </p:nvSpPr>
        <p:spPr>
          <a:xfrm>
            <a:off x="4165600" y="6356351"/>
            <a:ext cx="3860800" cy="365125"/>
          </a:xfrm>
          <a:prstGeom prst="rect">
            <a:avLst/>
          </a:prstGeom>
        </p:spPr>
        <p:txBody>
          <a:bodyPr/>
          <a:lstStyle/>
          <a:p>
            <a:endParaRPr lang="zh-CN" altLang="en-US">
              <a:solidFill>
                <a:prstClr val="black"/>
              </a:solidFill>
            </a:endParaRPr>
          </a:p>
        </p:txBody>
      </p:sp>
      <p:sp>
        <p:nvSpPr>
          <p:cNvPr id="6" name="灯片编号占位符 5"/>
          <p:cNvSpPr>
            <a:spLocks noGrp="1"/>
          </p:cNvSpPr>
          <p:nvPr>
            <p:ph type="sldNum" sz="quarter" idx="12"/>
          </p:nvPr>
        </p:nvSpPr>
        <p:spPr>
          <a:xfrm>
            <a:off x="8737600" y="6356351"/>
            <a:ext cx="2844800" cy="365125"/>
          </a:xfrm>
          <a:prstGeom prst="rect">
            <a:avLst/>
          </a:prstGeom>
        </p:spPr>
        <p:txBody>
          <a:bodyPr/>
          <a:lstStyle/>
          <a:p>
            <a:fld id="{55ECCFAA-F4FB-487C-9F1E-C8836D0C3DC9}" type="slidenum">
              <a:rPr lang="zh-CN" altLang="en-US" smtClean="0">
                <a:solidFill>
                  <a:prstClr val="black"/>
                </a:solidFill>
              </a:rPr>
            </a:fld>
            <a:endParaRPr lang="zh-CN" altLang="en-US">
              <a:solidFill>
                <a:prstClr val="black"/>
              </a:solidFill>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200" cy="5851525"/>
          </a:xfrm>
          <a:prstGeom prst="rect">
            <a:avLst/>
          </a:prstGeo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609600" y="274639"/>
            <a:ext cx="8026400" cy="5851525"/>
          </a:xfrm>
          <a:prstGeom prst="rect">
            <a:avLst/>
          </a:prstGeo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a:xfrm>
            <a:off x="609600" y="6356351"/>
            <a:ext cx="2844800" cy="365125"/>
          </a:xfrm>
          <a:prstGeom prst="rect">
            <a:avLst/>
          </a:prstGeom>
        </p:spPr>
        <p:txBody>
          <a:bodyPr/>
          <a:lstStyle/>
          <a:p>
            <a:fld id="{2E3AAC11-D570-4EA9-AFC0-30FB72BA45EB}" type="datetimeFigureOut">
              <a:rPr lang="zh-CN" altLang="en-US" smtClean="0">
                <a:solidFill>
                  <a:prstClr val="black"/>
                </a:solidFill>
              </a:rPr>
            </a:fld>
            <a:endParaRPr lang="zh-CN" altLang="en-US">
              <a:solidFill>
                <a:prstClr val="black"/>
              </a:solidFill>
            </a:endParaRPr>
          </a:p>
        </p:txBody>
      </p:sp>
      <p:sp>
        <p:nvSpPr>
          <p:cNvPr id="5" name="页脚占位符 4"/>
          <p:cNvSpPr>
            <a:spLocks noGrp="1"/>
          </p:cNvSpPr>
          <p:nvPr>
            <p:ph type="ftr" sz="quarter" idx="11"/>
          </p:nvPr>
        </p:nvSpPr>
        <p:spPr>
          <a:xfrm>
            <a:off x="4165600" y="6356351"/>
            <a:ext cx="3860800" cy="365125"/>
          </a:xfrm>
          <a:prstGeom prst="rect">
            <a:avLst/>
          </a:prstGeom>
        </p:spPr>
        <p:txBody>
          <a:bodyPr/>
          <a:lstStyle/>
          <a:p>
            <a:endParaRPr lang="zh-CN" altLang="en-US">
              <a:solidFill>
                <a:prstClr val="black"/>
              </a:solidFill>
            </a:endParaRPr>
          </a:p>
        </p:txBody>
      </p:sp>
      <p:sp>
        <p:nvSpPr>
          <p:cNvPr id="6" name="灯片编号占位符 5"/>
          <p:cNvSpPr>
            <a:spLocks noGrp="1"/>
          </p:cNvSpPr>
          <p:nvPr>
            <p:ph type="sldNum" sz="quarter" idx="12"/>
          </p:nvPr>
        </p:nvSpPr>
        <p:spPr>
          <a:xfrm>
            <a:off x="8737600" y="6356351"/>
            <a:ext cx="2844800" cy="365125"/>
          </a:xfrm>
          <a:prstGeom prst="rect">
            <a:avLst/>
          </a:prstGeom>
        </p:spPr>
        <p:txBody>
          <a:bodyPr/>
          <a:lstStyle/>
          <a:p>
            <a:fld id="{55ECCFAA-F4FB-487C-9F1E-C8836D0C3DC9}" type="slidenum">
              <a:rPr lang="zh-CN" altLang="en-US" smtClean="0">
                <a:solidFill>
                  <a:prstClr val="black"/>
                </a:solidFill>
              </a:rPr>
            </a:fld>
            <a:endParaRPr lang="zh-CN" altLang="en-US">
              <a:solidFill>
                <a:prstClr val="black"/>
              </a:solidFill>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92" Type="http://schemas.openxmlformats.org/officeDocument/2006/relationships/theme" Target="../theme/theme1.xml"/><Relationship Id="rId91" Type="http://schemas.openxmlformats.org/officeDocument/2006/relationships/slideLayout" Target="../slideLayouts/slideLayout91.xml"/><Relationship Id="rId90" Type="http://schemas.openxmlformats.org/officeDocument/2006/relationships/slideLayout" Target="../slideLayouts/slideLayout90.xml"/><Relationship Id="rId9" Type="http://schemas.openxmlformats.org/officeDocument/2006/relationships/slideLayout" Target="../slideLayouts/slideLayout9.xml"/><Relationship Id="rId89" Type="http://schemas.openxmlformats.org/officeDocument/2006/relationships/slideLayout" Target="../slideLayouts/slideLayout89.xml"/><Relationship Id="rId88" Type="http://schemas.openxmlformats.org/officeDocument/2006/relationships/slideLayout" Target="../slideLayouts/slideLayout88.xml"/><Relationship Id="rId87" Type="http://schemas.openxmlformats.org/officeDocument/2006/relationships/slideLayout" Target="../slideLayouts/slideLayout87.xml"/><Relationship Id="rId86" Type="http://schemas.openxmlformats.org/officeDocument/2006/relationships/slideLayout" Target="../slideLayouts/slideLayout86.xml"/><Relationship Id="rId85" Type="http://schemas.openxmlformats.org/officeDocument/2006/relationships/slideLayout" Target="../slideLayouts/slideLayout85.xml"/><Relationship Id="rId84" Type="http://schemas.openxmlformats.org/officeDocument/2006/relationships/slideLayout" Target="../slideLayouts/slideLayout84.xml"/><Relationship Id="rId83" Type="http://schemas.openxmlformats.org/officeDocument/2006/relationships/slideLayout" Target="../slideLayouts/slideLayout83.xml"/><Relationship Id="rId82" Type="http://schemas.openxmlformats.org/officeDocument/2006/relationships/slideLayout" Target="../slideLayouts/slideLayout82.xml"/><Relationship Id="rId81" Type="http://schemas.openxmlformats.org/officeDocument/2006/relationships/slideLayout" Target="../slideLayouts/slideLayout81.xml"/><Relationship Id="rId80" Type="http://schemas.openxmlformats.org/officeDocument/2006/relationships/slideLayout" Target="../slideLayouts/slideLayout80.xml"/><Relationship Id="rId8" Type="http://schemas.openxmlformats.org/officeDocument/2006/relationships/slideLayout" Target="../slideLayouts/slideLayout8.xml"/><Relationship Id="rId79" Type="http://schemas.openxmlformats.org/officeDocument/2006/relationships/slideLayout" Target="../slideLayouts/slideLayout79.xml"/><Relationship Id="rId78" Type="http://schemas.openxmlformats.org/officeDocument/2006/relationships/slideLayout" Target="../slideLayouts/slideLayout78.xml"/><Relationship Id="rId77" Type="http://schemas.openxmlformats.org/officeDocument/2006/relationships/slideLayout" Target="../slideLayouts/slideLayout77.xml"/><Relationship Id="rId76" Type="http://schemas.openxmlformats.org/officeDocument/2006/relationships/slideLayout" Target="../slideLayouts/slideLayout76.xml"/><Relationship Id="rId75" Type="http://schemas.openxmlformats.org/officeDocument/2006/relationships/slideLayout" Target="../slideLayouts/slideLayout75.xml"/><Relationship Id="rId74" Type="http://schemas.openxmlformats.org/officeDocument/2006/relationships/slideLayout" Target="../slideLayouts/slideLayout74.xml"/><Relationship Id="rId73" Type="http://schemas.openxmlformats.org/officeDocument/2006/relationships/slideLayout" Target="../slideLayouts/slideLayout73.xml"/><Relationship Id="rId72" Type="http://schemas.openxmlformats.org/officeDocument/2006/relationships/slideLayout" Target="../slideLayouts/slideLayout72.xml"/><Relationship Id="rId71" Type="http://schemas.openxmlformats.org/officeDocument/2006/relationships/slideLayout" Target="../slideLayouts/slideLayout71.xml"/><Relationship Id="rId70" Type="http://schemas.openxmlformats.org/officeDocument/2006/relationships/slideLayout" Target="../slideLayouts/slideLayout70.xml"/><Relationship Id="rId7" Type="http://schemas.openxmlformats.org/officeDocument/2006/relationships/slideLayout" Target="../slideLayouts/slideLayout7.xml"/><Relationship Id="rId69" Type="http://schemas.openxmlformats.org/officeDocument/2006/relationships/slideLayout" Target="../slideLayouts/slideLayout69.xml"/><Relationship Id="rId68" Type="http://schemas.openxmlformats.org/officeDocument/2006/relationships/slideLayout" Target="../slideLayouts/slideLayout68.xml"/><Relationship Id="rId67" Type="http://schemas.openxmlformats.org/officeDocument/2006/relationships/slideLayout" Target="../slideLayouts/slideLayout67.xml"/><Relationship Id="rId66" Type="http://schemas.openxmlformats.org/officeDocument/2006/relationships/slideLayout" Target="../slideLayouts/slideLayout66.xml"/><Relationship Id="rId65" Type="http://schemas.openxmlformats.org/officeDocument/2006/relationships/slideLayout" Target="../slideLayouts/slideLayout65.xml"/><Relationship Id="rId64" Type="http://schemas.openxmlformats.org/officeDocument/2006/relationships/slideLayout" Target="../slideLayouts/slideLayout64.xml"/><Relationship Id="rId63" Type="http://schemas.openxmlformats.org/officeDocument/2006/relationships/slideLayout" Target="../slideLayouts/slideLayout63.xml"/><Relationship Id="rId62" Type="http://schemas.openxmlformats.org/officeDocument/2006/relationships/slideLayout" Target="../slideLayouts/slideLayout62.xml"/><Relationship Id="rId61" Type="http://schemas.openxmlformats.org/officeDocument/2006/relationships/slideLayout" Target="../slideLayouts/slideLayout61.xml"/><Relationship Id="rId60" Type="http://schemas.openxmlformats.org/officeDocument/2006/relationships/slideLayout" Target="../slideLayouts/slideLayout60.xml"/><Relationship Id="rId6" Type="http://schemas.openxmlformats.org/officeDocument/2006/relationships/slideLayout" Target="../slideLayouts/slideLayout6.xml"/><Relationship Id="rId59" Type="http://schemas.openxmlformats.org/officeDocument/2006/relationships/slideLayout" Target="../slideLayouts/slideLayout59.xml"/><Relationship Id="rId58" Type="http://schemas.openxmlformats.org/officeDocument/2006/relationships/slideLayout" Target="../slideLayouts/slideLayout58.xml"/><Relationship Id="rId57" Type="http://schemas.openxmlformats.org/officeDocument/2006/relationships/slideLayout" Target="../slideLayouts/slideLayout57.xml"/><Relationship Id="rId56" Type="http://schemas.openxmlformats.org/officeDocument/2006/relationships/slideLayout" Target="../slideLayouts/slideLayout56.xml"/><Relationship Id="rId55" Type="http://schemas.openxmlformats.org/officeDocument/2006/relationships/slideLayout" Target="../slideLayouts/slideLayout55.xml"/><Relationship Id="rId54" Type="http://schemas.openxmlformats.org/officeDocument/2006/relationships/slideLayout" Target="../slideLayouts/slideLayout54.xml"/><Relationship Id="rId53" Type="http://schemas.openxmlformats.org/officeDocument/2006/relationships/slideLayout" Target="../slideLayouts/slideLayout53.xml"/><Relationship Id="rId52" Type="http://schemas.openxmlformats.org/officeDocument/2006/relationships/slideLayout" Target="../slideLayouts/slideLayout52.xml"/><Relationship Id="rId51" Type="http://schemas.openxmlformats.org/officeDocument/2006/relationships/slideLayout" Target="../slideLayouts/slideLayout51.xml"/><Relationship Id="rId50" Type="http://schemas.openxmlformats.org/officeDocument/2006/relationships/slideLayout" Target="../slideLayouts/slideLayout50.xml"/><Relationship Id="rId5" Type="http://schemas.openxmlformats.org/officeDocument/2006/relationships/slideLayout" Target="../slideLayouts/slideLayout5.xml"/><Relationship Id="rId49" Type="http://schemas.openxmlformats.org/officeDocument/2006/relationships/slideLayout" Target="../slideLayouts/slideLayout4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0" Type="http://schemas.openxmlformats.org/officeDocument/2006/relationships/slideLayout" Target="../slideLayouts/slideLayout40.xml"/><Relationship Id="rId4" Type="http://schemas.openxmlformats.org/officeDocument/2006/relationships/slideLayout" Target="../slideLayouts/slideLayout4.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 Type="http://schemas.openxmlformats.org/officeDocument/2006/relationships/slideLayout" Target="../slideLayouts/slideLayout3.xml"/><Relationship Id="rId29" Type="http://schemas.openxmlformats.org/officeDocument/2006/relationships/slideLayout" Target="../slideLayouts/slideLayout29.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4" Type="http://schemas.openxmlformats.org/officeDocument/2006/relationships/theme" Target="../theme/theme2.xml"/><Relationship Id="rId3" Type="http://schemas.openxmlformats.org/officeDocument/2006/relationships/slideLayout" Target="../slideLayouts/slideLayout94.xml"/><Relationship Id="rId2" Type="http://schemas.openxmlformats.org/officeDocument/2006/relationships/slideLayout" Target="../slideLayouts/slideLayout93.xml"/><Relationship Id="rId1" Type="http://schemas.openxmlformats.org/officeDocument/2006/relationships/slideLayout" Target="../slideLayouts/slideLayout9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 id="2147483702" r:id="rId54"/>
    <p:sldLayoutId id="2147483703" r:id="rId55"/>
    <p:sldLayoutId id="2147483704" r:id="rId56"/>
    <p:sldLayoutId id="2147483705" r:id="rId57"/>
    <p:sldLayoutId id="2147483706" r:id="rId58"/>
    <p:sldLayoutId id="2147483707" r:id="rId59"/>
    <p:sldLayoutId id="2147483708" r:id="rId60"/>
    <p:sldLayoutId id="2147483709" r:id="rId61"/>
    <p:sldLayoutId id="2147483710" r:id="rId62"/>
    <p:sldLayoutId id="2147483711" r:id="rId63"/>
    <p:sldLayoutId id="2147483712" r:id="rId64"/>
    <p:sldLayoutId id="2147483713" r:id="rId65"/>
    <p:sldLayoutId id="2147483714" r:id="rId66"/>
    <p:sldLayoutId id="2147483715" r:id="rId67"/>
    <p:sldLayoutId id="2147483716" r:id="rId68"/>
    <p:sldLayoutId id="2147483717" r:id="rId69"/>
    <p:sldLayoutId id="2147483718" r:id="rId70"/>
    <p:sldLayoutId id="2147483719" r:id="rId71"/>
    <p:sldLayoutId id="2147483720" r:id="rId72"/>
    <p:sldLayoutId id="2147483721" r:id="rId73"/>
    <p:sldLayoutId id="2147483722" r:id="rId74"/>
    <p:sldLayoutId id="2147483723" r:id="rId75"/>
    <p:sldLayoutId id="2147483724" r:id="rId76"/>
    <p:sldLayoutId id="2147483725" r:id="rId77"/>
    <p:sldLayoutId id="2147483726" r:id="rId78"/>
    <p:sldLayoutId id="2147483727" r:id="rId79"/>
    <p:sldLayoutId id="2147483728" r:id="rId80"/>
    <p:sldLayoutId id="2147483729" r:id="rId81"/>
    <p:sldLayoutId id="2147483730" r:id="rId82"/>
    <p:sldLayoutId id="2147483731" r:id="rId83"/>
    <p:sldLayoutId id="2147483732" r:id="rId84"/>
    <p:sldLayoutId id="2147483733" r:id="rId85"/>
    <p:sldLayoutId id="2147483734" r:id="rId86"/>
    <p:sldLayoutId id="2147483735" r:id="rId87"/>
    <p:sldLayoutId id="2147483736" r:id="rId88"/>
    <p:sldLayoutId id="2147483737" r:id="rId89"/>
    <p:sldLayoutId id="2147483738" r:id="rId90"/>
    <p:sldLayoutId id="2147483739" r:id="rId91"/>
  </p:sldLayoutIdLst>
  <p:hf sldNum="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741" r:id="rId1"/>
    <p:sldLayoutId id="2147483742" r:id="rId2"/>
    <p:sldLayoutId id="2147483743" r:id="rId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9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9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9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87.xml"/><Relationship Id="rId2" Type="http://schemas.openxmlformats.org/officeDocument/2006/relationships/image" Target="../media/image2.jpe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11.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87.xml"/><Relationship Id="rId3" Type="http://schemas.openxmlformats.org/officeDocument/2006/relationships/tags" Target="../tags/tag14.xml"/><Relationship Id="rId2" Type="http://schemas.openxmlformats.org/officeDocument/2006/relationships/image" Target="../media/image7.png"/><Relationship Id="rId1" Type="http://schemas.openxmlformats.org/officeDocument/2006/relationships/image" Target="../media/image6.png"/></Relationships>
</file>

<file path=ppt/slides/_rels/slide12.xml.rels><?xml version="1.0" encoding="UTF-8" standalone="yes"?>
<Relationships xmlns="http://schemas.openxmlformats.org/package/2006/relationships"><Relationship Id="rId9" Type="http://schemas.openxmlformats.org/officeDocument/2006/relationships/image" Target="../media/image9.png"/><Relationship Id="rId8" Type="http://schemas.openxmlformats.org/officeDocument/2006/relationships/tags" Target="../tags/tag20.xml"/><Relationship Id="rId7" Type="http://schemas.openxmlformats.org/officeDocument/2006/relationships/tags" Target="../tags/tag19.xml"/><Relationship Id="rId6" Type="http://schemas.openxmlformats.org/officeDocument/2006/relationships/tags" Target="../tags/tag18.xml"/><Relationship Id="rId5" Type="http://schemas.openxmlformats.org/officeDocument/2006/relationships/tags" Target="../tags/tag17.xml"/><Relationship Id="rId4" Type="http://schemas.openxmlformats.org/officeDocument/2006/relationships/tags" Target="../tags/tag16.xml"/><Relationship Id="rId3" Type="http://schemas.openxmlformats.org/officeDocument/2006/relationships/tags" Target="../tags/tag15.xml"/><Relationship Id="rId2" Type="http://schemas.openxmlformats.org/officeDocument/2006/relationships/image" Target="../media/image7.png"/><Relationship Id="rId18" Type="http://schemas.openxmlformats.org/officeDocument/2006/relationships/slideLayout" Target="../slideLayouts/slideLayout87.xml"/><Relationship Id="rId17" Type="http://schemas.openxmlformats.org/officeDocument/2006/relationships/tags" Target="../tags/tag27.xml"/><Relationship Id="rId16" Type="http://schemas.openxmlformats.org/officeDocument/2006/relationships/tags" Target="../tags/tag26.xml"/><Relationship Id="rId15" Type="http://schemas.openxmlformats.org/officeDocument/2006/relationships/tags" Target="../tags/tag25.xml"/><Relationship Id="rId14" Type="http://schemas.openxmlformats.org/officeDocument/2006/relationships/tags" Target="../tags/tag24.xml"/><Relationship Id="rId13" Type="http://schemas.openxmlformats.org/officeDocument/2006/relationships/tags" Target="../tags/tag23.xml"/><Relationship Id="rId12" Type="http://schemas.openxmlformats.org/officeDocument/2006/relationships/image" Target="../media/image10.png"/><Relationship Id="rId11" Type="http://schemas.openxmlformats.org/officeDocument/2006/relationships/tags" Target="../tags/tag22.xml"/><Relationship Id="rId10" Type="http://schemas.openxmlformats.org/officeDocument/2006/relationships/tags" Target="../tags/tag21.xml"/><Relationship Id="rId1" Type="http://schemas.openxmlformats.org/officeDocument/2006/relationships/image" Target="../media/image6.png"/></Relationships>
</file>

<file path=ppt/slides/_rels/slide13.xml.rels><?xml version="1.0" encoding="UTF-8" standalone="yes"?>
<Relationships xmlns="http://schemas.openxmlformats.org/package/2006/relationships"><Relationship Id="rId7" Type="http://schemas.openxmlformats.org/officeDocument/2006/relationships/slideLayout" Target="../slideLayouts/slideLayout87.xml"/><Relationship Id="rId6" Type="http://schemas.openxmlformats.org/officeDocument/2006/relationships/tags" Target="../tags/tag31.xml"/><Relationship Id="rId5" Type="http://schemas.openxmlformats.org/officeDocument/2006/relationships/tags" Target="../tags/tag30.xml"/><Relationship Id="rId4" Type="http://schemas.openxmlformats.org/officeDocument/2006/relationships/tags" Target="../tags/tag29.xml"/><Relationship Id="rId3" Type="http://schemas.openxmlformats.org/officeDocument/2006/relationships/tags" Target="../tags/tag28.xml"/><Relationship Id="rId2" Type="http://schemas.openxmlformats.org/officeDocument/2006/relationships/image" Target="../media/image5.png"/><Relationship Id="rId1" Type="http://schemas.openxmlformats.org/officeDocument/2006/relationships/image" Target="../media/image4.png"/></Relationships>
</file>

<file path=ppt/slides/_rels/slide14.xml.rels><?xml version="1.0" encoding="UTF-8" standalone="yes"?>
<Relationships xmlns="http://schemas.openxmlformats.org/package/2006/relationships"><Relationship Id="rId9" Type="http://schemas.openxmlformats.org/officeDocument/2006/relationships/tags" Target="../tags/tag37.xml"/><Relationship Id="rId8" Type="http://schemas.openxmlformats.org/officeDocument/2006/relationships/tags" Target="../tags/tag36.xml"/><Relationship Id="rId7" Type="http://schemas.openxmlformats.org/officeDocument/2006/relationships/tags" Target="../tags/tag35.xml"/><Relationship Id="rId6" Type="http://schemas.openxmlformats.org/officeDocument/2006/relationships/tags" Target="../tags/tag34.xml"/><Relationship Id="rId5" Type="http://schemas.openxmlformats.org/officeDocument/2006/relationships/tags" Target="../tags/tag33.xml"/><Relationship Id="rId4" Type="http://schemas.openxmlformats.org/officeDocument/2006/relationships/image" Target="../media/image11.png"/><Relationship Id="rId3" Type="http://schemas.openxmlformats.org/officeDocument/2006/relationships/tags" Target="../tags/tag32.xml"/><Relationship Id="rId21" Type="http://schemas.openxmlformats.org/officeDocument/2006/relationships/notesSlide" Target="../notesSlides/notesSlide3.xml"/><Relationship Id="rId20" Type="http://schemas.openxmlformats.org/officeDocument/2006/relationships/slideLayout" Target="../slideLayouts/slideLayout87.xml"/><Relationship Id="rId2" Type="http://schemas.openxmlformats.org/officeDocument/2006/relationships/image" Target="../media/image7.png"/><Relationship Id="rId19" Type="http://schemas.openxmlformats.org/officeDocument/2006/relationships/tags" Target="../tags/tag47.xml"/><Relationship Id="rId18" Type="http://schemas.openxmlformats.org/officeDocument/2006/relationships/tags" Target="../tags/tag46.xml"/><Relationship Id="rId17" Type="http://schemas.openxmlformats.org/officeDocument/2006/relationships/tags" Target="../tags/tag45.xml"/><Relationship Id="rId16" Type="http://schemas.openxmlformats.org/officeDocument/2006/relationships/tags" Target="../tags/tag44.xml"/><Relationship Id="rId15" Type="http://schemas.openxmlformats.org/officeDocument/2006/relationships/tags" Target="../tags/tag43.xml"/><Relationship Id="rId14" Type="http://schemas.openxmlformats.org/officeDocument/2006/relationships/tags" Target="../tags/tag42.xml"/><Relationship Id="rId13" Type="http://schemas.openxmlformats.org/officeDocument/2006/relationships/tags" Target="../tags/tag41.xml"/><Relationship Id="rId12" Type="http://schemas.openxmlformats.org/officeDocument/2006/relationships/tags" Target="../tags/tag40.xml"/><Relationship Id="rId11" Type="http://schemas.openxmlformats.org/officeDocument/2006/relationships/tags" Target="../tags/tag39.xml"/><Relationship Id="rId10" Type="http://schemas.openxmlformats.org/officeDocument/2006/relationships/tags" Target="../tags/tag38.xml"/><Relationship Id="rId1" Type="http://schemas.openxmlformats.org/officeDocument/2006/relationships/image" Target="../media/image6.png"/></Relationships>
</file>

<file path=ppt/slides/_rels/slide15.xml.rels><?xml version="1.0" encoding="UTF-8" standalone="yes"?>
<Relationships xmlns="http://schemas.openxmlformats.org/package/2006/relationships"><Relationship Id="rId6" Type="http://schemas.openxmlformats.org/officeDocument/2006/relationships/notesSlide" Target="../notesSlides/notesSlide4.xml"/><Relationship Id="rId5" Type="http://schemas.openxmlformats.org/officeDocument/2006/relationships/slideLayout" Target="../slideLayouts/slideLayout87.xml"/><Relationship Id="rId4" Type="http://schemas.openxmlformats.org/officeDocument/2006/relationships/image" Target="../media/image12.png"/><Relationship Id="rId3" Type="http://schemas.openxmlformats.org/officeDocument/2006/relationships/tags" Target="../tags/tag48.xml"/><Relationship Id="rId2" Type="http://schemas.openxmlformats.org/officeDocument/2006/relationships/image" Target="../media/image7.png"/><Relationship Id="rId1" Type="http://schemas.openxmlformats.org/officeDocument/2006/relationships/image" Target="../media/image6.png"/></Relationships>
</file>

<file path=ppt/slides/_rels/slide16.xml.rels><?xml version="1.0" encoding="UTF-8" standalone="yes"?>
<Relationships xmlns="http://schemas.openxmlformats.org/package/2006/relationships"><Relationship Id="rId4" Type="http://schemas.openxmlformats.org/officeDocument/2006/relationships/slideLayout" Target="../slideLayouts/slideLayout87.xml"/><Relationship Id="rId3" Type="http://schemas.openxmlformats.org/officeDocument/2006/relationships/tags" Target="../tags/tag49.xml"/><Relationship Id="rId2" Type="http://schemas.openxmlformats.org/officeDocument/2006/relationships/image" Target="../media/image7.png"/><Relationship Id="rId1" Type="http://schemas.openxmlformats.org/officeDocument/2006/relationships/image" Target="../media/image6.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87.xml"/><Relationship Id="rId2" Type="http://schemas.openxmlformats.org/officeDocument/2006/relationships/tags" Target="../tags/tag51.xml"/><Relationship Id="rId1" Type="http://schemas.openxmlformats.org/officeDocument/2006/relationships/tags" Target="../tags/tag50.xml"/></Relationships>
</file>

<file path=ppt/slides/_rels/slide18.xml.rels><?xml version="1.0" encoding="UTF-8" standalone="yes"?>
<Relationships xmlns="http://schemas.openxmlformats.org/package/2006/relationships"><Relationship Id="rId6" Type="http://schemas.openxmlformats.org/officeDocument/2006/relationships/slideLayout" Target="../slideLayouts/slideLayout87.xml"/><Relationship Id="rId5" Type="http://schemas.openxmlformats.org/officeDocument/2006/relationships/image" Target="../media/image13.png"/><Relationship Id="rId4" Type="http://schemas.openxmlformats.org/officeDocument/2006/relationships/tags" Target="../tags/tag53.xml"/><Relationship Id="rId3" Type="http://schemas.openxmlformats.org/officeDocument/2006/relationships/tags" Target="../tags/tag52.xml"/><Relationship Id="rId2" Type="http://schemas.openxmlformats.org/officeDocument/2006/relationships/image" Target="../media/image7.png"/><Relationship Id="rId1" Type="http://schemas.openxmlformats.org/officeDocument/2006/relationships/image" Target="../media/image6.png"/></Relationships>
</file>

<file path=ppt/slides/_rels/slide19.xml.rels><?xml version="1.0" encoding="UTF-8" standalone="yes"?>
<Relationships xmlns="http://schemas.openxmlformats.org/package/2006/relationships"><Relationship Id="rId4" Type="http://schemas.openxmlformats.org/officeDocument/2006/relationships/slideLayout" Target="../slideLayouts/slideLayout87.xml"/><Relationship Id="rId3" Type="http://schemas.openxmlformats.org/officeDocument/2006/relationships/tags" Target="../tags/tag54.xml"/><Relationship Id="rId2" Type="http://schemas.openxmlformats.org/officeDocument/2006/relationships/image" Target="../media/image7.png"/><Relationship Id="rId1" Type="http://schemas.openxmlformats.org/officeDocument/2006/relationships/image" Target="../media/image6.png"/></Relationships>
</file>

<file path=ppt/slides/_rels/slide2.xml.rels><?xml version="1.0" encoding="UTF-8" standalone="yes"?>
<Relationships xmlns="http://schemas.openxmlformats.org/package/2006/relationships"><Relationship Id="rId7" Type="http://schemas.openxmlformats.org/officeDocument/2006/relationships/slideLayout" Target="../slideLayouts/slideLayout87.xml"/><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image" Target="../media/image3.png"/></Relationships>
</file>

<file path=ppt/slides/_rels/slide20.xml.rels><?xml version="1.0" encoding="UTF-8" standalone="yes"?>
<Relationships xmlns="http://schemas.openxmlformats.org/package/2006/relationships"><Relationship Id="rId7" Type="http://schemas.openxmlformats.org/officeDocument/2006/relationships/slideLayout" Target="../slideLayouts/slideLayout87.xml"/><Relationship Id="rId6" Type="http://schemas.openxmlformats.org/officeDocument/2006/relationships/image" Target="../media/image14.png"/><Relationship Id="rId5" Type="http://schemas.openxmlformats.org/officeDocument/2006/relationships/tags" Target="../tags/tag57.xml"/><Relationship Id="rId4" Type="http://schemas.openxmlformats.org/officeDocument/2006/relationships/tags" Target="../tags/tag56.xml"/><Relationship Id="rId3" Type="http://schemas.openxmlformats.org/officeDocument/2006/relationships/tags" Target="../tags/tag55.xml"/><Relationship Id="rId2" Type="http://schemas.openxmlformats.org/officeDocument/2006/relationships/image" Target="../media/image7.png"/><Relationship Id="rId1" Type="http://schemas.openxmlformats.org/officeDocument/2006/relationships/image" Target="../media/image6.png"/></Relationships>
</file>

<file path=ppt/slides/_rels/slide21.xml.rels><?xml version="1.0" encoding="UTF-8" standalone="yes"?>
<Relationships xmlns="http://schemas.openxmlformats.org/package/2006/relationships"><Relationship Id="rId6" Type="http://schemas.openxmlformats.org/officeDocument/2006/relationships/slideLayout" Target="../slideLayouts/slideLayout87.xml"/><Relationship Id="rId5" Type="http://schemas.openxmlformats.org/officeDocument/2006/relationships/tags" Target="../tags/tag60.xml"/><Relationship Id="rId4" Type="http://schemas.openxmlformats.org/officeDocument/2006/relationships/tags" Target="../tags/tag59.xml"/><Relationship Id="rId3" Type="http://schemas.openxmlformats.org/officeDocument/2006/relationships/tags" Target="../tags/tag58.xml"/><Relationship Id="rId2" Type="http://schemas.openxmlformats.org/officeDocument/2006/relationships/image" Target="../media/image7.png"/><Relationship Id="rId1" Type="http://schemas.openxmlformats.org/officeDocument/2006/relationships/image" Target="../media/image6.png"/></Relationships>
</file>

<file path=ppt/slides/_rels/slide22.xml.rels><?xml version="1.0" encoding="UTF-8" standalone="yes"?>
<Relationships xmlns="http://schemas.openxmlformats.org/package/2006/relationships"><Relationship Id="rId9" Type="http://schemas.openxmlformats.org/officeDocument/2006/relationships/slideLayout" Target="../slideLayouts/slideLayout87.xml"/><Relationship Id="rId8" Type="http://schemas.openxmlformats.org/officeDocument/2006/relationships/image" Target="../media/image6.png"/><Relationship Id="rId7" Type="http://schemas.openxmlformats.org/officeDocument/2006/relationships/image" Target="../media/image7.png"/><Relationship Id="rId6" Type="http://schemas.openxmlformats.org/officeDocument/2006/relationships/tags" Target="../tags/tag64.xml"/><Relationship Id="rId5" Type="http://schemas.openxmlformats.org/officeDocument/2006/relationships/tags" Target="../tags/tag63.xml"/><Relationship Id="rId4" Type="http://schemas.openxmlformats.org/officeDocument/2006/relationships/image" Target="../media/image16.png"/><Relationship Id="rId3" Type="http://schemas.openxmlformats.org/officeDocument/2006/relationships/tags" Target="../tags/tag62.xml"/><Relationship Id="rId2" Type="http://schemas.openxmlformats.org/officeDocument/2006/relationships/image" Target="../media/image15.png"/><Relationship Id="rId1" Type="http://schemas.openxmlformats.org/officeDocument/2006/relationships/tags" Target="../tags/tag61.xml"/></Relationships>
</file>

<file path=ppt/slides/_rels/slide23.xml.rels><?xml version="1.0" encoding="UTF-8" standalone="yes"?>
<Relationships xmlns="http://schemas.openxmlformats.org/package/2006/relationships"><Relationship Id="rId9" Type="http://schemas.openxmlformats.org/officeDocument/2006/relationships/image" Target="../media/image6.png"/><Relationship Id="rId8" Type="http://schemas.openxmlformats.org/officeDocument/2006/relationships/image" Target="../media/image19.png"/><Relationship Id="rId7" Type="http://schemas.openxmlformats.org/officeDocument/2006/relationships/tags" Target="../tags/tag69.xml"/><Relationship Id="rId6" Type="http://schemas.openxmlformats.org/officeDocument/2006/relationships/image" Target="../media/image18.png"/><Relationship Id="rId5" Type="http://schemas.openxmlformats.org/officeDocument/2006/relationships/tags" Target="../tags/tag68.xml"/><Relationship Id="rId4" Type="http://schemas.openxmlformats.org/officeDocument/2006/relationships/image" Target="../media/image17.png"/><Relationship Id="rId3" Type="http://schemas.openxmlformats.org/officeDocument/2006/relationships/tags" Target="../tags/tag67.xml"/><Relationship Id="rId2" Type="http://schemas.openxmlformats.org/officeDocument/2006/relationships/tags" Target="../tags/tag66.xml"/><Relationship Id="rId12" Type="http://schemas.openxmlformats.org/officeDocument/2006/relationships/notesSlide" Target="../notesSlides/notesSlide5.xml"/><Relationship Id="rId11" Type="http://schemas.openxmlformats.org/officeDocument/2006/relationships/slideLayout" Target="../slideLayouts/slideLayout87.xml"/><Relationship Id="rId10" Type="http://schemas.openxmlformats.org/officeDocument/2006/relationships/image" Target="../media/image7.png"/><Relationship Id="rId1" Type="http://schemas.openxmlformats.org/officeDocument/2006/relationships/tags" Target="../tags/tag65.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87.xml"/><Relationship Id="rId2" Type="http://schemas.openxmlformats.org/officeDocument/2006/relationships/image" Target="../media/image5.png"/><Relationship Id="rId1" Type="http://schemas.openxmlformats.org/officeDocument/2006/relationships/image" Target="../media/image4.png"/></Relationships>
</file>

<file path=ppt/slides/_rels/slide25.xml.rels><?xml version="1.0" encoding="UTF-8" standalone="yes"?>
<Relationships xmlns="http://schemas.openxmlformats.org/package/2006/relationships"><Relationship Id="rId5" Type="http://schemas.openxmlformats.org/officeDocument/2006/relationships/slideLayout" Target="../slideLayouts/slideLayout87.xml"/><Relationship Id="rId4" Type="http://schemas.openxmlformats.org/officeDocument/2006/relationships/image" Target="../media/image20.png"/><Relationship Id="rId3" Type="http://schemas.openxmlformats.org/officeDocument/2006/relationships/tags" Target="../tags/tag70.xml"/><Relationship Id="rId2" Type="http://schemas.openxmlformats.org/officeDocument/2006/relationships/image" Target="../media/image7.png"/><Relationship Id="rId1" Type="http://schemas.openxmlformats.org/officeDocument/2006/relationships/image" Target="../media/image6.png"/></Relationships>
</file>

<file path=ppt/slides/_rels/slide26.xml.rels><?xml version="1.0" encoding="UTF-8" standalone="yes"?>
<Relationships xmlns="http://schemas.openxmlformats.org/package/2006/relationships"><Relationship Id="rId5" Type="http://schemas.openxmlformats.org/officeDocument/2006/relationships/slideLayout" Target="../slideLayouts/slideLayout87.xml"/><Relationship Id="rId4" Type="http://schemas.openxmlformats.org/officeDocument/2006/relationships/image" Target="../media/image21.png"/><Relationship Id="rId3" Type="http://schemas.openxmlformats.org/officeDocument/2006/relationships/tags" Target="../tags/tag71.xml"/><Relationship Id="rId2" Type="http://schemas.openxmlformats.org/officeDocument/2006/relationships/image" Target="../media/image7.png"/><Relationship Id="rId1" Type="http://schemas.openxmlformats.org/officeDocument/2006/relationships/image" Target="../media/image6.png"/></Relationships>
</file>

<file path=ppt/slides/_rels/slide27.xml.rels><?xml version="1.0" encoding="UTF-8" standalone="yes"?>
<Relationships xmlns="http://schemas.openxmlformats.org/package/2006/relationships"><Relationship Id="rId5" Type="http://schemas.openxmlformats.org/officeDocument/2006/relationships/slideLayout" Target="../slideLayouts/slideLayout87.xml"/><Relationship Id="rId4" Type="http://schemas.openxmlformats.org/officeDocument/2006/relationships/image" Target="../media/image22.png"/><Relationship Id="rId3" Type="http://schemas.openxmlformats.org/officeDocument/2006/relationships/tags" Target="../tags/tag72.xml"/><Relationship Id="rId2" Type="http://schemas.openxmlformats.org/officeDocument/2006/relationships/image" Target="../media/image7.png"/><Relationship Id="rId1" Type="http://schemas.openxmlformats.org/officeDocument/2006/relationships/image" Target="../media/image6.png"/></Relationships>
</file>

<file path=ppt/slides/_rels/slide28.xml.rels><?xml version="1.0" encoding="UTF-8" standalone="yes"?>
<Relationships xmlns="http://schemas.openxmlformats.org/package/2006/relationships"><Relationship Id="rId5" Type="http://schemas.openxmlformats.org/officeDocument/2006/relationships/notesSlide" Target="../notesSlides/notesSlide6.xml"/><Relationship Id="rId4" Type="http://schemas.openxmlformats.org/officeDocument/2006/relationships/slideLayout" Target="../slideLayouts/slideLayout87.xml"/><Relationship Id="rId3" Type="http://schemas.openxmlformats.org/officeDocument/2006/relationships/tags" Target="../tags/tag73.xml"/><Relationship Id="rId2" Type="http://schemas.openxmlformats.org/officeDocument/2006/relationships/image" Target="../media/image7.png"/><Relationship Id="rId1" Type="http://schemas.openxmlformats.org/officeDocument/2006/relationships/image" Target="../media/image6.png"/></Relationships>
</file>

<file path=ppt/slides/_rels/slide29.xml.rels><?xml version="1.0" encoding="UTF-8" standalone="yes"?>
<Relationships xmlns="http://schemas.openxmlformats.org/package/2006/relationships"><Relationship Id="rId6" Type="http://schemas.openxmlformats.org/officeDocument/2006/relationships/notesSlide" Target="../notesSlides/notesSlide7.xml"/><Relationship Id="rId5" Type="http://schemas.openxmlformats.org/officeDocument/2006/relationships/slideLayout" Target="../slideLayouts/slideLayout87.xml"/><Relationship Id="rId4" Type="http://schemas.openxmlformats.org/officeDocument/2006/relationships/image" Target="../media/image7.png"/><Relationship Id="rId3" Type="http://schemas.openxmlformats.org/officeDocument/2006/relationships/image" Target="../media/image23.png"/><Relationship Id="rId2" Type="http://schemas.openxmlformats.org/officeDocument/2006/relationships/tags" Target="../tags/tag74.xml"/><Relationship Id="rId1"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87.xml"/><Relationship Id="rId2" Type="http://schemas.openxmlformats.org/officeDocument/2006/relationships/image" Target="../media/image5.png"/><Relationship Id="rId1" Type="http://schemas.openxmlformats.org/officeDocument/2006/relationships/image" Target="../media/image4.png"/></Relationships>
</file>

<file path=ppt/slides/_rels/slide30.xml.rels><?xml version="1.0" encoding="UTF-8" standalone="yes"?>
<Relationships xmlns="http://schemas.openxmlformats.org/package/2006/relationships"><Relationship Id="rId6" Type="http://schemas.openxmlformats.org/officeDocument/2006/relationships/notesSlide" Target="../notesSlides/notesSlide8.xml"/><Relationship Id="rId5" Type="http://schemas.openxmlformats.org/officeDocument/2006/relationships/slideLayout" Target="../slideLayouts/slideLayout87.xml"/><Relationship Id="rId4" Type="http://schemas.openxmlformats.org/officeDocument/2006/relationships/image" Target="../media/image7.png"/><Relationship Id="rId3" Type="http://schemas.openxmlformats.org/officeDocument/2006/relationships/image" Target="../media/image24.png"/><Relationship Id="rId2" Type="http://schemas.openxmlformats.org/officeDocument/2006/relationships/tags" Target="../tags/tag75.xml"/><Relationship Id="rId1" Type="http://schemas.openxmlformats.org/officeDocument/2006/relationships/image" Target="../media/image6.png"/></Relationships>
</file>

<file path=ppt/slides/_rels/slide31.xml.rels><?xml version="1.0" encoding="UTF-8" standalone="yes"?>
<Relationships xmlns="http://schemas.openxmlformats.org/package/2006/relationships"><Relationship Id="rId6" Type="http://schemas.openxmlformats.org/officeDocument/2006/relationships/notesSlide" Target="../notesSlides/notesSlide9.xml"/><Relationship Id="rId5" Type="http://schemas.openxmlformats.org/officeDocument/2006/relationships/slideLayout" Target="../slideLayouts/slideLayout87.xml"/><Relationship Id="rId4" Type="http://schemas.openxmlformats.org/officeDocument/2006/relationships/image" Target="../media/image25.png"/><Relationship Id="rId3" Type="http://schemas.openxmlformats.org/officeDocument/2006/relationships/tags" Target="../tags/tag76.xml"/><Relationship Id="rId2" Type="http://schemas.openxmlformats.org/officeDocument/2006/relationships/image" Target="../media/image7.png"/><Relationship Id="rId1" Type="http://schemas.openxmlformats.org/officeDocument/2006/relationships/image" Target="../media/image6.png"/></Relationships>
</file>

<file path=ppt/slides/_rels/slide32.xml.rels><?xml version="1.0" encoding="UTF-8" standalone="yes"?>
<Relationships xmlns="http://schemas.openxmlformats.org/package/2006/relationships"><Relationship Id="rId6" Type="http://schemas.openxmlformats.org/officeDocument/2006/relationships/notesSlide" Target="../notesSlides/notesSlide10.xml"/><Relationship Id="rId5" Type="http://schemas.openxmlformats.org/officeDocument/2006/relationships/slideLayout" Target="../slideLayouts/slideLayout87.xml"/><Relationship Id="rId4" Type="http://schemas.openxmlformats.org/officeDocument/2006/relationships/image" Target="../media/image26.png"/><Relationship Id="rId3" Type="http://schemas.openxmlformats.org/officeDocument/2006/relationships/tags" Target="../tags/tag77.xml"/><Relationship Id="rId2" Type="http://schemas.openxmlformats.org/officeDocument/2006/relationships/image" Target="../media/image7.png"/><Relationship Id="rId1" Type="http://schemas.openxmlformats.org/officeDocument/2006/relationships/image" Target="../media/image6.png"/></Relationships>
</file>

<file path=ppt/slides/_rels/slide33.xml.rels><?xml version="1.0" encoding="UTF-8" standalone="yes"?>
<Relationships xmlns="http://schemas.openxmlformats.org/package/2006/relationships"><Relationship Id="rId6" Type="http://schemas.openxmlformats.org/officeDocument/2006/relationships/notesSlide" Target="../notesSlides/notesSlide11.xml"/><Relationship Id="rId5" Type="http://schemas.openxmlformats.org/officeDocument/2006/relationships/slideLayout" Target="../slideLayouts/slideLayout87.xml"/><Relationship Id="rId4" Type="http://schemas.openxmlformats.org/officeDocument/2006/relationships/image" Target="../media/image7.png"/><Relationship Id="rId3" Type="http://schemas.openxmlformats.org/officeDocument/2006/relationships/image" Target="../media/image27.png"/><Relationship Id="rId2" Type="http://schemas.openxmlformats.org/officeDocument/2006/relationships/tags" Target="../tags/tag78.xml"/><Relationship Id="rId1" Type="http://schemas.openxmlformats.org/officeDocument/2006/relationships/image" Target="../media/image6.png"/></Relationships>
</file>

<file path=ppt/slides/_rels/slide34.xml.rels><?xml version="1.0" encoding="UTF-8" standalone="yes"?>
<Relationships xmlns="http://schemas.openxmlformats.org/package/2006/relationships"><Relationship Id="rId6" Type="http://schemas.openxmlformats.org/officeDocument/2006/relationships/notesSlide" Target="../notesSlides/notesSlide12.xml"/><Relationship Id="rId5" Type="http://schemas.openxmlformats.org/officeDocument/2006/relationships/slideLayout" Target="../slideLayouts/slideLayout87.xml"/><Relationship Id="rId4" Type="http://schemas.openxmlformats.org/officeDocument/2006/relationships/image" Target="../media/image7.png"/><Relationship Id="rId3" Type="http://schemas.openxmlformats.org/officeDocument/2006/relationships/image" Target="../media/image28.png"/><Relationship Id="rId2" Type="http://schemas.openxmlformats.org/officeDocument/2006/relationships/tags" Target="../tags/tag79.xml"/><Relationship Id="rId1" Type="http://schemas.openxmlformats.org/officeDocument/2006/relationships/image" Target="../media/image6.png"/></Relationships>
</file>

<file path=ppt/slides/_rels/slide35.xml.rels><?xml version="1.0" encoding="UTF-8" standalone="yes"?>
<Relationships xmlns="http://schemas.openxmlformats.org/package/2006/relationships"><Relationship Id="rId6" Type="http://schemas.openxmlformats.org/officeDocument/2006/relationships/notesSlide" Target="../notesSlides/notesSlide13.xml"/><Relationship Id="rId5" Type="http://schemas.openxmlformats.org/officeDocument/2006/relationships/slideLayout" Target="../slideLayouts/slideLayout87.xml"/><Relationship Id="rId4" Type="http://schemas.openxmlformats.org/officeDocument/2006/relationships/image" Target="../media/image7.png"/><Relationship Id="rId3" Type="http://schemas.openxmlformats.org/officeDocument/2006/relationships/image" Target="../media/image29.png"/><Relationship Id="rId2" Type="http://schemas.openxmlformats.org/officeDocument/2006/relationships/tags" Target="../tags/tag80.xml"/><Relationship Id="rId1" Type="http://schemas.openxmlformats.org/officeDocument/2006/relationships/image" Target="../media/image6.png"/></Relationships>
</file>

<file path=ppt/slides/_rels/slide36.xml.rels><?xml version="1.0" encoding="UTF-8" standalone="yes"?>
<Relationships xmlns="http://schemas.openxmlformats.org/package/2006/relationships"><Relationship Id="rId6" Type="http://schemas.openxmlformats.org/officeDocument/2006/relationships/notesSlide" Target="../notesSlides/notesSlide14.xml"/><Relationship Id="rId5" Type="http://schemas.openxmlformats.org/officeDocument/2006/relationships/slideLayout" Target="../slideLayouts/slideLayout87.xml"/><Relationship Id="rId4" Type="http://schemas.openxmlformats.org/officeDocument/2006/relationships/image" Target="../media/image7.png"/><Relationship Id="rId3" Type="http://schemas.openxmlformats.org/officeDocument/2006/relationships/image" Target="../media/image30.png"/><Relationship Id="rId2" Type="http://schemas.openxmlformats.org/officeDocument/2006/relationships/tags" Target="../tags/tag81.xml"/><Relationship Id="rId1" Type="http://schemas.openxmlformats.org/officeDocument/2006/relationships/image" Target="../media/image6.png"/></Relationships>
</file>

<file path=ppt/slides/_rels/slide37.xml.rels><?xml version="1.0" encoding="UTF-8" standalone="yes"?>
<Relationships xmlns="http://schemas.openxmlformats.org/package/2006/relationships"><Relationship Id="rId6" Type="http://schemas.openxmlformats.org/officeDocument/2006/relationships/notesSlide" Target="../notesSlides/notesSlide15.xml"/><Relationship Id="rId5" Type="http://schemas.openxmlformats.org/officeDocument/2006/relationships/slideLayout" Target="../slideLayouts/slideLayout87.xml"/><Relationship Id="rId4" Type="http://schemas.openxmlformats.org/officeDocument/2006/relationships/image" Target="../media/image7.png"/><Relationship Id="rId3" Type="http://schemas.openxmlformats.org/officeDocument/2006/relationships/image" Target="../media/image31.png"/><Relationship Id="rId2" Type="http://schemas.openxmlformats.org/officeDocument/2006/relationships/tags" Target="../tags/tag82.xml"/><Relationship Id="rId1" Type="http://schemas.openxmlformats.org/officeDocument/2006/relationships/image" Target="../media/image6.png"/></Relationships>
</file>

<file path=ppt/slides/_rels/slide38.xml.rels><?xml version="1.0" encoding="UTF-8" standalone="yes"?>
<Relationships xmlns="http://schemas.openxmlformats.org/package/2006/relationships"><Relationship Id="rId6" Type="http://schemas.openxmlformats.org/officeDocument/2006/relationships/notesSlide" Target="../notesSlides/notesSlide16.xml"/><Relationship Id="rId5" Type="http://schemas.openxmlformats.org/officeDocument/2006/relationships/slideLayout" Target="../slideLayouts/slideLayout87.xml"/><Relationship Id="rId4" Type="http://schemas.openxmlformats.org/officeDocument/2006/relationships/image" Target="../media/image7.png"/><Relationship Id="rId3" Type="http://schemas.openxmlformats.org/officeDocument/2006/relationships/tags" Target="../tags/tag83.xml"/><Relationship Id="rId2" Type="http://schemas.openxmlformats.org/officeDocument/2006/relationships/image" Target="../media/image6.png"/><Relationship Id="rId1" Type="http://schemas.openxmlformats.org/officeDocument/2006/relationships/image" Target="../media/image32.png"/></Relationships>
</file>

<file path=ppt/slides/_rels/slide39.xml.rels><?xml version="1.0" encoding="UTF-8" standalone="yes"?>
<Relationships xmlns="http://schemas.openxmlformats.org/package/2006/relationships"><Relationship Id="rId6" Type="http://schemas.openxmlformats.org/officeDocument/2006/relationships/notesSlide" Target="../notesSlides/notesSlide17.xml"/><Relationship Id="rId5" Type="http://schemas.openxmlformats.org/officeDocument/2006/relationships/slideLayout" Target="../slideLayouts/slideLayout87.xml"/><Relationship Id="rId4" Type="http://schemas.openxmlformats.org/officeDocument/2006/relationships/image" Target="../media/image7.png"/><Relationship Id="rId3" Type="http://schemas.openxmlformats.org/officeDocument/2006/relationships/image" Target="../media/image33.png"/><Relationship Id="rId2" Type="http://schemas.openxmlformats.org/officeDocument/2006/relationships/tags" Target="../tags/tag84.xml"/><Relationship Id="rId1" Type="http://schemas.openxmlformats.org/officeDocument/2006/relationships/image" Target="../media/image6.png"/></Relationships>
</file>

<file path=ppt/slides/_rels/slide4.xml.rels><?xml version="1.0" encoding="UTF-8" standalone="yes"?>
<Relationships xmlns="http://schemas.openxmlformats.org/package/2006/relationships"><Relationship Id="rId4" Type="http://schemas.openxmlformats.org/officeDocument/2006/relationships/slideLayout" Target="../slideLayouts/slideLayout87.xml"/><Relationship Id="rId3" Type="http://schemas.openxmlformats.org/officeDocument/2006/relationships/tags" Target="../tags/tag6.xml"/><Relationship Id="rId2" Type="http://schemas.openxmlformats.org/officeDocument/2006/relationships/image" Target="../media/image7.png"/><Relationship Id="rId1" Type="http://schemas.openxmlformats.org/officeDocument/2006/relationships/image" Target="../media/image6.png"/></Relationships>
</file>

<file path=ppt/slides/_rels/slide40.xml.rels><?xml version="1.0" encoding="UTF-8" standalone="yes"?>
<Relationships xmlns="http://schemas.openxmlformats.org/package/2006/relationships"><Relationship Id="rId6" Type="http://schemas.openxmlformats.org/officeDocument/2006/relationships/notesSlide" Target="../notesSlides/notesSlide18.xml"/><Relationship Id="rId5" Type="http://schemas.openxmlformats.org/officeDocument/2006/relationships/slideLayout" Target="../slideLayouts/slideLayout87.xml"/><Relationship Id="rId4" Type="http://schemas.openxmlformats.org/officeDocument/2006/relationships/image" Target="../media/image7.png"/><Relationship Id="rId3" Type="http://schemas.openxmlformats.org/officeDocument/2006/relationships/image" Target="../media/image34.png"/><Relationship Id="rId2" Type="http://schemas.openxmlformats.org/officeDocument/2006/relationships/tags" Target="../tags/tag85.xml"/><Relationship Id="rId1" Type="http://schemas.openxmlformats.org/officeDocument/2006/relationships/image" Target="../media/image6.png"/></Relationships>
</file>

<file path=ppt/slides/_rels/slide41.xml.rels><?xml version="1.0" encoding="UTF-8" standalone="yes"?>
<Relationships xmlns="http://schemas.openxmlformats.org/package/2006/relationships"><Relationship Id="rId6" Type="http://schemas.openxmlformats.org/officeDocument/2006/relationships/notesSlide" Target="../notesSlides/notesSlide19.xml"/><Relationship Id="rId5" Type="http://schemas.openxmlformats.org/officeDocument/2006/relationships/slideLayout" Target="../slideLayouts/slideLayout87.xml"/><Relationship Id="rId4" Type="http://schemas.openxmlformats.org/officeDocument/2006/relationships/image" Target="../media/image35.png"/><Relationship Id="rId3" Type="http://schemas.openxmlformats.org/officeDocument/2006/relationships/image" Target="../media/image7.png"/><Relationship Id="rId2" Type="http://schemas.openxmlformats.org/officeDocument/2006/relationships/tags" Target="../tags/tag86.xml"/><Relationship Id="rId1" Type="http://schemas.openxmlformats.org/officeDocument/2006/relationships/image" Target="../media/image6.png"/></Relationships>
</file>

<file path=ppt/slides/_rels/slide42.xml.rels><?xml version="1.0" encoding="UTF-8" standalone="yes"?>
<Relationships xmlns="http://schemas.openxmlformats.org/package/2006/relationships"><Relationship Id="rId5" Type="http://schemas.openxmlformats.org/officeDocument/2006/relationships/notesSlide" Target="../notesSlides/notesSlide20.xml"/><Relationship Id="rId4" Type="http://schemas.openxmlformats.org/officeDocument/2006/relationships/slideLayout" Target="../slideLayouts/slideLayout87.xml"/><Relationship Id="rId3" Type="http://schemas.openxmlformats.org/officeDocument/2006/relationships/image" Target="../media/image7.png"/><Relationship Id="rId2" Type="http://schemas.openxmlformats.org/officeDocument/2006/relationships/tags" Target="../tags/tag87.xml"/><Relationship Id="rId1" Type="http://schemas.openxmlformats.org/officeDocument/2006/relationships/image" Target="../media/image6.png"/></Relationships>
</file>

<file path=ppt/slides/_rels/slide43.xml.rels><?xml version="1.0" encoding="UTF-8" standalone="yes"?>
<Relationships xmlns="http://schemas.openxmlformats.org/package/2006/relationships"><Relationship Id="rId6" Type="http://schemas.openxmlformats.org/officeDocument/2006/relationships/notesSlide" Target="../notesSlides/notesSlide21.xml"/><Relationship Id="rId5" Type="http://schemas.openxmlformats.org/officeDocument/2006/relationships/slideLayout" Target="../slideLayouts/slideLayout87.xml"/><Relationship Id="rId4" Type="http://schemas.openxmlformats.org/officeDocument/2006/relationships/image" Target="../media/image36.png"/><Relationship Id="rId3" Type="http://schemas.openxmlformats.org/officeDocument/2006/relationships/image" Target="../media/image7.png"/><Relationship Id="rId2" Type="http://schemas.openxmlformats.org/officeDocument/2006/relationships/tags" Target="../tags/tag88.xml"/><Relationship Id="rId1" Type="http://schemas.openxmlformats.org/officeDocument/2006/relationships/image" Target="../media/image6.png"/></Relationships>
</file>

<file path=ppt/slides/_rels/slide44.xml.rels><?xml version="1.0" encoding="UTF-8" standalone="yes"?>
<Relationships xmlns="http://schemas.openxmlformats.org/package/2006/relationships"><Relationship Id="rId6" Type="http://schemas.openxmlformats.org/officeDocument/2006/relationships/notesSlide" Target="../notesSlides/notesSlide22.xml"/><Relationship Id="rId5" Type="http://schemas.openxmlformats.org/officeDocument/2006/relationships/slideLayout" Target="../slideLayouts/slideLayout87.xml"/><Relationship Id="rId4" Type="http://schemas.openxmlformats.org/officeDocument/2006/relationships/image" Target="../media/image7.png"/><Relationship Id="rId3" Type="http://schemas.openxmlformats.org/officeDocument/2006/relationships/image" Target="../media/image37.png"/><Relationship Id="rId2" Type="http://schemas.openxmlformats.org/officeDocument/2006/relationships/tags" Target="../tags/tag89.xml"/><Relationship Id="rId1" Type="http://schemas.openxmlformats.org/officeDocument/2006/relationships/image" Target="../media/image6.png"/></Relationships>
</file>

<file path=ppt/slides/_rels/slide45.xml.rels><?xml version="1.0" encoding="UTF-8" standalone="yes"?>
<Relationships xmlns="http://schemas.openxmlformats.org/package/2006/relationships"><Relationship Id="rId6" Type="http://schemas.openxmlformats.org/officeDocument/2006/relationships/notesSlide" Target="../notesSlides/notesSlide23.xml"/><Relationship Id="rId5" Type="http://schemas.openxmlformats.org/officeDocument/2006/relationships/slideLayout" Target="../slideLayouts/slideLayout87.xml"/><Relationship Id="rId4" Type="http://schemas.openxmlformats.org/officeDocument/2006/relationships/image" Target="../media/image38.png"/><Relationship Id="rId3" Type="http://schemas.openxmlformats.org/officeDocument/2006/relationships/image" Target="../media/image7.png"/><Relationship Id="rId2" Type="http://schemas.openxmlformats.org/officeDocument/2006/relationships/tags" Target="../tags/tag90.xml"/><Relationship Id="rId1" Type="http://schemas.openxmlformats.org/officeDocument/2006/relationships/image" Target="../media/image6.png"/></Relationships>
</file>

<file path=ppt/slides/_rels/slide46.xml.rels><?xml version="1.0" encoding="UTF-8" standalone="yes"?>
<Relationships xmlns="http://schemas.openxmlformats.org/package/2006/relationships"><Relationship Id="rId6" Type="http://schemas.openxmlformats.org/officeDocument/2006/relationships/notesSlide" Target="../notesSlides/notesSlide24.xml"/><Relationship Id="rId5" Type="http://schemas.openxmlformats.org/officeDocument/2006/relationships/slideLayout" Target="../slideLayouts/slideLayout87.xml"/><Relationship Id="rId4" Type="http://schemas.openxmlformats.org/officeDocument/2006/relationships/image" Target="../media/image39.png"/><Relationship Id="rId3" Type="http://schemas.openxmlformats.org/officeDocument/2006/relationships/image" Target="../media/image7.png"/><Relationship Id="rId2" Type="http://schemas.openxmlformats.org/officeDocument/2006/relationships/tags" Target="../tags/tag91.xml"/><Relationship Id="rId1" Type="http://schemas.openxmlformats.org/officeDocument/2006/relationships/image" Target="../media/image6.png"/></Relationships>
</file>

<file path=ppt/slides/_rels/slide47.xml.rels><?xml version="1.0" encoding="UTF-8" standalone="yes"?>
<Relationships xmlns="http://schemas.openxmlformats.org/package/2006/relationships"><Relationship Id="rId6" Type="http://schemas.openxmlformats.org/officeDocument/2006/relationships/notesSlide" Target="../notesSlides/notesSlide25.xml"/><Relationship Id="rId5" Type="http://schemas.openxmlformats.org/officeDocument/2006/relationships/slideLayout" Target="../slideLayouts/slideLayout87.xml"/><Relationship Id="rId4" Type="http://schemas.openxmlformats.org/officeDocument/2006/relationships/image" Target="../media/image7.png"/><Relationship Id="rId3" Type="http://schemas.openxmlformats.org/officeDocument/2006/relationships/image" Target="../media/image40.png"/><Relationship Id="rId2" Type="http://schemas.openxmlformats.org/officeDocument/2006/relationships/tags" Target="../tags/tag92.xml"/><Relationship Id="rId1" Type="http://schemas.openxmlformats.org/officeDocument/2006/relationships/image" Target="../media/image6.png"/></Relationships>
</file>

<file path=ppt/slides/_rels/slide48.xml.rels><?xml version="1.0" encoding="UTF-8" standalone="yes"?>
<Relationships xmlns="http://schemas.openxmlformats.org/package/2006/relationships"><Relationship Id="rId5" Type="http://schemas.openxmlformats.org/officeDocument/2006/relationships/notesSlide" Target="../notesSlides/notesSlide26.xml"/><Relationship Id="rId4" Type="http://schemas.openxmlformats.org/officeDocument/2006/relationships/slideLayout" Target="../slideLayouts/slideLayout87.xml"/><Relationship Id="rId3" Type="http://schemas.openxmlformats.org/officeDocument/2006/relationships/image" Target="../media/image7.png"/><Relationship Id="rId2" Type="http://schemas.openxmlformats.org/officeDocument/2006/relationships/tags" Target="../tags/tag93.xml"/><Relationship Id="rId1" Type="http://schemas.openxmlformats.org/officeDocument/2006/relationships/image" Target="../media/image6.png"/></Relationships>
</file>

<file path=ppt/slides/_rels/slide49.xml.rels><?xml version="1.0" encoding="UTF-8" standalone="yes"?>
<Relationships xmlns="http://schemas.openxmlformats.org/package/2006/relationships"><Relationship Id="rId6" Type="http://schemas.openxmlformats.org/officeDocument/2006/relationships/notesSlide" Target="../notesSlides/notesSlide27.xml"/><Relationship Id="rId5" Type="http://schemas.openxmlformats.org/officeDocument/2006/relationships/slideLayout" Target="../slideLayouts/slideLayout87.xml"/><Relationship Id="rId4" Type="http://schemas.openxmlformats.org/officeDocument/2006/relationships/image" Target="../media/image7.png"/><Relationship Id="rId3" Type="http://schemas.openxmlformats.org/officeDocument/2006/relationships/image" Target="../media/image41.png"/><Relationship Id="rId2" Type="http://schemas.openxmlformats.org/officeDocument/2006/relationships/tags" Target="../tags/tag94.xml"/><Relationship Id="rId1" Type="http://schemas.openxmlformats.org/officeDocument/2006/relationships/image" Target="../media/image6.png"/></Relationships>
</file>

<file path=ppt/slides/_rels/slide5.xml.rels><?xml version="1.0" encoding="UTF-8" standalone="yes"?>
<Relationships xmlns="http://schemas.openxmlformats.org/package/2006/relationships"><Relationship Id="rId4" Type="http://schemas.openxmlformats.org/officeDocument/2006/relationships/slideLayout" Target="../slideLayouts/slideLayout87.xml"/><Relationship Id="rId3" Type="http://schemas.openxmlformats.org/officeDocument/2006/relationships/tags" Target="../tags/tag7.xml"/><Relationship Id="rId2" Type="http://schemas.openxmlformats.org/officeDocument/2006/relationships/image" Target="../media/image7.png"/><Relationship Id="rId1" Type="http://schemas.openxmlformats.org/officeDocument/2006/relationships/image" Target="../media/image6.png"/></Relationships>
</file>

<file path=ppt/slides/_rels/slide50.xml.rels><?xml version="1.0" encoding="UTF-8" standalone="yes"?>
<Relationships xmlns="http://schemas.openxmlformats.org/package/2006/relationships"><Relationship Id="rId9" Type="http://schemas.openxmlformats.org/officeDocument/2006/relationships/notesSlide" Target="../notesSlides/notesSlide28.xml"/><Relationship Id="rId8" Type="http://schemas.openxmlformats.org/officeDocument/2006/relationships/slideLayout" Target="../slideLayouts/slideLayout87.xml"/><Relationship Id="rId7" Type="http://schemas.openxmlformats.org/officeDocument/2006/relationships/image" Target="../media/image45.png"/><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 Id="rId3" Type="http://schemas.openxmlformats.org/officeDocument/2006/relationships/image" Target="../media/image7.png"/><Relationship Id="rId2" Type="http://schemas.openxmlformats.org/officeDocument/2006/relationships/tags" Target="../tags/tag95.xml"/><Relationship Id="rId1" Type="http://schemas.openxmlformats.org/officeDocument/2006/relationships/image" Target="../media/image6.png"/></Relationships>
</file>

<file path=ppt/slides/_rels/slide51.xml.rels><?xml version="1.0" encoding="UTF-8" standalone="yes"?>
<Relationships xmlns="http://schemas.openxmlformats.org/package/2006/relationships"><Relationship Id="rId6" Type="http://schemas.openxmlformats.org/officeDocument/2006/relationships/notesSlide" Target="../notesSlides/notesSlide29.xml"/><Relationship Id="rId5" Type="http://schemas.openxmlformats.org/officeDocument/2006/relationships/slideLayout" Target="../slideLayouts/slideLayout87.xml"/><Relationship Id="rId4" Type="http://schemas.openxmlformats.org/officeDocument/2006/relationships/image" Target="../media/image7.png"/><Relationship Id="rId3" Type="http://schemas.openxmlformats.org/officeDocument/2006/relationships/image" Target="../media/image46.png"/><Relationship Id="rId2" Type="http://schemas.openxmlformats.org/officeDocument/2006/relationships/tags" Target="../tags/tag96.xml"/><Relationship Id="rId1" Type="http://schemas.openxmlformats.org/officeDocument/2006/relationships/image" Target="../media/image6.png"/></Relationships>
</file>

<file path=ppt/slides/_rels/slide52.xml.rels><?xml version="1.0" encoding="UTF-8" standalone="yes"?>
<Relationships xmlns="http://schemas.openxmlformats.org/package/2006/relationships"><Relationship Id="rId5" Type="http://schemas.openxmlformats.org/officeDocument/2006/relationships/notesSlide" Target="../notesSlides/notesSlide30.xml"/><Relationship Id="rId4" Type="http://schemas.openxmlformats.org/officeDocument/2006/relationships/slideLayout" Target="../slideLayouts/slideLayout87.xml"/><Relationship Id="rId3" Type="http://schemas.openxmlformats.org/officeDocument/2006/relationships/image" Target="../media/image7.png"/><Relationship Id="rId2" Type="http://schemas.openxmlformats.org/officeDocument/2006/relationships/tags" Target="../tags/tag97.xml"/><Relationship Id="rId1" Type="http://schemas.openxmlformats.org/officeDocument/2006/relationships/image" Target="../media/image6.png"/></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87.xml"/><Relationship Id="rId2" Type="http://schemas.openxmlformats.org/officeDocument/2006/relationships/image" Target="../media/image5.png"/><Relationship Id="rId1" Type="http://schemas.openxmlformats.org/officeDocument/2006/relationships/image" Target="../media/image4.png"/></Relationships>
</file>

<file path=ppt/slides/_rels/slide54.xml.rels><?xml version="1.0" encoding="UTF-8" standalone="yes"?>
<Relationships xmlns="http://schemas.openxmlformats.org/package/2006/relationships"><Relationship Id="rId5" Type="http://schemas.openxmlformats.org/officeDocument/2006/relationships/notesSlide" Target="../notesSlides/notesSlide31.xml"/><Relationship Id="rId4" Type="http://schemas.openxmlformats.org/officeDocument/2006/relationships/slideLayout" Target="../slideLayouts/slideLayout87.xml"/><Relationship Id="rId3" Type="http://schemas.openxmlformats.org/officeDocument/2006/relationships/image" Target="../media/image7.png"/><Relationship Id="rId2" Type="http://schemas.openxmlformats.org/officeDocument/2006/relationships/tags" Target="../tags/tag98.xml"/><Relationship Id="rId1" Type="http://schemas.openxmlformats.org/officeDocument/2006/relationships/image" Target="../media/image6.png"/></Relationships>
</file>

<file path=ppt/slides/_rels/slide55.xml.rels><?xml version="1.0" encoding="UTF-8" standalone="yes"?>
<Relationships xmlns="http://schemas.openxmlformats.org/package/2006/relationships"><Relationship Id="rId6" Type="http://schemas.openxmlformats.org/officeDocument/2006/relationships/notesSlide" Target="../notesSlides/notesSlide32.xml"/><Relationship Id="rId5" Type="http://schemas.openxmlformats.org/officeDocument/2006/relationships/slideLayout" Target="../slideLayouts/slideLayout87.xml"/><Relationship Id="rId4" Type="http://schemas.openxmlformats.org/officeDocument/2006/relationships/image" Target="../media/image7.png"/><Relationship Id="rId3" Type="http://schemas.openxmlformats.org/officeDocument/2006/relationships/image" Target="../media/image47.png"/><Relationship Id="rId2" Type="http://schemas.openxmlformats.org/officeDocument/2006/relationships/tags" Target="../tags/tag99.xml"/><Relationship Id="rId1" Type="http://schemas.openxmlformats.org/officeDocument/2006/relationships/image" Target="../media/image6.png"/></Relationships>
</file>

<file path=ppt/slides/_rels/slide56.xml.rels><?xml version="1.0" encoding="UTF-8" standalone="yes"?>
<Relationships xmlns="http://schemas.openxmlformats.org/package/2006/relationships"><Relationship Id="rId6" Type="http://schemas.openxmlformats.org/officeDocument/2006/relationships/notesSlide" Target="../notesSlides/notesSlide33.xml"/><Relationship Id="rId5" Type="http://schemas.openxmlformats.org/officeDocument/2006/relationships/slideLayout" Target="../slideLayouts/slideLayout87.xml"/><Relationship Id="rId4" Type="http://schemas.openxmlformats.org/officeDocument/2006/relationships/image" Target="../media/image7.png"/><Relationship Id="rId3" Type="http://schemas.openxmlformats.org/officeDocument/2006/relationships/image" Target="../media/image48.png"/><Relationship Id="rId2" Type="http://schemas.openxmlformats.org/officeDocument/2006/relationships/tags" Target="../tags/tag100.xml"/><Relationship Id="rId1" Type="http://schemas.openxmlformats.org/officeDocument/2006/relationships/image" Target="../media/image6.png"/></Relationships>
</file>

<file path=ppt/slides/_rels/slide57.xml.rels><?xml version="1.0" encoding="UTF-8" standalone="yes"?>
<Relationships xmlns="http://schemas.openxmlformats.org/package/2006/relationships"><Relationship Id="rId5" Type="http://schemas.openxmlformats.org/officeDocument/2006/relationships/notesSlide" Target="../notesSlides/notesSlide34.xml"/><Relationship Id="rId4" Type="http://schemas.openxmlformats.org/officeDocument/2006/relationships/slideLayout" Target="../slideLayouts/slideLayout87.xml"/><Relationship Id="rId3" Type="http://schemas.openxmlformats.org/officeDocument/2006/relationships/image" Target="../media/image7.png"/><Relationship Id="rId2" Type="http://schemas.openxmlformats.org/officeDocument/2006/relationships/tags" Target="../tags/tag101.xml"/><Relationship Id="rId1" Type="http://schemas.openxmlformats.org/officeDocument/2006/relationships/image" Target="../media/image6.png"/></Relationships>
</file>

<file path=ppt/slides/_rels/slide58.xml.rels><?xml version="1.0" encoding="UTF-8" standalone="yes"?>
<Relationships xmlns="http://schemas.openxmlformats.org/package/2006/relationships"><Relationship Id="rId5" Type="http://schemas.openxmlformats.org/officeDocument/2006/relationships/notesSlide" Target="../notesSlides/notesSlide35.xml"/><Relationship Id="rId4" Type="http://schemas.openxmlformats.org/officeDocument/2006/relationships/slideLayout" Target="../slideLayouts/slideLayout87.xml"/><Relationship Id="rId3" Type="http://schemas.openxmlformats.org/officeDocument/2006/relationships/image" Target="../media/image7.png"/><Relationship Id="rId2" Type="http://schemas.openxmlformats.org/officeDocument/2006/relationships/tags" Target="../tags/tag102.xml"/><Relationship Id="rId1" Type="http://schemas.openxmlformats.org/officeDocument/2006/relationships/image" Target="../media/image6.png"/></Relationships>
</file>

<file path=ppt/slides/_rels/slide59.xml.rels><?xml version="1.0" encoding="UTF-8" standalone="yes"?>
<Relationships xmlns="http://schemas.openxmlformats.org/package/2006/relationships"><Relationship Id="rId6" Type="http://schemas.openxmlformats.org/officeDocument/2006/relationships/notesSlide" Target="../notesSlides/notesSlide36.xml"/><Relationship Id="rId5" Type="http://schemas.openxmlformats.org/officeDocument/2006/relationships/slideLayout" Target="../slideLayouts/slideLayout87.xml"/><Relationship Id="rId4" Type="http://schemas.openxmlformats.org/officeDocument/2006/relationships/image" Target="../media/image7.png"/><Relationship Id="rId3" Type="http://schemas.openxmlformats.org/officeDocument/2006/relationships/image" Target="../media/image49.png"/><Relationship Id="rId2" Type="http://schemas.openxmlformats.org/officeDocument/2006/relationships/tags" Target="../tags/tag103.xml"/><Relationship Id="rId1" Type="http://schemas.openxmlformats.org/officeDocument/2006/relationships/image" Target="../media/image6.png"/></Relationships>
</file>

<file path=ppt/slides/_rels/slide6.xml.rels><?xml version="1.0" encoding="UTF-8" standalone="yes"?>
<Relationships xmlns="http://schemas.openxmlformats.org/package/2006/relationships"><Relationship Id="rId5" Type="http://schemas.openxmlformats.org/officeDocument/2006/relationships/slideLayout" Target="../slideLayouts/slideLayout87.xml"/><Relationship Id="rId4" Type="http://schemas.openxmlformats.org/officeDocument/2006/relationships/image" Target="../media/image8.png"/><Relationship Id="rId3" Type="http://schemas.openxmlformats.org/officeDocument/2006/relationships/tags" Target="../tags/tag8.xml"/><Relationship Id="rId2" Type="http://schemas.openxmlformats.org/officeDocument/2006/relationships/image" Target="../media/image7.png"/><Relationship Id="rId1" Type="http://schemas.openxmlformats.org/officeDocument/2006/relationships/image" Target="../media/image6.png"/></Relationships>
</file>

<file path=ppt/slides/_rels/slide60.xml.rels><?xml version="1.0" encoding="UTF-8" standalone="yes"?>
<Relationships xmlns="http://schemas.openxmlformats.org/package/2006/relationships"><Relationship Id="rId6" Type="http://schemas.openxmlformats.org/officeDocument/2006/relationships/notesSlide" Target="../notesSlides/notesSlide37.xml"/><Relationship Id="rId5" Type="http://schemas.openxmlformats.org/officeDocument/2006/relationships/slideLayout" Target="../slideLayouts/slideLayout87.xml"/><Relationship Id="rId4" Type="http://schemas.openxmlformats.org/officeDocument/2006/relationships/image" Target="../media/image50.png"/><Relationship Id="rId3" Type="http://schemas.openxmlformats.org/officeDocument/2006/relationships/image" Target="../media/image7.png"/><Relationship Id="rId2" Type="http://schemas.openxmlformats.org/officeDocument/2006/relationships/tags" Target="../tags/tag104.xml"/><Relationship Id="rId1" Type="http://schemas.openxmlformats.org/officeDocument/2006/relationships/image" Target="../media/image6.png"/></Relationships>
</file>

<file path=ppt/slides/_rels/slide61.xml.rels><?xml version="1.0" encoding="UTF-8" standalone="yes"?>
<Relationships xmlns="http://schemas.openxmlformats.org/package/2006/relationships"><Relationship Id="rId6" Type="http://schemas.openxmlformats.org/officeDocument/2006/relationships/notesSlide" Target="../notesSlides/notesSlide38.xml"/><Relationship Id="rId5" Type="http://schemas.openxmlformats.org/officeDocument/2006/relationships/slideLayout" Target="../slideLayouts/slideLayout87.xml"/><Relationship Id="rId4" Type="http://schemas.openxmlformats.org/officeDocument/2006/relationships/image" Target="../media/image51.png"/><Relationship Id="rId3" Type="http://schemas.openxmlformats.org/officeDocument/2006/relationships/image" Target="../media/image7.png"/><Relationship Id="rId2" Type="http://schemas.openxmlformats.org/officeDocument/2006/relationships/tags" Target="../tags/tag105.xml"/><Relationship Id="rId1" Type="http://schemas.openxmlformats.org/officeDocument/2006/relationships/image" Target="../media/image6.png"/></Relationships>
</file>

<file path=ppt/slides/_rels/slide62.xml.rels><?xml version="1.0" encoding="UTF-8" standalone="yes"?>
<Relationships xmlns="http://schemas.openxmlformats.org/package/2006/relationships"><Relationship Id="rId5" Type="http://schemas.openxmlformats.org/officeDocument/2006/relationships/notesSlide" Target="../notesSlides/notesSlide39.xml"/><Relationship Id="rId4" Type="http://schemas.openxmlformats.org/officeDocument/2006/relationships/slideLayout" Target="../slideLayouts/slideLayout87.xml"/><Relationship Id="rId3" Type="http://schemas.openxmlformats.org/officeDocument/2006/relationships/image" Target="../media/image7.png"/><Relationship Id="rId2" Type="http://schemas.openxmlformats.org/officeDocument/2006/relationships/tags" Target="../tags/tag106.xml"/><Relationship Id="rId1" Type="http://schemas.openxmlformats.org/officeDocument/2006/relationships/image" Target="../media/image6.png"/></Relationships>
</file>

<file path=ppt/slides/_rels/slide63.xml.rels><?xml version="1.0" encoding="UTF-8" standalone="yes"?>
<Relationships xmlns="http://schemas.openxmlformats.org/package/2006/relationships"><Relationship Id="rId3" Type="http://schemas.openxmlformats.org/officeDocument/2006/relationships/slideLayout" Target="../slideLayouts/slideLayout87.xml"/><Relationship Id="rId2" Type="http://schemas.openxmlformats.org/officeDocument/2006/relationships/image" Target="../media/image5.png"/><Relationship Id="rId1" Type="http://schemas.openxmlformats.org/officeDocument/2006/relationships/image" Target="../media/image4.png"/></Relationships>
</file>

<file path=ppt/slides/_rels/slide64.xml.rels><?xml version="1.0" encoding="UTF-8" standalone="yes"?>
<Relationships xmlns="http://schemas.openxmlformats.org/package/2006/relationships"><Relationship Id="rId5" Type="http://schemas.openxmlformats.org/officeDocument/2006/relationships/notesSlide" Target="../notesSlides/notesSlide40.xml"/><Relationship Id="rId4" Type="http://schemas.openxmlformats.org/officeDocument/2006/relationships/slideLayout" Target="../slideLayouts/slideLayout87.xml"/><Relationship Id="rId3" Type="http://schemas.openxmlformats.org/officeDocument/2006/relationships/image" Target="../media/image7.png"/><Relationship Id="rId2" Type="http://schemas.openxmlformats.org/officeDocument/2006/relationships/tags" Target="../tags/tag107.xml"/><Relationship Id="rId1" Type="http://schemas.openxmlformats.org/officeDocument/2006/relationships/image" Target="../media/image6.png"/></Relationships>
</file>

<file path=ppt/slides/_rels/slide65.xml.rels><?xml version="1.0" encoding="UTF-8" standalone="yes"?>
<Relationships xmlns="http://schemas.openxmlformats.org/package/2006/relationships"><Relationship Id="rId5" Type="http://schemas.openxmlformats.org/officeDocument/2006/relationships/notesSlide" Target="../notesSlides/notesSlide41.xml"/><Relationship Id="rId4" Type="http://schemas.openxmlformats.org/officeDocument/2006/relationships/slideLayout" Target="../slideLayouts/slideLayout87.xml"/><Relationship Id="rId3" Type="http://schemas.openxmlformats.org/officeDocument/2006/relationships/image" Target="../media/image7.png"/><Relationship Id="rId2" Type="http://schemas.openxmlformats.org/officeDocument/2006/relationships/tags" Target="../tags/tag108.xml"/><Relationship Id="rId1" Type="http://schemas.openxmlformats.org/officeDocument/2006/relationships/image" Target="../media/image6.png"/></Relationships>
</file>

<file path=ppt/slides/_rels/slide66.xml.rels><?xml version="1.0" encoding="UTF-8" standalone="yes"?>
<Relationships xmlns="http://schemas.openxmlformats.org/package/2006/relationships"><Relationship Id="rId2" Type="http://schemas.openxmlformats.org/officeDocument/2006/relationships/slideLayout" Target="../slideLayouts/slideLayout87.xml"/><Relationship Id="rId1" Type="http://schemas.openxmlformats.org/officeDocument/2006/relationships/image" Target="../media/image1.png"/></Relationships>
</file>

<file path=ppt/slides/_rels/slide67.xml.rels><?xml version="1.0" encoding="UTF-8" standalone="yes"?>
<Relationships xmlns="http://schemas.openxmlformats.org/package/2006/relationships"><Relationship Id="rId2" Type="http://schemas.openxmlformats.org/officeDocument/2006/relationships/slideLayout" Target="../slideLayouts/slideLayout87.xml"/><Relationship Id="rId1" Type="http://schemas.openxmlformats.org/officeDocument/2006/relationships/image" Target="../media/image52.png"/></Relationships>
</file>

<file path=ppt/slides/_rels/slide68.xml.rels><?xml version="1.0" encoding="UTF-8" standalone="yes"?>
<Relationships xmlns="http://schemas.openxmlformats.org/package/2006/relationships"><Relationship Id="rId2" Type="http://schemas.openxmlformats.org/officeDocument/2006/relationships/slideLayout" Target="../slideLayouts/slideLayout87.xml"/><Relationship Id="rId1" Type="http://schemas.openxmlformats.org/officeDocument/2006/relationships/image" Target="../media/image53.png"/></Relationships>
</file>

<file path=ppt/slides/_rels/slide69.xml.rels><?xml version="1.0" encoding="UTF-8" standalone="yes"?>
<Relationships xmlns="http://schemas.openxmlformats.org/package/2006/relationships"><Relationship Id="rId3" Type="http://schemas.openxmlformats.org/officeDocument/2006/relationships/slideLayout" Target="../slideLayouts/slideLayout87.xml"/><Relationship Id="rId2" Type="http://schemas.openxmlformats.org/officeDocument/2006/relationships/image" Target="../media/image55.png"/><Relationship Id="rId1" Type="http://schemas.openxmlformats.org/officeDocument/2006/relationships/image" Target="../media/image54.png"/></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87.xml"/><Relationship Id="rId3" Type="http://schemas.openxmlformats.org/officeDocument/2006/relationships/tags" Target="../tags/tag9.xml"/><Relationship Id="rId2" Type="http://schemas.openxmlformats.org/officeDocument/2006/relationships/image" Target="../media/image7.png"/><Relationship Id="rId1" Type="http://schemas.openxmlformats.org/officeDocument/2006/relationships/image" Target="../media/image6.png"/></Relationships>
</file>

<file path=ppt/slides/_rels/slide70.xml.rels><?xml version="1.0" encoding="UTF-8" standalone="yes"?>
<Relationships xmlns="http://schemas.openxmlformats.org/package/2006/relationships"><Relationship Id="rId2" Type="http://schemas.openxmlformats.org/officeDocument/2006/relationships/slideLayout" Target="../slideLayouts/slideLayout87.xml"/><Relationship Id="rId1" Type="http://schemas.openxmlformats.org/officeDocument/2006/relationships/image" Target="../media/image43.png"/></Relationships>
</file>

<file path=ppt/slides/_rels/slide71.xml.rels><?xml version="1.0" encoding="UTF-8" standalone="yes"?>
<Relationships xmlns="http://schemas.openxmlformats.org/package/2006/relationships"><Relationship Id="rId2" Type="http://schemas.openxmlformats.org/officeDocument/2006/relationships/slideLayout" Target="../slideLayouts/slideLayout87.xml"/><Relationship Id="rId1" Type="http://schemas.openxmlformats.org/officeDocument/2006/relationships/image" Target="../media/image56.png"/></Relationships>
</file>

<file path=ppt/slides/_rels/slide72.xml.rels><?xml version="1.0" encoding="UTF-8" standalone="yes"?>
<Relationships xmlns="http://schemas.openxmlformats.org/package/2006/relationships"><Relationship Id="rId2" Type="http://schemas.openxmlformats.org/officeDocument/2006/relationships/slideLayout" Target="../slideLayouts/slideLayout87.xml"/><Relationship Id="rId1" Type="http://schemas.openxmlformats.org/officeDocument/2006/relationships/image" Target="../media/image57.png"/></Relationships>
</file>

<file path=ppt/slides/_rels/slide73.xml.rels><?xml version="1.0" encoding="UTF-8" standalone="yes"?>
<Relationships xmlns="http://schemas.openxmlformats.org/package/2006/relationships"><Relationship Id="rId3" Type="http://schemas.openxmlformats.org/officeDocument/2006/relationships/slideLayout" Target="../slideLayouts/slideLayout87.xml"/><Relationship Id="rId2" Type="http://schemas.openxmlformats.org/officeDocument/2006/relationships/image" Target="../media/image59.png"/><Relationship Id="rId1" Type="http://schemas.openxmlformats.org/officeDocument/2006/relationships/image" Target="../media/image58.png"/></Relationships>
</file>

<file path=ppt/slides/_rels/slide8.xml.rels><?xml version="1.0" encoding="UTF-8" standalone="yes"?>
<Relationships xmlns="http://schemas.openxmlformats.org/package/2006/relationships"><Relationship Id="rId4" Type="http://schemas.openxmlformats.org/officeDocument/2006/relationships/slideLayout" Target="../slideLayouts/slideLayout87.xml"/><Relationship Id="rId3" Type="http://schemas.openxmlformats.org/officeDocument/2006/relationships/tags" Target="../tags/tag10.xml"/><Relationship Id="rId2" Type="http://schemas.openxmlformats.org/officeDocument/2006/relationships/image" Target="../media/image7.png"/><Relationship Id="rId1" Type="http://schemas.openxmlformats.org/officeDocument/2006/relationships/image" Target="../media/image6.png"/></Relationships>
</file>

<file path=ppt/slides/_rels/slide9.xml.rels><?xml version="1.0" encoding="UTF-8" standalone="yes"?>
<Relationships xmlns="http://schemas.openxmlformats.org/package/2006/relationships"><Relationship Id="rId7" Type="http://schemas.openxmlformats.org/officeDocument/2006/relationships/notesSlide" Target="../notesSlides/notesSlide1.xml"/><Relationship Id="rId6" Type="http://schemas.openxmlformats.org/officeDocument/2006/relationships/slideLayout" Target="../slideLayouts/slideLayout87.xml"/><Relationship Id="rId5" Type="http://schemas.openxmlformats.org/officeDocument/2006/relationships/tags" Target="../tags/tag13.xml"/><Relationship Id="rId4" Type="http://schemas.openxmlformats.org/officeDocument/2006/relationships/image" Target="../media/image6.png"/><Relationship Id="rId3" Type="http://schemas.openxmlformats.org/officeDocument/2006/relationships/tags" Target="../tags/tag12.xml"/><Relationship Id="rId2" Type="http://schemas.openxmlformats.org/officeDocument/2006/relationships/image" Target="../media/image7.png"/><Relationship Id="rId1" Type="http://schemas.openxmlformats.org/officeDocument/2006/relationships/tags" Target="../tags/tag1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grpSp>
        <p:nvGrpSpPr>
          <p:cNvPr id="88" name="组合 87"/>
          <p:cNvGrpSpPr/>
          <p:nvPr/>
        </p:nvGrpSpPr>
        <p:grpSpPr>
          <a:xfrm>
            <a:off x="11165840" y="5558155"/>
            <a:ext cx="612140" cy="666115"/>
            <a:chOff x="16567" y="9402"/>
            <a:chExt cx="592" cy="644"/>
          </a:xfrm>
          <a:solidFill>
            <a:schemeClr val="bg1">
              <a:alpha val="9000"/>
            </a:schemeClr>
          </a:solidFill>
        </p:grpSpPr>
        <p:grpSp>
          <p:nvGrpSpPr>
            <p:cNvPr id="42" name="组合 41"/>
            <p:cNvGrpSpPr/>
            <p:nvPr/>
          </p:nvGrpSpPr>
          <p:grpSpPr>
            <a:xfrm>
              <a:off x="16567" y="9402"/>
              <a:ext cx="76" cy="644"/>
              <a:chOff x="17654" y="8060"/>
              <a:chExt cx="162" cy="1362"/>
            </a:xfrm>
            <a:grpFill/>
          </p:grpSpPr>
          <p:sp>
            <p:nvSpPr>
              <p:cNvPr id="35" name="椭圆 34"/>
              <p:cNvSpPr/>
              <p:nvPr/>
            </p:nvSpPr>
            <p:spPr>
              <a:xfrm>
                <a:off x="17654" y="80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sp>
            <p:nvSpPr>
              <p:cNvPr id="36" name="椭圆 35"/>
              <p:cNvSpPr/>
              <p:nvPr/>
            </p:nvSpPr>
            <p:spPr>
              <a:xfrm>
                <a:off x="17654" y="82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sp>
            <p:nvSpPr>
              <p:cNvPr id="37" name="椭圆 36"/>
              <p:cNvSpPr/>
              <p:nvPr/>
            </p:nvSpPr>
            <p:spPr>
              <a:xfrm>
                <a:off x="17654" y="84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sp>
            <p:nvSpPr>
              <p:cNvPr id="38" name="椭圆 37"/>
              <p:cNvSpPr/>
              <p:nvPr/>
            </p:nvSpPr>
            <p:spPr>
              <a:xfrm>
                <a:off x="17654" y="86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sp>
            <p:nvSpPr>
              <p:cNvPr id="39" name="椭圆 38"/>
              <p:cNvSpPr/>
              <p:nvPr/>
            </p:nvSpPr>
            <p:spPr>
              <a:xfrm>
                <a:off x="17654" y="88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sp>
            <p:nvSpPr>
              <p:cNvPr id="40" name="椭圆 39"/>
              <p:cNvSpPr/>
              <p:nvPr/>
            </p:nvSpPr>
            <p:spPr>
              <a:xfrm>
                <a:off x="17654" y="90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sp>
            <p:nvSpPr>
              <p:cNvPr id="41" name="椭圆 40"/>
              <p:cNvSpPr/>
              <p:nvPr/>
            </p:nvSpPr>
            <p:spPr>
              <a:xfrm>
                <a:off x="17654" y="92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grpSp>
        <p:grpSp>
          <p:nvGrpSpPr>
            <p:cNvPr id="43" name="组合 42"/>
            <p:cNvGrpSpPr/>
            <p:nvPr/>
          </p:nvGrpSpPr>
          <p:grpSpPr>
            <a:xfrm>
              <a:off x="16696" y="9402"/>
              <a:ext cx="76" cy="644"/>
              <a:chOff x="17654" y="8060"/>
              <a:chExt cx="162" cy="1362"/>
            </a:xfrm>
            <a:grpFill/>
          </p:grpSpPr>
          <p:sp>
            <p:nvSpPr>
              <p:cNvPr id="44" name="椭圆 43"/>
              <p:cNvSpPr/>
              <p:nvPr/>
            </p:nvSpPr>
            <p:spPr>
              <a:xfrm>
                <a:off x="17654" y="80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sp>
            <p:nvSpPr>
              <p:cNvPr id="57" name="椭圆 56"/>
              <p:cNvSpPr/>
              <p:nvPr/>
            </p:nvSpPr>
            <p:spPr>
              <a:xfrm>
                <a:off x="17654" y="82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sp>
            <p:nvSpPr>
              <p:cNvPr id="58" name="椭圆 57"/>
              <p:cNvSpPr/>
              <p:nvPr/>
            </p:nvSpPr>
            <p:spPr>
              <a:xfrm>
                <a:off x="17654" y="84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sp>
            <p:nvSpPr>
              <p:cNvPr id="59" name="椭圆 58"/>
              <p:cNvSpPr/>
              <p:nvPr/>
            </p:nvSpPr>
            <p:spPr>
              <a:xfrm>
                <a:off x="17654" y="86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sp>
            <p:nvSpPr>
              <p:cNvPr id="60" name="椭圆 59"/>
              <p:cNvSpPr/>
              <p:nvPr/>
            </p:nvSpPr>
            <p:spPr>
              <a:xfrm>
                <a:off x="17654" y="88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sp>
            <p:nvSpPr>
              <p:cNvPr id="61" name="椭圆 60"/>
              <p:cNvSpPr/>
              <p:nvPr/>
            </p:nvSpPr>
            <p:spPr>
              <a:xfrm>
                <a:off x="17654" y="90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sp>
            <p:nvSpPr>
              <p:cNvPr id="62" name="椭圆 61"/>
              <p:cNvSpPr/>
              <p:nvPr/>
            </p:nvSpPr>
            <p:spPr>
              <a:xfrm>
                <a:off x="17654" y="92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grpSp>
        <p:grpSp>
          <p:nvGrpSpPr>
            <p:cNvPr id="63" name="组合 62"/>
            <p:cNvGrpSpPr/>
            <p:nvPr/>
          </p:nvGrpSpPr>
          <p:grpSpPr>
            <a:xfrm>
              <a:off x="16825" y="9402"/>
              <a:ext cx="76" cy="644"/>
              <a:chOff x="17654" y="8060"/>
              <a:chExt cx="162" cy="1362"/>
            </a:xfrm>
            <a:grpFill/>
          </p:grpSpPr>
          <p:sp>
            <p:nvSpPr>
              <p:cNvPr id="64" name="椭圆 63"/>
              <p:cNvSpPr/>
              <p:nvPr/>
            </p:nvSpPr>
            <p:spPr>
              <a:xfrm>
                <a:off x="17654" y="80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sp>
            <p:nvSpPr>
              <p:cNvPr id="65" name="椭圆 64"/>
              <p:cNvSpPr/>
              <p:nvPr/>
            </p:nvSpPr>
            <p:spPr>
              <a:xfrm>
                <a:off x="17654" y="82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sp>
            <p:nvSpPr>
              <p:cNvPr id="66" name="椭圆 65"/>
              <p:cNvSpPr/>
              <p:nvPr/>
            </p:nvSpPr>
            <p:spPr>
              <a:xfrm>
                <a:off x="17654" y="84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sp>
            <p:nvSpPr>
              <p:cNvPr id="67" name="椭圆 66"/>
              <p:cNvSpPr/>
              <p:nvPr/>
            </p:nvSpPr>
            <p:spPr>
              <a:xfrm>
                <a:off x="17654" y="86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sp>
            <p:nvSpPr>
              <p:cNvPr id="68" name="椭圆 67"/>
              <p:cNvSpPr/>
              <p:nvPr/>
            </p:nvSpPr>
            <p:spPr>
              <a:xfrm>
                <a:off x="17654" y="88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sp>
            <p:nvSpPr>
              <p:cNvPr id="69" name="椭圆 68"/>
              <p:cNvSpPr/>
              <p:nvPr/>
            </p:nvSpPr>
            <p:spPr>
              <a:xfrm>
                <a:off x="17654" y="90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sp>
            <p:nvSpPr>
              <p:cNvPr id="70" name="椭圆 69"/>
              <p:cNvSpPr/>
              <p:nvPr/>
            </p:nvSpPr>
            <p:spPr>
              <a:xfrm>
                <a:off x="17654" y="92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grpSp>
        <p:grpSp>
          <p:nvGrpSpPr>
            <p:cNvPr id="71" name="组合 70"/>
            <p:cNvGrpSpPr/>
            <p:nvPr/>
          </p:nvGrpSpPr>
          <p:grpSpPr>
            <a:xfrm>
              <a:off x="16954" y="9402"/>
              <a:ext cx="76" cy="644"/>
              <a:chOff x="17654" y="8060"/>
              <a:chExt cx="162" cy="1362"/>
            </a:xfrm>
            <a:grpFill/>
          </p:grpSpPr>
          <p:sp>
            <p:nvSpPr>
              <p:cNvPr id="72" name="椭圆 71"/>
              <p:cNvSpPr/>
              <p:nvPr/>
            </p:nvSpPr>
            <p:spPr>
              <a:xfrm>
                <a:off x="17654" y="80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sp>
            <p:nvSpPr>
              <p:cNvPr id="73" name="椭圆 72"/>
              <p:cNvSpPr/>
              <p:nvPr/>
            </p:nvSpPr>
            <p:spPr>
              <a:xfrm>
                <a:off x="17654" y="82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sp>
            <p:nvSpPr>
              <p:cNvPr id="74" name="椭圆 73"/>
              <p:cNvSpPr/>
              <p:nvPr/>
            </p:nvSpPr>
            <p:spPr>
              <a:xfrm>
                <a:off x="17654" y="84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sp>
            <p:nvSpPr>
              <p:cNvPr id="75" name="椭圆 74"/>
              <p:cNvSpPr/>
              <p:nvPr/>
            </p:nvSpPr>
            <p:spPr>
              <a:xfrm>
                <a:off x="17654" y="86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sp>
            <p:nvSpPr>
              <p:cNvPr id="76" name="椭圆 75"/>
              <p:cNvSpPr/>
              <p:nvPr/>
            </p:nvSpPr>
            <p:spPr>
              <a:xfrm>
                <a:off x="17654" y="88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sp>
            <p:nvSpPr>
              <p:cNvPr id="77" name="椭圆 76"/>
              <p:cNvSpPr/>
              <p:nvPr/>
            </p:nvSpPr>
            <p:spPr>
              <a:xfrm>
                <a:off x="17654" y="90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sp>
            <p:nvSpPr>
              <p:cNvPr id="78" name="椭圆 77"/>
              <p:cNvSpPr/>
              <p:nvPr/>
            </p:nvSpPr>
            <p:spPr>
              <a:xfrm>
                <a:off x="17654" y="92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grpSp>
        <p:grpSp>
          <p:nvGrpSpPr>
            <p:cNvPr id="79" name="组合 78"/>
            <p:cNvGrpSpPr/>
            <p:nvPr/>
          </p:nvGrpSpPr>
          <p:grpSpPr>
            <a:xfrm>
              <a:off x="17083" y="9402"/>
              <a:ext cx="76" cy="644"/>
              <a:chOff x="17654" y="8060"/>
              <a:chExt cx="162" cy="1362"/>
            </a:xfrm>
            <a:grpFill/>
          </p:grpSpPr>
          <p:sp>
            <p:nvSpPr>
              <p:cNvPr id="80" name="椭圆 79"/>
              <p:cNvSpPr/>
              <p:nvPr/>
            </p:nvSpPr>
            <p:spPr>
              <a:xfrm>
                <a:off x="17654" y="80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sp>
            <p:nvSpPr>
              <p:cNvPr id="81" name="椭圆 80"/>
              <p:cNvSpPr/>
              <p:nvPr/>
            </p:nvSpPr>
            <p:spPr>
              <a:xfrm>
                <a:off x="17654" y="82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sp>
            <p:nvSpPr>
              <p:cNvPr id="82" name="椭圆 81"/>
              <p:cNvSpPr/>
              <p:nvPr/>
            </p:nvSpPr>
            <p:spPr>
              <a:xfrm>
                <a:off x="17654" y="84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sp>
            <p:nvSpPr>
              <p:cNvPr id="83" name="椭圆 82"/>
              <p:cNvSpPr/>
              <p:nvPr/>
            </p:nvSpPr>
            <p:spPr>
              <a:xfrm>
                <a:off x="17654" y="86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sp>
            <p:nvSpPr>
              <p:cNvPr id="84" name="椭圆 83"/>
              <p:cNvSpPr/>
              <p:nvPr/>
            </p:nvSpPr>
            <p:spPr>
              <a:xfrm>
                <a:off x="17654" y="88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sp>
            <p:nvSpPr>
              <p:cNvPr id="85" name="椭圆 84"/>
              <p:cNvSpPr/>
              <p:nvPr/>
            </p:nvSpPr>
            <p:spPr>
              <a:xfrm>
                <a:off x="17654" y="90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sp>
            <p:nvSpPr>
              <p:cNvPr id="86" name="椭圆 85"/>
              <p:cNvSpPr/>
              <p:nvPr/>
            </p:nvSpPr>
            <p:spPr>
              <a:xfrm>
                <a:off x="17654" y="92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grpSp>
      </p:grpSp>
      <p:grpSp>
        <p:nvGrpSpPr>
          <p:cNvPr id="89" name="组合 88"/>
          <p:cNvGrpSpPr/>
          <p:nvPr/>
        </p:nvGrpSpPr>
        <p:grpSpPr>
          <a:xfrm>
            <a:off x="1307465" y="2032635"/>
            <a:ext cx="612140" cy="666115"/>
            <a:chOff x="16567" y="9402"/>
            <a:chExt cx="592" cy="644"/>
          </a:xfrm>
          <a:solidFill>
            <a:schemeClr val="bg1">
              <a:alpha val="9000"/>
            </a:schemeClr>
          </a:solidFill>
        </p:grpSpPr>
        <p:grpSp>
          <p:nvGrpSpPr>
            <p:cNvPr id="90" name="组合 89"/>
            <p:cNvGrpSpPr/>
            <p:nvPr/>
          </p:nvGrpSpPr>
          <p:grpSpPr>
            <a:xfrm>
              <a:off x="16567" y="9402"/>
              <a:ext cx="76" cy="644"/>
              <a:chOff x="17654" y="8060"/>
              <a:chExt cx="162" cy="1362"/>
            </a:xfrm>
            <a:grpFill/>
          </p:grpSpPr>
          <p:sp>
            <p:nvSpPr>
              <p:cNvPr id="91" name="椭圆 90"/>
              <p:cNvSpPr/>
              <p:nvPr/>
            </p:nvSpPr>
            <p:spPr>
              <a:xfrm>
                <a:off x="17654" y="80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sp>
            <p:nvSpPr>
              <p:cNvPr id="92" name="椭圆 91"/>
              <p:cNvSpPr/>
              <p:nvPr/>
            </p:nvSpPr>
            <p:spPr>
              <a:xfrm>
                <a:off x="17654" y="82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sp>
            <p:nvSpPr>
              <p:cNvPr id="93" name="椭圆 92"/>
              <p:cNvSpPr/>
              <p:nvPr/>
            </p:nvSpPr>
            <p:spPr>
              <a:xfrm>
                <a:off x="17654" y="84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sp>
            <p:nvSpPr>
              <p:cNvPr id="94" name="椭圆 93"/>
              <p:cNvSpPr/>
              <p:nvPr/>
            </p:nvSpPr>
            <p:spPr>
              <a:xfrm>
                <a:off x="17654" y="86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sp>
            <p:nvSpPr>
              <p:cNvPr id="95" name="椭圆 94"/>
              <p:cNvSpPr/>
              <p:nvPr/>
            </p:nvSpPr>
            <p:spPr>
              <a:xfrm>
                <a:off x="17654" y="88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sp>
            <p:nvSpPr>
              <p:cNvPr id="96" name="椭圆 95"/>
              <p:cNvSpPr/>
              <p:nvPr/>
            </p:nvSpPr>
            <p:spPr>
              <a:xfrm>
                <a:off x="17654" y="90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sp>
            <p:nvSpPr>
              <p:cNvPr id="97" name="椭圆 96"/>
              <p:cNvSpPr/>
              <p:nvPr/>
            </p:nvSpPr>
            <p:spPr>
              <a:xfrm>
                <a:off x="17654" y="92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grpSp>
        <p:grpSp>
          <p:nvGrpSpPr>
            <p:cNvPr id="98" name="组合 97"/>
            <p:cNvGrpSpPr/>
            <p:nvPr/>
          </p:nvGrpSpPr>
          <p:grpSpPr>
            <a:xfrm>
              <a:off x="16696" y="9402"/>
              <a:ext cx="76" cy="644"/>
              <a:chOff x="17654" y="8060"/>
              <a:chExt cx="162" cy="1362"/>
            </a:xfrm>
            <a:grpFill/>
          </p:grpSpPr>
          <p:sp>
            <p:nvSpPr>
              <p:cNvPr id="99" name="椭圆 98"/>
              <p:cNvSpPr/>
              <p:nvPr/>
            </p:nvSpPr>
            <p:spPr>
              <a:xfrm>
                <a:off x="17654" y="80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sp>
            <p:nvSpPr>
              <p:cNvPr id="100" name="椭圆 99"/>
              <p:cNvSpPr/>
              <p:nvPr/>
            </p:nvSpPr>
            <p:spPr>
              <a:xfrm>
                <a:off x="17654" y="82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sp>
            <p:nvSpPr>
              <p:cNvPr id="101" name="椭圆 100"/>
              <p:cNvSpPr/>
              <p:nvPr/>
            </p:nvSpPr>
            <p:spPr>
              <a:xfrm>
                <a:off x="17654" y="84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sp>
            <p:nvSpPr>
              <p:cNvPr id="102" name="椭圆 101"/>
              <p:cNvSpPr/>
              <p:nvPr/>
            </p:nvSpPr>
            <p:spPr>
              <a:xfrm>
                <a:off x="17654" y="86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sp>
            <p:nvSpPr>
              <p:cNvPr id="103" name="椭圆 102"/>
              <p:cNvSpPr/>
              <p:nvPr/>
            </p:nvSpPr>
            <p:spPr>
              <a:xfrm>
                <a:off x="17654" y="88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sp>
            <p:nvSpPr>
              <p:cNvPr id="104" name="椭圆 103"/>
              <p:cNvSpPr/>
              <p:nvPr/>
            </p:nvSpPr>
            <p:spPr>
              <a:xfrm>
                <a:off x="17654" y="90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sp>
            <p:nvSpPr>
              <p:cNvPr id="105" name="椭圆 104"/>
              <p:cNvSpPr/>
              <p:nvPr/>
            </p:nvSpPr>
            <p:spPr>
              <a:xfrm>
                <a:off x="17654" y="92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grpSp>
        <p:grpSp>
          <p:nvGrpSpPr>
            <p:cNvPr id="106" name="组合 105"/>
            <p:cNvGrpSpPr/>
            <p:nvPr/>
          </p:nvGrpSpPr>
          <p:grpSpPr>
            <a:xfrm>
              <a:off x="16825" y="9402"/>
              <a:ext cx="76" cy="644"/>
              <a:chOff x="17654" y="8060"/>
              <a:chExt cx="162" cy="1362"/>
            </a:xfrm>
            <a:grpFill/>
          </p:grpSpPr>
          <p:sp>
            <p:nvSpPr>
              <p:cNvPr id="107" name="椭圆 106"/>
              <p:cNvSpPr/>
              <p:nvPr/>
            </p:nvSpPr>
            <p:spPr>
              <a:xfrm>
                <a:off x="17654" y="80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sp>
            <p:nvSpPr>
              <p:cNvPr id="108" name="椭圆 107"/>
              <p:cNvSpPr/>
              <p:nvPr/>
            </p:nvSpPr>
            <p:spPr>
              <a:xfrm>
                <a:off x="17654" y="82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sp>
            <p:nvSpPr>
              <p:cNvPr id="109" name="椭圆 108"/>
              <p:cNvSpPr/>
              <p:nvPr/>
            </p:nvSpPr>
            <p:spPr>
              <a:xfrm>
                <a:off x="17654" y="84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sp>
            <p:nvSpPr>
              <p:cNvPr id="110" name="椭圆 109"/>
              <p:cNvSpPr/>
              <p:nvPr/>
            </p:nvSpPr>
            <p:spPr>
              <a:xfrm>
                <a:off x="17654" y="86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sp>
            <p:nvSpPr>
              <p:cNvPr id="111" name="椭圆 110"/>
              <p:cNvSpPr/>
              <p:nvPr/>
            </p:nvSpPr>
            <p:spPr>
              <a:xfrm>
                <a:off x="17654" y="88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sp>
            <p:nvSpPr>
              <p:cNvPr id="112" name="椭圆 111"/>
              <p:cNvSpPr/>
              <p:nvPr/>
            </p:nvSpPr>
            <p:spPr>
              <a:xfrm>
                <a:off x="17654" y="90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sp>
            <p:nvSpPr>
              <p:cNvPr id="113" name="椭圆 112"/>
              <p:cNvSpPr/>
              <p:nvPr/>
            </p:nvSpPr>
            <p:spPr>
              <a:xfrm>
                <a:off x="17654" y="92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grpSp>
        <p:grpSp>
          <p:nvGrpSpPr>
            <p:cNvPr id="114" name="组合 113"/>
            <p:cNvGrpSpPr/>
            <p:nvPr/>
          </p:nvGrpSpPr>
          <p:grpSpPr>
            <a:xfrm>
              <a:off x="16954" y="9402"/>
              <a:ext cx="76" cy="644"/>
              <a:chOff x="17654" y="8060"/>
              <a:chExt cx="162" cy="1362"/>
            </a:xfrm>
            <a:grpFill/>
          </p:grpSpPr>
          <p:sp>
            <p:nvSpPr>
              <p:cNvPr id="115" name="椭圆 114"/>
              <p:cNvSpPr/>
              <p:nvPr/>
            </p:nvSpPr>
            <p:spPr>
              <a:xfrm>
                <a:off x="17654" y="80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sp>
            <p:nvSpPr>
              <p:cNvPr id="116" name="椭圆 115"/>
              <p:cNvSpPr/>
              <p:nvPr/>
            </p:nvSpPr>
            <p:spPr>
              <a:xfrm>
                <a:off x="17654" y="82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sp>
            <p:nvSpPr>
              <p:cNvPr id="117" name="椭圆 116"/>
              <p:cNvSpPr/>
              <p:nvPr/>
            </p:nvSpPr>
            <p:spPr>
              <a:xfrm>
                <a:off x="17654" y="84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sp>
            <p:nvSpPr>
              <p:cNvPr id="118" name="椭圆 117"/>
              <p:cNvSpPr/>
              <p:nvPr/>
            </p:nvSpPr>
            <p:spPr>
              <a:xfrm>
                <a:off x="17654" y="86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sp>
            <p:nvSpPr>
              <p:cNvPr id="119" name="椭圆 118"/>
              <p:cNvSpPr/>
              <p:nvPr/>
            </p:nvSpPr>
            <p:spPr>
              <a:xfrm>
                <a:off x="17654" y="88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sp>
            <p:nvSpPr>
              <p:cNvPr id="120" name="椭圆 119"/>
              <p:cNvSpPr/>
              <p:nvPr/>
            </p:nvSpPr>
            <p:spPr>
              <a:xfrm>
                <a:off x="17654" y="90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sp>
            <p:nvSpPr>
              <p:cNvPr id="121" name="椭圆 120"/>
              <p:cNvSpPr/>
              <p:nvPr/>
            </p:nvSpPr>
            <p:spPr>
              <a:xfrm>
                <a:off x="17654" y="92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grpSp>
        <p:grpSp>
          <p:nvGrpSpPr>
            <p:cNvPr id="122" name="组合 121"/>
            <p:cNvGrpSpPr/>
            <p:nvPr/>
          </p:nvGrpSpPr>
          <p:grpSpPr>
            <a:xfrm>
              <a:off x="17083" y="9402"/>
              <a:ext cx="76" cy="644"/>
              <a:chOff x="17654" y="8060"/>
              <a:chExt cx="162" cy="1362"/>
            </a:xfrm>
            <a:grpFill/>
          </p:grpSpPr>
          <p:sp>
            <p:nvSpPr>
              <p:cNvPr id="123" name="椭圆 122"/>
              <p:cNvSpPr/>
              <p:nvPr/>
            </p:nvSpPr>
            <p:spPr>
              <a:xfrm>
                <a:off x="17654" y="80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sp>
            <p:nvSpPr>
              <p:cNvPr id="124" name="椭圆 123"/>
              <p:cNvSpPr/>
              <p:nvPr/>
            </p:nvSpPr>
            <p:spPr>
              <a:xfrm>
                <a:off x="17654" y="82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sp>
            <p:nvSpPr>
              <p:cNvPr id="125" name="椭圆 124"/>
              <p:cNvSpPr/>
              <p:nvPr/>
            </p:nvSpPr>
            <p:spPr>
              <a:xfrm>
                <a:off x="17654" y="84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sp>
            <p:nvSpPr>
              <p:cNvPr id="126" name="椭圆 125"/>
              <p:cNvSpPr/>
              <p:nvPr/>
            </p:nvSpPr>
            <p:spPr>
              <a:xfrm>
                <a:off x="17654" y="86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sp>
            <p:nvSpPr>
              <p:cNvPr id="127" name="椭圆 126"/>
              <p:cNvSpPr/>
              <p:nvPr/>
            </p:nvSpPr>
            <p:spPr>
              <a:xfrm>
                <a:off x="17654" y="88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sp>
            <p:nvSpPr>
              <p:cNvPr id="128" name="椭圆 127"/>
              <p:cNvSpPr/>
              <p:nvPr/>
            </p:nvSpPr>
            <p:spPr>
              <a:xfrm>
                <a:off x="17654" y="90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sp>
            <p:nvSpPr>
              <p:cNvPr id="129" name="椭圆 128"/>
              <p:cNvSpPr/>
              <p:nvPr/>
            </p:nvSpPr>
            <p:spPr>
              <a:xfrm>
                <a:off x="17654" y="92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grpSp>
      </p:grpSp>
      <p:sp>
        <p:nvSpPr>
          <p:cNvPr id="2" name="TextBox 19"/>
          <p:cNvSpPr txBox="1"/>
          <p:nvPr/>
        </p:nvSpPr>
        <p:spPr>
          <a:xfrm>
            <a:off x="2193925" y="2521607"/>
            <a:ext cx="7804150" cy="1323439"/>
          </a:xfrm>
          <a:prstGeom prst="rect">
            <a:avLst/>
          </a:prstGeom>
          <a:noFill/>
          <a:ln>
            <a:noFill/>
          </a:ln>
        </p:spPr>
        <p:txBody>
          <a:bodyPr wrap="square" rtlCol="0" anchor="b">
            <a:spAutoFit/>
          </a:bodyPr>
          <a:lstStyle/>
          <a:p>
            <a:pPr algn="ctr"/>
            <a:r>
              <a:rPr lang="zh-CN" altLang="en-US" sz="4000" dirty="0">
                <a:ln w="38100">
                  <a:noFill/>
                </a:ln>
                <a:solidFill>
                  <a:srgbClr val="002060"/>
                </a:solidFill>
                <a:latin typeface="汉真广标" pitchFamily="49" charset="-122"/>
                <a:ea typeface="汉真广标" pitchFamily="49" charset="-122"/>
                <a:cs typeface="Poppins" panose="00000500000000000000" pitchFamily="2" charset="0"/>
                <a:sym typeface="Arial" panose="020B0604020202090204"/>
              </a:rPr>
              <a:t>一种Dart代码解释器及在Flutter动态化中的应用</a:t>
            </a:r>
            <a:endParaRPr lang="zh-CN" altLang="en-US" sz="4000" dirty="0">
              <a:ln w="38100">
                <a:noFill/>
              </a:ln>
              <a:solidFill>
                <a:srgbClr val="002060"/>
              </a:solidFill>
              <a:latin typeface="汉真广标" pitchFamily="49" charset="-122"/>
              <a:ea typeface="汉真广标" pitchFamily="49" charset="-122"/>
              <a:cs typeface="Poppins" panose="00000500000000000000" pitchFamily="2" charset="0"/>
              <a:sym typeface="Arial" panose="020B0604020202090204"/>
            </a:endParaRPr>
          </a:p>
        </p:txBody>
      </p:sp>
      <p:pic>
        <p:nvPicPr>
          <p:cNvPr id="5" name="图片 4"/>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10721310" y="49"/>
            <a:ext cx="1470610" cy="1470610"/>
          </a:xfrm>
          <a:prstGeom prst="ellipse">
            <a:avLst/>
          </a:prstGeom>
        </p:spPr>
      </p:pic>
      <p:sp>
        <p:nvSpPr>
          <p:cNvPr id="3" name="文本框 2"/>
          <p:cNvSpPr txBox="1"/>
          <p:nvPr/>
        </p:nvSpPr>
        <p:spPr>
          <a:xfrm>
            <a:off x="7472045" y="4848225"/>
            <a:ext cx="2444750" cy="368300"/>
          </a:xfrm>
          <a:prstGeom prst="rect">
            <a:avLst/>
          </a:prstGeom>
          <a:noFill/>
        </p:spPr>
        <p:txBody>
          <a:bodyPr wrap="square" rtlCol="0">
            <a:spAutoFit/>
          </a:bodyPr>
          <a:lstStyle/>
          <a:p>
            <a:r>
              <a:rPr lang="zh-CN" altLang="en-US"/>
              <a:t>计算机技术</a:t>
            </a:r>
            <a:r>
              <a:rPr lang="en-US" altLang="zh-CN"/>
              <a:t> </a:t>
            </a:r>
            <a:endParaRPr lang="en-US" altLang="zh-CN"/>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62708" y="281354"/>
            <a:ext cx="10597661" cy="5940088"/>
          </a:xfrm>
          <a:prstGeom prst="rect">
            <a:avLst/>
          </a:prstGeom>
          <a:noFill/>
        </p:spPr>
        <p:txBody>
          <a:bodyPr wrap="square" rtlCol="0">
            <a:spAutoFit/>
          </a:bodyPr>
          <a:lstStyle/>
          <a:p>
            <a:pPr algn="just"/>
            <a:r>
              <a:rPr kumimoji="1" lang="zh-CN" altLang="en-US" sz="2000" b="1" dirty="0">
                <a:latin typeface="+mn-ea"/>
              </a:rPr>
              <a:t>    </a:t>
            </a:r>
            <a:r>
              <a:rPr kumimoji="1" lang="en-US" altLang="zh-CN" sz="2000" b="1" dirty="0">
                <a:latin typeface="+mn-ea"/>
              </a:rPr>
              <a:t>JS</a:t>
            </a:r>
            <a:r>
              <a:rPr kumimoji="1" lang="zh-CN" altLang="en-US" sz="2000" b="1" dirty="0">
                <a:latin typeface="+mn-ea"/>
              </a:rPr>
              <a:t> </a:t>
            </a:r>
            <a:r>
              <a:rPr kumimoji="1" lang="en-US" altLang="zh-CN" sz="2000" b="1" dirty="0">
                <a:latin typeface="+mn-ea"/>
              </a:rPr>
              <a:t>Core </a:t>
            </a:r>
            <a:r>
              <a:rPr kumimoji="1" lang="zh-CN" altLang="en-US" sz="2000" b="1" dirty="0">
                <a:latin typeface="+mn-ea"/>
              </a:rPr>
              <a:t>对比</a:t>
            </a:r>
            <a:r>
              <a:rPr kumimoji="1" lang="en-US" altLang="zh-CN" sz="2000" b="1" dirty="0">
                <a:latin typeface="+mn-ea"/>
              </a:rPr>
              <a:t> Lua</a:t>
            </a:r>
            <a:r>
              <a:rPr kumimoji="1" lang="zh-CN" altLang="en-US" sz="2000" dirty="0">
                <a:latin typeface="+mn-ea"/>
              </a:rPr>
              <a:t>：</a:t>
            </a:r>
            <a:r>
              <a:rPr kumimoji="1" lang="en-US" altLang="zh-CN" sz="2000" dirty="0">
                <a:latin typeface="+mn-ea"/>
              </a:rPr>
              <a:t>Lua </a:t>
            </a:r>
            <a:r>
              <a:rPr kumimoji="1" lang="zh-CN" altLang="en-US" sz="2000" dirty="0">
                <a:latin typeface="+mn-ea"/>
              </a:rPr>
              <a:t>省去了跨进程这部分的开销，因此</a:t>
            </a:r>
            <a:r>
              <a:rPr kumimoji="1" lang="en-US" altLang="zh-CN" sz="2000" dirty="0">
                <a:latin typeface="+mn-ea"/>
              </a:rPr>
              <a:t> LUA </a:t>
            </a:r>
            <a:r>
              <a:rPr kumimoji="1" lang="zh-CN" altLang="en-US" sz="2000" dirty="0">
                <a:latin typeface="+mn-ea"/>
              </a:rPr>
              <a:t>性能上强于</a:t>
            </a:r>
            <a:r>
              <a:rPr kumimoji="1" lang="en-US" altLang="zh-CN" sz="2000" dirty="0">
                <a:latin typeface="+mn-ea"/>
              </a:rPr>
              <a:t> JS</a:t>
            </a:r>
            <a:r>
              <a:rPr kumimoji="1" lang="zh-CN" altLang="en-US" sz="2000" dirty="0">
                <a:latin typeface="+mn-ea"/>
              </a:rPr>
              <a:t> </a:t>
            </a:r>
            <a:r>
              <a:rPr kumimoji="1" lang="en-US" altLang="zh-CN" sz="2000" dirty="0">
                <a:latin typeface="+mn-ea"/>
              </a:rPr>
              <a:t>Core</a:t>
            </a:r>
            <a:endParaRPr kumimoji="1" lang="en-US" altLang="zh-CN" sz="2000" dirty="0">
              <a:latin typeface="+mn-ea"/>
            </a:endParaRPr>
          </a:p>
          <a:p>
            <a:pPr algn="just"/>
            <a:r>
              <a:rPr kumimoji="1" lang="zh-CN" altLang="en-US" sz="2000" b="1" dirty="0">
                <a:latin typeface="+mn-ea"/>
              </a:rPr>
              <a:t>    </a:t>
            </a:r>
            <a:r>
              <a:rPr kumimoji="1" lang="en-US" altLang="zh-CN" sz="2000" b="1" dirty="0">
                <a:latin typeface="+mn-ea"/>
              </a:rPr>
              <a:t>Lua </a:t>
            </a:r>
            <a:r>
              <a:rPr kumimoji="1" lang="zh-CN" altLang="en-US" sz="2000" b="1" dirty="0">
                <a:latin typeface="+mn-ea"/>
              </a:rPr>
              <a:t>对比</a:t>
            </a:r>
            <a:r>
              <a:rPr kumimoji="1" lang="en-US" altLang="zh-CN" sz="2000" b="1" dirty="0">
                <a:latin typeface="+mn-ea"/>
              </a:rPr>
              <a:t> </a:t>
            </a:r>
            <a:r>
              <a:rPr kumimoji="1" lang="en-US" altLang="zh-CN" sz="2000" b="1" dirty="0" err="1">
                <a:latin typeface="+mn-ea"/>
              </a:rPr>
              <a:t>MicroDart</a:t>
            </a:r>
            <a:r>
              <a:rPr kumimoji="1" lang="zh-CN" altLang="en-US" sz="2000" dirty="0">
                <a:latin typeface="+mn-ea"/>
              </a:rPr>
              <a:t>：</a:t>
            </a:r>
            <a:r>
              <a:rPr kumimoji="1" lang="en-US" altLang="zh-CN" sz="2000" dirty="0">
                <a:latin typeface="+mn-ea"/>
              </a:rPr>
              <a:t>Lua </a:t>
            </a:r>
            <a:r>
              <a:rPr kumimoji="1" lang="zh-CN" altLang="en-US" sz="2000" dirty="0">
                <a:latin typeface="+mn-ea"/>
              </a:rPr>
              <a:t>与原生</a:t>
            </a:r>
            <a:r>
              <a:rPr kumimoji="1" lang="en-US" altLang="zh-CN" sz="2000" dirty="0">
                <a:latin typeface="+mn-ea"/>
              </a:rPr>
              <a:t> Dart </a:t>
            </a:r>
            <a:r>
              <a:rPr kumimoji="1" lang="zh-CN" altLang="en-US" sz="2000" dirty="0">
                <a:latin typeface="+mn-ea"/>
              </a:rPr>
              <a:t>进行交互需要进行类型转换，但是</a:t>
            </a:r>
            <a:r>
              <a:rPr kumimoji="1" lang="en-US" altLang="zh-CN" sz="2000" dirty="0">
                <a:latin typeface="+mn-ea"/>
              </a:rPr>
              <a:t> </a:t>
            </a:r>
            <a:r>
              <a:rPr kumimoji="1" lang="en-US" altLang="zh-CN" sz="2000" dirty="0" err="1">
                <a:latin typeface="+mn-ea"/>
              </a:rPr>
              <a:t>MicroDart</a:t>
            </a:r>
            <a:r>
              <a:rPr kumimoji="1" lang="en-US" altLang="zh-CN" sz="2000" dirty="0">
                <a:latin typeface="+mn-ea"/>
              </a:rPr>
              <a:t> </a:t>
            </a:r>
            <a:r>
              <a:rPr kumimoji="1" lang="zh-CN" altLang="en-US" sz="2000" dirty="0">
                <a:latin typeface="+mn-ea"/>
              </a:rPr>
              <a:t>的</a:t>
            </a:r>
            <a:r>
              <a:rPr kumimoji="1" lang="en-US" altLang="zh-CN" sz="2000" dirty="0">
                <a:latin typeface="+mn-ea"/>
              </a:rPr>
              <a:t>Scope </a:t>
            </a:r>
            <a:r>
              <a:rPr kumimoji="1" lang="zh-CN" altLang="en-US" sz="2000" dirty="0">
                <a:latin typeface="+mn-ea"/>
              </a:rPr>
              <a:t>的操作栈和参数表可以直接存取原生</a:t>
            </a:r>
            <a:r>
              <a:rPr kumimoji="1" lang="en-US" altLang="zh-CN" sz="2000" dirty="0">
                <a:latin typeface="+mn-ea"/>
              </a:rPr>
              <a:t> Dart </a:t>
            </a:r>
            <a:r>
              <a:rPr kumimoji="1" lang="zh-CN" altLang="en-US" sz="2000" dirty="0">
                <a:latin typeface="+mn-ea"/>
              </a:rPr>
              <a:t>中的任何对象无需任何数据转换。因此单纯在</a:t>
            </a:r>
            <a:r>
              <a:rPr kumimoji="1" lang="en-US" altLang="zh-CN" sz="2000" dirty="0">
                <a:latin typeface="+mn-ea"/>
              </a:rPr>
              <a:t> Dart </a:t>
            </a:r>
            <a:r>
              <a:rPr kumimoji="1" lang="zh-CN" altLang="en-US" sz="2000" dirty="0">
                <a:latin typeface="+mn-ea"/>
              </a:rPr>
              <a:t>这个环境下在性能上</a:t>
            </a:r>
            <a:r>
              <a:rPr kumimoji="1" lang="en-US" altLang="zh-CN" sz="2000" dirty="0">
                <a:latin typeface="+mn-ea"/>
              </a:rPr>
              <a:t> </a:t>
            </a:r>
            <a:r>
              <a:rPr kumimoji="1" lang="en-US" altLang="zh-CN" sz="2000" dirty="0" err="1">
                <a:latin typeface="+mn-ea"/>
              </a:rPr>
              <a:t>MicroDart</a:t>
            </a:r>
            <a:r>
              <a:rPr kumimoji="1" lang="en-US" altLang="zh-CN" sz="2000" dirty="0">
                <a:latin typeface="+mn-ea"/>
              </a:rPr>
              <a:t> </a:t>
            </a:r>
            <a:r>
              <a:rPr kumimoji="1" lang="zh-CN" altLang="en-US" sz="2000" dirty="0">
                <a:latin typeface="+mn-ea"/>
              </a:rPr>
              <a:t>是优与</a:t>
            </a:r>
            <a:r>
              <a:rPr kumimoji="1" lang="en-US" altLang="zh-CN" sz="2000" dirty="0">
                <a:latin typeface="+mn-ea"/>
              </a:rPr>
              <a:t>Lua</a:t>
            </a:r>
            <a:r>
              <a:rPr kumimoji="1" lang="zh-CN" altLang="en-US" sz="2000" dirty="0">
                <a:latin typeface="+mn-ea"/>
              </a:rPr>
              <a:t>的。</a:t>
            </a:r>
            <a:endParaRPr kumimoji="1" lang="en-US" altLang="zh-CN" sz="2000" dirty="0">
              <a:latin typeface="+mn-ea"/>
            </a:endParaRPr>
          </a:p>
          <a:p>
            <a:pPr indent="304800" algn="just"/>
            <a:r>
              <a:rPr lang="en-US" altLang="zh-CN" sz="2000" b="1" kern="100" dirty="0">
                <a:solidFill>
                  <a:srgbClr val="1F2328"/>
                </a:solidFill>
                <a:effectLst/>
                <a:highlight>
                  <a:srgbClr val="FFFFFF"/>
                </a:highlight>
                <a:latin typeface="+mn-ea"/>
              </a:rPr>
              <a:t>Fair</a:t>
            </a:r>
            <a:r>
              <a:rPr lang="zh-CN" altLang="en-US" sz="2000" b="1" kern="100" dirty="0">
                <a:solidFill>
                  <a:srgbClr val="1F2328"/>
                </a:solidFill>
                <a:highlight>
                  <a:srgbClr val="FFFFFF"/>
                </a:highlight>
                <a:latin typeface="+mn-ea"/>
                <a:cs typeface="Segoe UI" panose="020B0502040204020203" pitchFamily="34" charset="0"/>
              </a:rPr>
              <a:t>的</a:t>
            </a:r>
            <a:r>
              <a:rPr lang="zh-CN" altLang="zh-CN" sz="2000" b="1" kern="100" dirty="0">
                <a:solidFill>
                  <a:srgbClr val="1F2328"/>
                </a:solidFill>
                <a:effectLst/>
                <a:highlight>
                  <a:srgbClr val="FFFFFF"/>
                </a:highlight>
                <a:latin typeface="+mn-ea"/>
                <a:cs typeface="Segoe UI" panose="020B0502040204020203" pitchFamily="34" charset="0"/>
              </a:rPr>
              <a:t>缺点</a:t>
            </a:r>
            <a:r>
              <a:rPr lang="zh-CN" altLang="zh-CN" sz="2000" kern="100" dirty="0">
                <a:solidFill>
                  <a:srgbClr val="1F2328"/>
                </a:solidFill>
                <a:effectLst/>
                <a:highlight>
                  <a:srgbClr val="FFFFFF"/>
                </a:highlight>
                <a:latin typeface="+mn-ea"/>
                <a:cs typeface="Segoe UI" panose="020B0502040204020203" pitchFamily="34" charset="0"/>
              </a:rPr>
              <a:t>：</a:t>
            </a:r>
            <a:endParaRPr lang="zh-CN" altLang="zh-CN" sz="2000" kern="100" dirty="0">
              <a:effectLst/>
              <a:latin typeface="+mn-ea"/>
            </a:endParaRPr>
          </a:p>
          <a:p>
            <a:pPr indent="304800" algn="just"/>
            <a:r>
              <a:rPr lang="en-US" altLang="zh-CN" sz="2000" kern="100" dirty="0">
                <a:solidFill>
                  <a:srgbClr val="1F2328"/>
                </a:solidFill>
                <a:effectLst/>
                <a:highlight>
                  <a:srgbClr val="FFFFFF"/>
                </a:highlight>
                <a:latin typeface="+mn-ea"/>
                <a:cs typeface="Segoe UI" panose="020B0502040204020203" pitchFamily="34" charset="0"/>
              </a:rPr>
              <a:t>1.</a:t>
            </a:r>
            <a:r>
              <a:rPr lang="en-US" altLang="zh-CN" sz="2000" kern="100" dirty="0">
                <a:solidFill>
                  <a:srgbClr val="1F2328"/>
                </a:solidFill>
                <a:effectLst/>
                <a:highlight>
                  <a:srgbClr val="FFFFFF"/>
                </a:highlight>
                <a:latin typeface="+mn-ea"/>
              </a:rPr>
              <a:t>Fair</a:t>
            </a:r>
            <a:r>
              <a:rPr lang="zh-CN" altLang="zh-CN" sz="2000" kern="100" dirty="0">
                <a:solidFill>
                  <a:srgbClr val="1F2328"/>
                </a:solidFill>
                <a:effectLst/>
                <a:highlight>
                  <a:srgbClr val="FFFFFF"/>
                </a:highlight>
                <a:latin typeface="+mn-ea"/>
                <a:cs typeface="Segoe UI" panose="020B0502040204020203" pitchFamily="34" charset="0"/>
              </a:rPr>
              <a:t>的逻辑部分仍然依赖于</a:t>
            </a:r>
            <a:r>
              <a:rPr lang="en-US" altLang="zh-CN" sz="2000" kern="100" dirty="0">
                <a:solidFill>
                  <a:srgbClr val="1F2328"/>
                </a:solidFill>
                <a:effectLst/>
                <a:highlight>
                  <a:srgbClr val="FFFFFF"/>
                </a:highlight>
                <a:latin typeface="+mn-ea"/>
              </a:rPr>
              <a:t>JS Core</a:t>
            </a:r>
            <a:r>
              <a:rPr lang="en-US" altLang="zh-CN" sz="2000" kern="100" dirty="0">
                <a:solidFill>
                  <a:srgbClr val="1F2328"/>
                </a:solidFill>
                <a:effectLst/>
                <a:highlight>
                  <a:srgbClr val="FFFFFF"/>
                </a:highlight>
                <a:latin typeface="+mn-ea"/>
                <a:cs typeface="Segoe UI" panose="020B0502040204020203" pitchFamily="34" charset="0"/>
              </a:rPr>
              <a:t>,</a:t>
            </a:r>
            <a:r>
              <a:rPr lang="zh-CN" altLang="zh-CN" sz="2000" kern="100" dirty="0">
                <a:solidFill>
                  <a:srgbClr val="1F2328"/>
                </a:solidFill>
                <a:effectLst/>
                <a:highlight>
                  <a:srgbClr val="FFFFFF"/>
                </a:highlight>
                <a:latin typeface="+mn-ea"/>
                <a:cs typeface="Segoe UI" panose="020B0502040204020203" pitchFamily="34" charset="0"/>
              </a:rPr>
              <a:t>这也使得</a:t>
            </a:r>
            <a:r>
              <a:rPr lang="en-US" altLang="zh-CN" sz="2000" kern="100" dirty="0">
                <a:solidFill>
                  <a:srgbClr val="1F2328"/>
                </a:solidFill>
                <a:effectLst/>
                <a:highlight>
                  <a:srgbClr val="FFFFFF"/>
                </a:highlight>
                <a:latin typeface="+mn-ea"/>
              </a:rPr>
              <a:t>Fair</a:t>
            </a:r>
            <a:r>
              <a:rPr lang="zh-CN" altLang="zh-CN" sz="2000" kern="100" dirty="0">
                <a:solidFill>
                  <a:srgbClr val="1F2328"/>
                </a:solidFill>
                <a:effectLst/>
                <a:highlight>
                  <a:srgbClr val="FFFFFF"/>
                </a:highlight>
                <a:latin typeface="+mn-ea"/>
                <a:cs typeface="Segoe UI" panose="020B0502040204020203" pitchFamily="34" charset="0"/>
              </a:rPr>
              <a:t>在运行效率上与</a:t>
            </a:r>
            <a:r>
              <a:rPr lang="en-US" altLang="zh-CN" sz="2000" kern="100" dirty="0">
                <a:effectLst/>
                <a:latin typeface="+mn-ea"/>
              </a:rPr>
              <a:t>Thresh</a:t>
            </a:r>
            <a:r>
              <a:rPr lang="zh-CN" altLang="zh-CN" sz="2000" kern="100" dirty="0">
                <a:effectLst/>
                <a:latin typeface="+mn-ea"/>
              </a:rPr>
              <a:t>等框架相同具有一定的性能瓶颈。</a:t>
            </a:r>
            <a:endParaRPr lang="zh-CN" altLang="zh-CN" sz="2000" kern="100" dirty="0">
              <a:effectLst/>
              <a:latin typeface="+mn-ea"/>
            </a:endParaRPr>
          </a:p>
          <a:p>
            <a:pPr indent="304800" algn="just"/>
            <a:r>
              <a:rPr lang="en-US" altLang="zh-CN" sz="2000" kern="100" dirty="0">
                <a:effectLst/>
                <a:latin typeface="+mn-ea"/>
              </a:rPr>
              <a:t>2.Fair</a:t>
            </a:r>
            <a:r>
              <a:rPr lang="zh-CN" altLang="zh-CN" sz="2000" kern="100" dirty="0">
                <a:effectLst/>
                <a:latin typeface="+mn-ea"/>
              </a:rPr>
              <a:t>虽然开发了</a:t>
            </a:r>
            <a:r>
              <a:rPr lang="en-US" altLang="zh-CN" sz="2000" kern="100" dirty="0">
                <a:effectLst/>
                <a:latin typeface="+mn-ea"/>
              </a:rPr>
              <a:t>Dart</a:t>
            </a:r>
            <a:r>
              <a:rPr lang="zh-CN" altLang="zh-CN" sz="2000" kern="100" dirty="0">
                <a:effectLst/>
                <a:latin typeface="+mn-ea"/>
              </a:rPr>
              <a:t>转</a:t>
            </a:r>
            <a:r>
              <a:rPr lang="en-US" altLang="zh-CN" sz="2000" kern="100" dirty="0">
                <a:effectLst/>
                <a:latin typeface="+mn-ea"/>
              </a:rPr>
              <a:t>JavaScript</a:t>
            </a:r>
            <a:r>
              <a:rPr lang="zh-CN" altLang="zh-CN" sz="2000" kern="100" dirty="0">
                <a:effectLst/>
                <a:latin typeface="+mn-ea"/>
              </a:rPr>
              <a:t>的编译器，但有大量</a:t>
            </a:r>
            <a:r>
              <a:rPr lang="en-US" altLang="zh-CN" sz="2000" kern="100" dirty="0">
                <a:effectLst/>
                <a:latin typeface="+mn-ea"/>
              </a:rPr>
              <a:t>Dart</a:t>
            </a:r>
            <a:r>
              <a:rPr lang="zh-CN" altLang="zh-CN" sz="2000" kern="100" dirty="0">
                <a:effectLst/>
                <a:latin typeface="+mn-ea"/>
              </a:rPr>
              <a:t>语法无法兼容：例如动态化不支持</a:t>
            </a:r>
            <a:r>
              <a:rPr lang="en-US" altLang="zh-CN" sz="2000" kern="100" dirty="0" err="1">
                <a:effectLst/>
                <a:latin typeface="+mn-ea"/>
              </a:rPr>
              <a:t>Extersion</a:t>
            </a:r>
            <a:r>
              <a:rPr lang="zh-CN" altLang="zh-CN" sz="2000" kern="100" dirty="0">
                <a:effectLst/>
                <a:latin typeface="+mn-ea"/>
              </a:rPr>
              <a:t>和</a:t>
            </a:r>
            <a:r>
              <a:rPr lang="en-US" altLang="zh-CN" sz="2000" kern="100" dirty="0" err="1">
                <a:effectLst/>
                <a:latin typeface="+mn-ea"/>
              </a:rPr>
              <a:t>Mixin</a:t>
            </a:r>
            <a:r>
              <a:rPr lang="zh-CN" altLang="zh-CN" sz="2000" kern="100" dirty="0">
                <a:effectLst/>
                <a:latin typeface="+mn-ea"/>
              </a:rPr>
              <a:t>的代码动态化，不支持外部类的继承。</a:t>
            </a:r>
            <a:r>
              <a:rPr lang="en-US" altLang="zh-CN" sz="2000" kern="100" dirty="0">
                <a:effectLst/>
                <a:latin typeface="+mn-ea"/>
              </a:rPr>
              <a:t>Widget</a:t>
            </a:r>
            <a:r>
              <a:rPr lang="zh-CN" altLang="zh-CN" sz="2000" kern="100" dirty="0">
                <a:effectLst/>
                <a:latin typeface="+mn-ea"/>
              </a:rPr>
              <a:t>转换成</a:t>
            </a:r>
            <a:r>
              <a:rPr lang="en-US" altLang="zh-CN" sz="2000" kern="100" dirty="0">
                <a:effectLst/>
                <a:latin typeface="+mn-ea"/>
              </a:rPr>
              <a:t>DSL</a:t>
            </a:r>
            <a:r>
              <a:rPr lang="zh-CN" altLang="zh-CN" sz="2000" kern="100" dirty="0">
                <a:effectLst/>
                <a:latin typeface="+mn-ea"/>
              </a:rPr>
              <a:t>文件也有很多限制：比如不支持</a:t>
            </a:r>
            <a:r>
              <a:rPr lang="en-US" altLang="zh-CN" sz="2000" kern="100" dirty="0">
                <a:effectLst/>
                <a:latin typeface="+mn-ea"/>
              </a:rPr>
              <a:t>Widget</a:t>
            </a:r>
            <a:r>
              <a:rPr lang="zh-CN" altLang="zh-CN" sz="2000" kern="100" dirty="0">
                <a:effectLst/>
                <a:latin typeface="+mn-ea"/>
              </a:rPr>
              <a:t>树里有逻辑判断，不支持列表的级联，只能通过官方工具类</a:t>
            </a:r>
            <a:r>
              <a:rPr lang="en-US" altLang="zh-CN" sz="2000" kern="100" dirty="0" err="1">
                <a:effectLst/>
                <a:latin typeface="+mn-ea"/>
              </a:rPr>
              <a:t>Suger</a:t>
            </a:r>
            <a:r>
              <a:rPr lang="zh-CN" altLang="zh-CN" sz="2000" kern="100" dirty="0">
                <a:effectLst/>
                <a:latin typeface="+mn-ea"/>
              </a:rPr>
              <a:t>进行代码转换等等。</a:t>
            </a:r>
            <a:endParaRPr lang="zh-CN" altLang="zh-CN" sz="2000" kern="100" dirty="0">
              <a:effectLst/>
              <a:latin typeface="+mn-ea"/>
            </a:endParaRPr>
          </a:p>
          <a:p>
            <a:pPr indent="304800" algn="just"/>
            <a:r>
              <a:rPr lang="en-US" altLang="zh-CN" sz="2000" kern="100" dirty="0">
                <a:effectLst/>
                <a:latin typeface="+mn-ea"/>
              </a:rPr>
              <a:t>3.Fair</a:t>
            </a:r>
            <a:r>
              <a:rPr lang="zh-CN" altLang="zh-CN" sz="2000" kern="100" dirty="0">
                <a:effectLst/>
                <a:latin typeface="+mn-ea"/>
              </a:rPr>
              <a:t>虽然提供了社区库的接入方法，但是有很多限制，很多库因为语法限制无法接入。可接入的库也需要写桥接层，无法做到直接使用，增加了接入成本。</a:t>
            </a:r>
            <a:endParaRPr lang="zh-CN" altLang="zh-CN" sz="2000" kern="100" dirty="0">
              <a:effectLst/>
              <a:latin typeface="+mn-ea"/>
            </a:endParaRPr>
          </a:p>
          <a:p>
            <a:pPr indent="304800" algn="just"/>
            <a:r>
              <a:rPr lang="en-US" altLang="zh-CN" sz="2000" kern="100" dirty="0">
                <a:effectLst/>
                <a:latin typeface="+mn-ea"/>
              </a:rPr>
              <a:t>4.Fair</a:t>
            </a:r>
            <a:r>
              <a:rPr lang="zh-CN" altLang="zh-CN" sz="2000" kern="100" dirty="0">
                <a:effectLst/>
                <a:latin typeface="+mn-ea"/>
              </a:rPr>
              <a:t>的</a:t>
            </a:r>
            <a:r>
              <a:rPr lang="en-US" altLang="zh-CN" sz="2000" kern="100" dirty="0">
                <a:effectLst/>
                <a:latin typeface="+mn-ea"/>
              </a:rPr>
              <a:t>Flutter</a:t>
            </a:r>
            <a:r>
              <a:rPr lang="zh-CN" altLang="zh-CN" sz="2000" kern="100" dirty="0">
                <a:effectLst/>
                <a:latin typeface="+mn-ea"/>
              </a:rPr>
              <a:t>版本依赖于官方的适配，每次官方</a:t>
            </a:r>
            <a:r>
              <a:rPr lang="en-US" altLang="zh-CN" sz="2000" kern="100" dirty="0">
                <a:effectLst/>
                <a:latin typeface="+mn-ea"/>
              </a:rPr>
              <a:t>Flutter</a:t>
            </a:r>
            <a:r>
              <a:rPr lang="zh-CN" altLang="zh-CN" sz="2000" kern="100" dirty="0">
                <a:effectLst/>
                <a:latin typeface="+mn-ea"/>
              </a:rPr>
              <a:t>升级，都有可能造成</a:t>
            </a:r>
            <a:r>
              <a:rPr lang="en-US" altLang="zh-CN" sz="2000" kern="100" dirty="0">
                <a:effectLst/>
                <a:latin typeface="+mn-ea"/>
              </a:rPr>
              <a:t>Fair</a:t>
            </a:r>
            <a:r>
              <a:rPr lang="zh-CN" altLang="zh-CN" sz="2000" kern="100" dirty="0">
                <a:effectLst/>
                <a:latin typeface="+mn-ea"/>
              </a:rPr>
              <a:t>版本的不兼容。</a:t>
            </a:r>
            <a:endParaRPr lang="zh-CN" altLang="zh-CN" sz="2000" kern="100" dirty="0">
              <a:effectLst/>
              <a:latin typeface="+mn-ea"/>
            </a:endParaRPr>
          </a:p>
          <a:p>
            <a:pPr indent="304800" algn="just"/>
            <a:r>
              <a:rPr lang="en-US" altLang="zh-CN" sz="2000" kern="100" dirty="0">
                <a:effectLst/>
                <a:latin typeface="+mn-ea"/>
              </a:rPr>
              <a:t>5.</a:t>
            </a:r>
            <a:r>
              <a:rPr lang="zh-CN" altLang="zh-CN" sz="2000" kern="100" dirty="0">
                <a:effectLst/>
                <a:latin typeface="+mn-ea"/>
              </a:rPr>
              <a:t>老</a:t>
            </a:r>
            <a:r>
              <a:rPr lang="en-US" altLang="zh-CN" sz="2000" kern="100" dirty="0">
                <a:effectLst/>
                <a:latin typeface="+mn-ea"/>
              </a:rPr>
              <a:t>Flutter </a:t>
            </a:r>
            <a:r>
              <a:rPr lang="zh-CN" altLang="zh-CN" sz="2000" kern="100" dirty="0">
                <a:effectLst/>
                <a:latin typeface="+mn-ea"/>
              </a:rPr>
              <a:t>项目虽然可以经过改造接入</a:t>
            </a:r>
            <a:r>
              <a:rPr lang="en-US" altLang="zh-CN" sz="2000" kern="100" dirty="0">
                <a:effectLst/>
                <a:latin typeface="+mn-ea"/>
              </a:rPr>
              <a:t>Fair</a:t>
            </a:r>
            <a:r>
              <a:rPr lang="zh-CN" altLang="zh-CN" sz="2000" kern="100" dirty="0">
                <a:effectLst/>
                <a:latin typeface="+mn-ea"/>
              </a:rPr>
              <a:t>，但是由于很多</a:t>
            </a:r>
            <a:r>
              <a:rPr lang="en-US" altLang="zh-CN" sz="2000" kern="100" dirty="0">
                <a:effectLst/>
                <a:latin typeface="+mn-ea"/>
              </a:rPr>
              <a:t>Dart</a:t>
            </a:r>
            <a:r>
              <a:rPr lang="zh-CN" altLang="zh-CN" sz="2000" kern="100" dirty="0">
                <a:effectLst/>
                <a:latin typeface="+mn-ea"/>
              </a:rPr>
              <a:t>语法</a:t>
            </a:r>
            <a:r>
              <a:rPr lang="en-US" altLang="zh-CN" sz="2000" kern="100" dirty="0">
                <a:effectLst/>
                <a:latin typeface="+mn-ea"/>
              </a:rPr>
              <a:t>Fair</a:t>
            </a:r>
            <a:r>
              <a:rPr lang="zh-CN" altLang="zh-CN" sz="2000" kern="100" dirty="0">
                <a:effectLst/>
                <a:latin typeface="+mn-ea"/>
              </a:rPr>
              <a:t>并不兼容，这些不兼容的代码就需要进行兼容性改造，增加了改造成本和学习成本。</a:t>
            </a:r>
            <a:endParaRPr lang="zh-CN" altLang="zh-CN" sz="2000" kern="100" dirty="0">
              <a:effectLst/>
              <a:latin typeface="+mn-ea"/>
            </a:endParaRPr>
          </a:p>
          <a:p>
            <a:pPr indent="304800" algn="just"/>
            <a:r>
              <a:rPr lang="en-US" altLang="zh-CN" sz="2000" kern="100" dirty="0">
                <a:effectLst/>
                <a:latin typeface="+mn-ea"/>
              </a:rPr>
              <a:t>6.Fair</a:t>
            </a:r>
            <a:r>
              <a:rPr lang="zh-CN" altLang="zh-CN" sz="2000" kern="100" dirty="0">
                <a:effectLst/>
                <a:latin typeface="+mn-ea"/>
              </a:rPr>
              <a:t>的动态化部分代码在出现</a:t>
            </a:r>
            <a:r>
              <a:rPr lang="en-US" altLang="zh-CN" sz="2000" kern="100" dirty="0">
                <a:effectLst/>
                <a:latin typeface="+mn-ea"/>
              </a:rPr>
              <a:t>bug</a:t>
            </a:r>
            <a:r>
              <a:rPr lang="zh-CN" altLang="zh-CN" sz="2000" kern="100" dirty="0">
                <a:effectLst/>
                <a:latin typeface="+mn-ea"/>
              </a:rPr>
              <a:t>后调试困难，因为动态化的逻辑部分转成</a:t>
            </a:r>
            <a:r>
              <a:rPr lang="en-US" altLang="zh-CN" sz="2000" kern="100" dirty="0">
                <a:effectLst/>
                <a:latin typeface="+mn-ea"/>
              </a:rPr>
              <a:t>JavaScript</a:t>
            </a:r>
            <a:r>
              <a:rPr lang="zh-CN" altLang="zh-CN" sz="2000" kern="100" dirty="0">
                <a:effectLst/>
                <a:latin typeface="+mn-ea"/>
              </a:rPr>
              <a:t>代码，而这部分代码可读性差，如果报错将无法对应到具体的</a:t>
            </a:r>
            <a:r>
              <a:rPr lang="en-US" altLang="zh-CN" sz="2000" kern="100" dirty="0">
                <a:effectLst/>
                <a:latin typeface="+mn-ea"/>
              </a:rPr>
              <a:t>Dart</a:t>
            </a:r>
            <a:r>
              <a:rPr lang="zh-CN" altLang="zh-CN" sz="2000" kern="100" dirty="0">
                <a:effectLst/>
                <a:latin typeface="+mn-ea"/>
              </a:rPr>
              <a:t>代码，使调试变得困难。</a:t>
            </a:r>
            <a:endParaRPr lang="zh-CN" altLang="zh-CN" sz="2000" kern="100" dirty="0">
              <a:effectLst/>
              <a:latin typeface="+mn-ea"/>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组 3"/>
          <p:cNvPicPr>
            <a:picLocks noChangeAspect="1"/>
          </p:cNvPicPr>
          <p:nvPr/>
        </p:nvPicPr>
        <p:blipFill>
          <a:blip r:embed="rId1" cstate="screen"/>
          <a:stretch>
            <a:fillRect/>
          </a:stretch>
        </p:blipFill>
        <p:spPr>
          <a:xfrm flipV="1">
            <a:off x="0" y="5390515"/>
            <a:ext cx="1167130" cy="1467485"/>
          </a:xfrm>
          <a:prstGeom prst="rect">
            <a:avLst/>
          </a:prstGeom>
        </p:spPr>
      </p:pic>
      <p:pic>
        <p:nvPicPr>
          <p:cNvPr id="6" name="图片 5" descr="组 4"/>
          <p:cNvPicPr>
            <a:picLocks noChangeAspect="1"/>
          </p:cNvPicPr>
          <p:nvPr/>
        </p:nvPicPr>
        <p:blipFill>
          <a:blip r:embed="rId2" cstate="screen"/>
          <a:stretch>
            <a:fillRect/>
          </a:stretch>
        </p:blipFill>
        <p:spPr>
          <a:xfrm flipV="1">
            <a:off x="11287125" y="0"/>
            <a:ext cx="904875" cy="1633220"/>
          </a:xfrm>
          <a:prstGeom prst="rect">
            <a:avLst/>
          </a:prstGeom>
        </p:spPr>
      </p:pic>
      <p:sp>
        <p:nvSpPr>
          <p:cNvPr id="26" name="PA-圆角矩形 5"/>
          <p:cNvSpPr/>
          <p:nvPr>
            <p:custDataLst>
              <p:tags r:id="rId3"/>
            </p:custDataLst>
          </p:nvPr>
        </p:nvSpPr>
        <p:spPr>
          <a:xfrm>
            <a:off x="158115" y="341630"/>
            <a:ext cx="821055" cy="716915"/>
          </a:xfrm>
          <a:prstGeom prst="roundRect">
            <a:avLst>
              <a:gd name="adj" fmla="val 0"/>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rgbClr val="000000"/>
              </a:solidFill>
              <a:latin typeface="Arial" panose="020B0604020202090204"/>
              <a:ea typeface="微软雅黑"/>
              <a:sym typeface="Arial" panose="020B0604020202090204"/>
            </a:endParaRPr>
          </a:p>
        </p:txBody>
      </p:sp>
      <p:sp>
        <p:nvSpPr>
          <p:cNvPr id="8" name="文本框 7"/>
          <p:cNvSpPr txBox="1"/>
          <p:nvPr/>
        </p:nvSpPr>
        <p:spPr>
          <a:xfrm>
            <a:off x="5494992" y="2191589"/>
            <a:ext cx="2778793" cy="1346907"/>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pPr algn="just">
              <a:lnSpc>
                <a:spcPct val="150000"/>
              </a:lnSpc>
            </a:pPr>
            <a:r>
              <a:rPr lang="zh-CN" altLang="en-US" sz="1400" spc="120" dirty="0">
                <a:solidFill>
                  <a:srgbClr val="002060"/>
                </a:solidFill>
                <a:latin typeface="+mn-ea"/>
                <a:cs typeface="+mn-ea"/>
                <a:sym typeface="Arial" panose="020B0604020202090204"/>
              </a:rPr>
              <a:t>动态化插件和</a:t>
            </a:r>
            <a:r>
              <a:rPr lang="en-US" altLang="zh-CN" sz="1400" spc="120" dirty="0">
                <a:solidFill>
                  <a:srgbClr val="002060"/>
                </a:solidFill>
                <a:latin typeface="+mn-ea"/>
                <a:cs typeface="+mn-ea"/>
                <a:sym typeface="Arial" panose="020B0604020202090204"/>
              </a:rPr>
              <a:t> Flutter </a:t>
            </a:r>
            <a:r>
              <a:rPr lang="zh-CN" altLang="en-US" sz="1400" spc="120" dirty="0">
                <a:solidFill>
                  <a:srgbClr val="002060"/>
                </a:solidFill>
                <a:latin typeface="+mn-ea"/>
                <a:cs typeface="+mn-ea"/>
                <a:sym typeface="Arial" panose="020B0604020202090204"/>
              </a:rPr>
              <a:t>项目开发相同，无需太多的配置与学习。有</a:t>
            </a:r>
            <a:r>
              <a:rPr lang="en-US" altLang="zh-CN" sz="1400" spc="120" dirty="0">
                <a:solidFill>
                  <a:srgbClr val="002060"/>
                </a:solidFill>
                <a:latin typeface="+mn-ea"/>
                <a:cs typeface="+mn-ea"/>
                <a:sym typeface="Arial" panose="020B0604020202090204"/>
              </a:rPr>
              <a:t> Flutter </a:t>
            </a:r>
            <a:r>
              <a:rPr lang="zh-CN" altLang="en-US" sz="1400" spc="120" dirty="0">
                <a:solidFill>
                  <a:srgbClr val="002060"/>
                </a:solidFill>
                <a:latin typeface="+mn-ea"/>
                <a:cs typeface="+mn-ea"/>
                <a:sym typeface="Arial" panose="020B0604020202090204"/>
              </a:rPr>
              <a:t>开发经验的很容易上手</a:t>
            </a:r>
            <a:endParaRPr lang="zh-CN" altLang="en-US" sz="1400" spc="120" dirty="0">
              <a:solidFill>
                <a:srgbClr val="002060"/>
              </a:solidFill>
              <a:latin typeface="+mn-ea"/>
              <a:cs typeface="+mn-ea"/>
              <a:sym typeface="Arial" panose="020B0604020202090204"/>
            </a:endParaRPr>
          </a:p>
        </p:txBody>
      </p:sp>
      <p:sp>
        <p:nvSpPr>
          <p:cNvPr id="9" name="文本框 8"/>
          <p:cNvSpPr txBox="1"/>
          <p:nvPr/>
        </p:nvSpPr>
        <p:spPr>
          <a:xfrm>
            <a:off x="5495325" y="1532534"/>
            <a:ext cx="2825116" cy="553085"/>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pPr algn="ctr" defTabSz="1828800">
              <a:lnSpc>
                <a:spcPct val="150000"/>
              </a:lnSpc>
            </a:pPr>
            <a:r>
              <a:rPr lang="zh-CN" sz="2000" b="1" dirty="0">
                <a:solidFill>
                  <a:srgbClr val="091077"/>
                </a:solidFill>
                <a:latin typeface="Arial" panose="020B0604020202090204"/>
                <a:ea typeface="微软雅黑"/>
                <a:sym typeface="Arial" panose="020B0604020202090204"/>
              </a:rPr>
              <a:t>易学习</a:t>
            </a:r>
            <a:endParaRPr lang="zh-CN" sz="2000" b="1" dirty="0">
              <a:solidFill>
                <a:srgbClr val="091077"/>
              </a:solidFill>
              <a:latin typeface="Arial" panose="020B0604020202090204"/>
              <a:ea typeface="微软雅黑"/>
              <a:sym typeface="Arial" panose="020B0604020202090204"/>
            </a:endParaRPr>
          </a:p>
        </p:txBody>
      </p:sp>
      <p:sp>
        <p:nvSpPr>
          <p:cNvPr id="10" name="文本框 9"/>
          <p:cNvSpPr txBox="1"/>
          <p:nvPr/>
        </p:nvSpPr>
        <p:spPr>
          <a:xfrm>
            <a:off x="8814066" y="2181208"/>
            <a:ext cx="2778793" cy="1023742"/>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pPr algn="just">
              <a:lnSpc>
                <a:spcPct val="150000"/>
              </a:lnSpc>
            </a:pPr>
            <a:r>
              <a:rPr lang="zh-CN" altLang="en-US" sz="1400" spc="120" dirty="0">
                <a:solidFill>
                  <a:srgbClr val="002060"/>
                </a:solidFill>
                <a:latin typeface="+mn-ea"/>
                <a:cs typeface="+mn-ea"/>
                <a:sym typeface="Arial" panose="020B0604020202090204"/>
              </a:rPr>
              <a:t>老</a:t>
            </a:r>
            <a:r>
              <a:rPr lang="zh-CN" sz="1400" spc="120" dirty="0">
                <a:solidFill>
                  <a:srgbClr val="002060"/>
                </a:solidFill>
                <a:latin typeface="+mn-ea"/>
                <a:cs typeface="+mn-ea"/>
                <a:sym typeface="Arial" panose="020B0604020202090204"/>
              </a:rPr>
              <a:t>的</a:t>
            </a:r>
            <a:r>
              <a:rPr lang="en-US" altLang="zh-CN" sz="1400" spc="120" dirty="0">
                <a:solidFill>
                  <a:srgbClr val="002060"/>
                </a:solidFill>
                <a:latin typeface="+mn-ea"/>
                <a:cs typeface="+mn-ea"/>
                <a:sym typeface="Arial" panose="020B0604020202090204"/>
              </a:rPr>
              <a:t>Flutter</a:t>
            </a:r>
            <a:r>
              <a:rPr lang="zh-CN" altLang="en-US" sz="1400" spc="120" dirty="0">
                <a:solidFill>
                  <a:srgbClr val="002060"/>
                </a:solidFill>
                <a:latin typeface="+mn-ea"/>
                <a:cs typeface="+mn-ea"/>
                <a:sym typeface="Arial" panose="020B0604020202090204"/>
              </a:rPr>
              <a:t>应用如果需要将部分代码进行动态化，移植或者修改应该是十分简单的。</a:t>
            </a:r>
            <a:endParaRPr lang="zh-CN" altLang="en-US" sz="1400" spc="120" dirty="0">
              <a:solidFill>
                <a:srgbClr val="002060"/>
              </a:solidFill>
              <a:latin typeface="+mn-ea"/>
              <a:cs typeface="+mn-ea"/>
              <a:sym typeface="Arial" panose="020B0604020202090204"/>
            </a:endParaRPr>
          </a:p>
        </p:txBody>
      </p:sp>
      <p:sp>
        <p:nvSpPr>
          <p:cNvPr id="11" name="文本框 10"/>
          <p:cNvSpPr txBox="1"/>
          <p:nvPr/>
        </p:nvSpPr>
        <p:spPr>
          <a:xfrm>
            <a:off x="8767410" y="1532534"/>
            <a:ext cx="2825116" cy="553085"/>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pPr algn="ctr" defTabSz="1828800">
              <a:lnSpc>
                <a:spcPct val="150000"/>
              </a:lnSpc>
            </a:pPr>
            <a:r>
              <a:rPr lang="zh-CN" sz="2000" b="1" dirty="0">
                <a:solidFill>
                  <a:srgbClr val="091077"/>
                </a:solidFill>
                <a:latin typeface="Arial" panose="020B0604020202090204"/>
                <a:ea typeface="微软雅黑"/>
                <a:sym typeface="Arial" panose="020B0604020202090204"/>
              </a:rPr>
              <a:t>易迁移</a:t>
            </a:r>
            <a:endParaRPr lang="zh-CN" sz="2000" b="1" dirty="0">
              <a:solidFill>
                <a:srgbClr val="091077"/>
              </a:solidFill>
              <a:latin typeface="Arial" panose="020B0604020202090204"/>
              <a:ea typeface="微软雅黑"/>
              <a:sym typeface="Arial" panose="020B0604020202090204"/>
            </a:endParaRPr>
          </a:p>
        </p:txBody>
      </p:sp>
      <p:sp>
        <p:nvSpPr>
          <p:cNvPr id="12" name="文本框 11"/>
          <p:cNvSpPr txBox="1"/>
          <p:nvPr/>
        </p:nvSpPr>
        <p:spPr>
          <a:xfrm>
            <a:off x="5471830" y="4345917"/>
            <a:ext cx="2778793" cy="1670073"/>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pPr algn="just">
              <a:lnSpc>
                <a:spcPct val="150000"/>
              </a:lnSpc>
            </a:pPr>
            <a:r>
              <a:rPr lang="zh-CN" altLang="zh-CN" sz="1400" spc="120" dirty="0">
                <a:solidFill>
                  <a:srgbClr val="002060"/>
                </a:solidFill>
                <a:latin typeface="+mn-ea"/>
                <a:cs typeface="+mn-ea"/>
                <a:sym typeface="Arial" panose="020B0604020202090204"/>
              </a:rPr>
              <a:t>兼容</a:t>
            </a:r>
            <a:r>
              <a:rPr lang="en-US" altLang="zh-CN" sz="1400" spc="120" dirty="0">
                <a:solidFill>
                  <a:srgbClr val="002060"/>
                </a:solidFill>
                <a:latin typeface="+mn-ea"/>
                <a:cs typeface="+mn-ea"/>
                <a:sym typeface="Arial" panose="020B0604020202090204"/>
              </a:rPr>
              <a:t>95%</a:t>
            </a:r>
            <a:r>
              <a:rPr lang="zh-CN" altLang="en-US" sz="1400" spc="120" dirty="0">
                <a:solidFill>
                  <a:srgbClr val="002060"/>
                </a:solidFill>
                <a:latin typeface="+mn-ea"/>
                <a:cs typeface="+mn-ea"/>
                <a:sym typeface="Arial" panose="020B0604020202090204"/>
              </a:rPr>
              <a:t>的</a:t>
            </a:r>
            <a:r>
              <a:rPr lang="en-US" altLang="zh-CN" sz="1400" spc="120" dirty="0">
                <a:solidFill>
                  <a:srgbClr val="002060"/>
                </a:solidFill>
                <a:latin typeface="+mn-ea"/>
                <a:cs typeface="+mn-ea"/>
                <a:sym typeface="Arial" panose="020B0604020202090204"/>
              </a:rPr>
              <a:t>Dart</a:t>
            </a:r>
            <a:r>
              <a:rPr lang="zh-CN" altLang="en-US" sz="1400" spc="120" dirty="0">
                <a:solidFill>
                  <a:srgbClr val="002060"/>
                </a:solidFill>
                <a:latin typeface="+mn-ea"/>
                <a:cs typeface="+mn-ea"/>
                <a:sym typeface="Arial" panose="020B0604020202090204"/>
              </a:rPr>
              <a:t>语法，老代码不需要太多的修改就能迁移。插件库也可以通过自动生成桥接代码很方便的接入。</a:t>
            </a:r>
            <a:endParaRPr lang="zh-CN" altLang="en-US" sz="1400" spc="120" dirty="0">
              <a:solidFill>
                <a:srgbClr val="002060"/>
              </a:solidFill>
              <a:latin typeface="+mn-ea"/>
              <a:cs typeface="+mn-ea"/>
              <a:sym typeface="Arial" panose="020B0604020202090204"/>
            </a:endParaRPr>
          </a:p>
          <a:p>
            <a:pPr algn="just">
              <a:lnSpc>
                <a:spcPct val="150000"/>
              </a:lnSpc>
            </a:pPr>
            <a:endParaRPr lang="zh-CN" altLang="en-US" sz="1400" spc="120" dirty="0">
              <a:solidFill>
                <a:srgbClr val="002060"/>
              </a:solidFill>
              <a:latin typeface="+mn-ea"/>
              <a:cs typeface="+mn-ea"/>
              <a:sym typeface="Arial" panose="020B0604020202090204"/>
            </a:endParaRPr>
          </a:p>
        </p:txBody>
      </p:sp>
      <p:sp>
        <p:nvSpPr>
          <p:cNvPr id="13" name="文本框 12"/>
          <p:cNvSpPr txBox="1"/>
          <p:nvPr/>
        </p:nvSpPr>
        <p:spPr>
          <a:xfrm>
            <a:off x="5471830" y="3698858"/>
            <a:ext cx="2825116" cy="553085"/>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pPr algn="ctr" defTabSz="1828800">
              <a:lnSpc>
                <a:spcPct val="150000"/>
              </a:lnSpc>
            </a:pPr>
            <a:r>
              <a:rPr lang="zh-CN" altLang="en-US" sz="2000" b="1" dirty="0">
                <a:solidFill>
                  <a:srgbClr val="091077"/>
                </a:solidFill>
                <a:latin typeface="Arial" panose="020B0604020202090204"/>
                <a:ea typeface="微软雅黑"/>
                <a:sym typeface="Arial" panose="020B0604020202090204"/>
              </a:rPr>
              <a:t>兼容好</a:t>
            </a:r>
            <a:endParaRPr lang="zh-CN" altLang="en-US" sz="2000" b="1" dirty="0">
              <a:solidFill>
                <a:srgbClr val="091077"/>
              </a:solidFill>
              <a:latin typeface="Arial" panose="020B0604020202090204"/>
              <a:ea typeface="微软雅黑"/>
              <a:sym typeface="Arial" panose="020B0604020202090204"/>
            </a:endParaRPr>
          </a:p>
        </p:txBody>
      </p:sp>
      <p:sp>
        <p:nvSpPr>
          <p:cNvPr id="14" name="文本框 13"/>
          <p:cNvSpPr txBox="1"/>
          <p:nvPr/>
        </p:nvSpPr>
        <p:spPr>
          <a:xfrm>
            <a:off x="8767410" y="4347205"/>
            <a:ext cx="2778793" cy="1670073"/>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pPr algn="just">
              <a:lnSpc>
                <a:spcPct val="150000"/>
              </a:lnSpc>
            </a:pPr>
            <a:r>
              <a:rPr lang="zh-CN" altLang="en-US" sz="1400" spc="120" dirty="0">
                <a:solidFill>
                  <a:srgbClr val="002060"/>
                </a:solidFill>
                <a:latin typeface="+mn-ea"/>
                <a:cs typeface="+mn-ea"/>
                <a:sym typeface="Arial" panose="020B0604020202090204"/>
              </a:rPr>
              <a:t>无跨进程调用，无类型转换。桥接代码量可配置。经过测试在</a:t>
            </a:r>
            <a:r>
              <a:rPr lang="en-US" altLang="zh-CN" sz="1400" spc="120" dirty="0">
                <a:solidFill>
                  <a:srgbClr val="002060"/>
                </a:solidFill>
                <a:latin typeface="+mn-ea"/>
                <a:cs typeface="+mn-ea"/>
                <a:sym typeface="Arial" panose="020B0604020202090204"/>
              </a:rPr>
              <a:t> Flutter </a:t>
            </a:r>
            <a:r>
              <a:rPr lang="zh-CN" altLang="en-US" sz="1400" spc="120" dirty="0">
                <a:solidFill>
                  <a:srgbClr val="002060"/>
                </a:solidFill>
                <a:latin typeface="+mn-ea"/>
                <a:cs typeface="+mn-ea"/>
                <a:sym typeface="Arial" panose="020B0604020202090204"/>
              </a:rPr>
              <a:t>中无论是</a:t>
            </a:r>
            <a:r>
              <a:rPr lang="en-US" altLang="zh-CN" sz="1400" spc="120" dirty="0">
                <a:solidFill>
                  <a:srgbClr val="002060"/>
                </a:solidFill>
                <a:latin typeface="+mn-ea"/>
                <a:cs typeface="+mn-ea"/>
                <a:sym typeface="Arial" panose="020B0604020202090204"/>
              </a:rPr>
              <a:t> CPU </a:t>
            </a:r>
            <a:r>
              <a:rPr lang="zh-CN" altLang="en-US" sz="1400" spc="120" dirty="0">
                <a:solidFill>
                  <a:srgbClr val="002060"/>
                </a:solidFill>
                <a:latin typeface="+mn-ea"/>
                <a:cs typeface="+mn-ea"/>
                <a:sym typeface="Arial" panose="020B0604020202090204"/>
              </a:rPr>
              <a:t>还是</a:t>
            </a:r>
            <a:r>
              <a:rPr lang="en-US" altLang="zh-CN" sz="1400" spc="120" dirty="0">
                <a:solidFill>
                  <a:srgbClr val="002060"/>
                </a:solidFill>
                <a:latin typeface="+mn-ea"/>
                <a:cs typeface="+mn-ea"/>
                <a:sym typeface="Arial" panose="020B0604020202090204"/>
              </a:rPr>
              <a:t> UI </a:t>
            </a:r>
            <a:r>
              <a:rPr lang="zh-CN" altLang="en-US" sz="1400" spc="120" dirty="0">
                <a:solidFill>
                  <a:srgbClr val="002060"/>
                </a:solidFill>
                <a:latin typeface="+mn-ea"/>
                <a:cs typeface="+mn-ea"/>
                <a:sym typeface="Arial" panose="020B0604020202090204"/>
              </a:rPr>
              <a:t>帧率和</a:t>
            </a:r>
            <a:r>
              <a:rPr lang="en-US" altLang="zh-CN" sz="1400" spc="120" dirty="0">
                <a:solidFill>
                  <a:srgbClr val="002060"/>
                </a:solidFill>
                <a:latin typeface="+mn-ea"/>
                <a:cs typeface="+mn-ea"/>
                <a:sym typeface="Arial" panose="020B0604020202090204"/>
              </a:rPr>
              <a:t> </a:t>
            </a:r>
            <a:r>
              <a:rPr lang="zh-CN" altLang="en-US" sz="1400" spc="120" dirty="0">
                <a:solidFill>
                  <a:srgbClr val="002060"/>
                </a:solidFill>
                <a:latin typeface="+mn-ea"/>
                <a:cs typeface="+mn-ea"/>
                <a:sym typeface="Arial" panose="020B0604020202090204"/>
              </a:rPr>
              <a:t>非动态化差别不大。</a:t>
            </a:r>
            <a:endParaRPr lang="zh-CN" altLang="en-US" sz="1400" spc="120" dirty="0">
              <a:solidFill>
                <a:srgbClr val="002060"/>
              </a:solidFill>
              <a:latin typeface="+mn-ea"/>
              <a:cs typeface="+mn-ea"/>
              <a:sym typeface="Arial" panose="020B0604020202090204"/>
            </a:endParaRPr>
          </a:p>
        </p:txBody>
      </p:sp>
      <p:sp>
        <p:nvSpPr>
          <p:cNvPr id="15" name="文本框 14"/>
          <p:cNvSpPr txBox="1"/>
          <p:nvPr/>
        </p:nvSpPr>
        <p:spPr>
          <a:xfrm>
            <a:off x="8790905" y="3698858"/>
            <a:ext cx="2825116" cy="553085"/>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pPr algn="ctr" defTabSz="1828800">
              <a:lnSpc>
                <a:spcPct val="150000"/>
              </a:lnSpc>
            </a:pPr>
            <a:r>
              <a:rPr lang="zh-CN" altLang="en-US" sz="2000" b="1" dirty="0">
                <a:solidFill>
                  <a:srgbClr val="091077"/>
                </a:solidFill>
                <a:latin typeface="Arial" panose="020B0604020202090204"/>
                <a:ea typeface="微软雅黑"/>
                <a:cs typeface="+mn-ea"/>
                <a:sym typeface="Arial" panose="020B0604020202090204"/>
              </a:rPr>
              <a:t>性能高</a:t>
            </a:r>
            <a:endParaRPr lang="zh-CN" altLang="en-US" sz="2000" b="1" dirty="0">
              <a:solidFill>
                <a:srgbClr val="091077"/>
              </a:solidFill>
              <a:latin typeface="Arial" panose="020B0604020202090204"/>
              <a:ea typeface="微软雅黑"/>
              <a:cs typeface="+mn-ea"/>
              <a:sym typeface="Arial" panose="020B0604020202090204"/>
            </a:endParaRPr>
          </a:p>
        </p:txBody>
      </p:sp>
      <p:grpSp>
        <p:nvGrpSpPr>
          <p:cNvPr id="4" name="组合 3"/>
          <p:cNvGrpSpPr/>
          <p:nvPr/>
        </p:nvGrpSpPr>
        <p:grpSpPr>
          <a:xfrm>
            <a:off x="4227195" y="437515"/>
            <a:ext cx="3812540" cy="621030"/>
            <a:chOff x="6657" y="689"/>
            <a:chExt cx="6004" cy="978"/>
          </a:xfrm>
        </p:grpSpPr>
        <p:sp>
          <p:nvSpPr>
            <p:cNvPr id="7" name="文本框 6"/>
            <p:cNvSpPr txBox="1"/>
            <p:nvPr/>
          </p:nvSpPr>
          <p:spPr>
            <a:xfrm>
              <a:off x="6657" y="689"/>
              <a:ext cx="6004" cy="725"/>
            </a:xfrm>
            <a:prstGeom prst="rect">
              <a:avLst/>
            </a:prstGeom>
            <a:noFill/>
          </p:spPr>
          <p:txBody>
            <a:bodyPr wrap="square" rtlCol="0">
              <a:spAutoFit/>
            </a:bodyPr>
            <a:lstStyle/>
            <a:p>
              <a:pPr algn="ctr"/>
              <a:r>
                <a:rPr lang="zh-CN" altLang="en-US" sz="2400" b="1" dirty="0">
                  <a:solidFill>
                    <a:srgbClr val="091077"/>
                  </a:solidFill>
                  <a:latin typeface="Arial" panose="020B0604020202090204"/>
                  <a:ea typeface="微软雅黑"/>
                  <a:sym typeface="Arial" panose="020B0604020202090204"/>
                </a:rPr>
                <a:t>创新点</a:t>
              </a:r>
              <a:endParaRPr lang="zh-CN" altLang="en-US" sz="2400" b="1" dirty="0">
                <a:solidFill>
                  <a:srgbClr val="091077"/>
                </a:solidFill>
                <a:latin typeface="Arial" panose="020B0604020202090204"/>
                <a:ea typeface="微软雅黑"/>
                <a:sym typeface="Arial" panose="020B0604020202090204"/>
              </a:endParaRPr>
            </a:p>
          </p:txBody>
        </p:sp>
        <p:cxnSp>
          <p:nvCxnSpPr>
            <p:cNvPr id="16" name="直接连接符 15"/>
            <p:cNvCxnSpPr/>
            <p:nvPr/>
          </p:nvCxnSpPr>
          <p:spPr>
            <a:xfrm>
              <a:off x="8737" y="1667"/>
              <a:ext cx="1726" cy="0"/>
            </a:xfrm>
            <a:prstGeom prst="line">
              <a:avLst/>
            </a:prstGeom>
            <a:ln w="31750">
              <a:solidFill>
                <a:srgbClr val="091077"/>
              </a:solidFill>
            </a:ln>
          </p:spPr>
          <p:style>
            <a:lnRef idx="1">
              <a:schemeClr val="accent1"/>
            </a:lnRef>
            <a:fillRef idx="0">
              <a:schemeClr val="accent1"/>
            </a:fillRef>
            <a:effectRef idx="0">
              <a:schemeClr val="accent1"/>
            </a:effectRef>
            <a:fontRef idx="minor">
              <a:schemeClr val="tx1"/>
            </a:fontRef>
          </p:style>
        </p:cxnSp>
      </p:grpSp>
      <p:sp>
        <p:nvSpPr>
          <p:cNvPr id="17" name="文本框 16"/>
          <p:cNvSpPr txBox="1"/>
          <p:nvPr/>
        </p:nvSpPr>
        <p:spPr>
          <a:xfrm>
            <a:off x="761471" y="1859690"/>
            <a:ext cx="4216400" cy="3084489"/>
          </a:xfrm>
          <a:prstGeom prst="rect">
            <a:avLst/>
          </a:prstGeom>
          <a:noFill/>
        </p:spPr>
        <p:txBody>
          <a:bodyPr wrap="square" rtlCol="0" anchor="t">
            <a:noAutofit/>
          </a:bodyPr>
          <a:lstStyle/>
          <a:p>
            <a:pPr algn="just"/>
            <a:r>
              <a:rPr lang="en-US" altLang="zh-CN" sz="2400" dirty="0">
                <a:solidFill>
                  <a:srgbClr val="091077"/>
                </a:solidFill>
              </a:rPr>
              <a:t>        </a:t>
            </a:r>
            <a:r>
              <a:rPr lang="zh-CN" altLang="en-US" sz="2400" dirty="0">
                <a:solidFill>
                  <a:srgbClr val="091077"/>
                </a:solidFill>
              </a:rPr>
              <a:t>提出一种基于轻量级</a:t>
            </a:r>
            <a:r>
              <a:rPr lang="en-US" altLang="zh-CN" sz="2400" dirty="0">
                <a:solidFill>
                  <a:srgbClr val="091077"/>
                </a:solidFill>
              </a:rPr>
              <a:t>Dart</a:t>
            </a:r>
            <a:r>
              <a:rPr lang="zh-CN" altLang="en-US" sz="2400" dirty="0">
                <a:solidFill>
                  <a:srgbClr val="091077"/>
                </a:solidFill>
              </a:rPr>
              <a:t>代码解释器的Flutter动态化方案</a:t>
            </a:r>
            <a:r>
              <a:rPr lang="en-US" altLang="zh-CN" sz="2400" dirty="0" err="1">
                <a:solidFill>
                  <a:srgbClr val="091077"/>
                </a:solidFill>
              </a:rPr>
              <a:t>MicroDart</a:t>
            </a:r>
            <a:r>
              <a:rPr lang="zh-CN" altLang="en-US" sz="2400" dirty="0">
                <a:solidFill>
                  <a:srgbClr val="091077"/>
                </a:solidFill>
              </a:rPr>
              <a:t>。</a:t>
            </a:r>
            <a:endParaRPr lang="en-US" altLang="zh-CN" sz="2400" dirty="0">
              <a:solidFill>
                <a:srgbClr val="091077"/>
              </a:solidFill>
            </a:endParaRPr>
          </a:p>
          <a:p>
            <a:pPr algn="just"/>
            <a:r>
              <a:rPr lang="en-US" altLang="zh-CN" sz="2400" dirty="0">
                <a:solidFill>
                  <a:srgbClr val="091077"/>
                </a:solidFill>
              </a:rPr>
              <a:t>        </a:t>
            </a:r>
            <a:r>
              <a:rPr lang="zh-CN" altLang="en-US" sz="2400" dirty="0">
                <a:solidFill>
                  <a:srgbClr val="091077"/>
                </a:solidFill>
              </a:rPr>
              <a:t>相较于当前主流</a:t>
            </a:r>
            <a:r>
              <a:rPr lang="en-US" altLang="zh-CN" sz="2400" dirty="0">
                <a:solidFill>
                  <a:srgbClr val="091077"/>
                </a:solidFill>
              </a:rPr>
              <a:t>Flutter</a:t>
            </a:r>
            <a:r>
              <a:rPr lang="zh-CN" altLang="en-US" sz="2400" dirty="0">
                <a:solidFill>
                  <a:srgbClr val="091077"/>
                </a:solidFill>
              </a:rPr>
              <a:t>动态化方案，在运行</a:t>
            </a:r>
            <a:r>
              <a:rPr lang="zh-CN" altLang="en-US" sz="2400" dirty="0">
                <a:solidFill>
                  <a:srgbClr val="091077"/>
                </a:solidFill>
                <a:sym typeface="+mn-ea"/>
              </a:rPr>
              <a:t>性能</a:t>
            </a:r>
            <a:r>
              <a:rPr lang="zh-CN" altLang="en-US" sz="2400" dirty="0">
                <a:solidFill>
                  <a:srgbClr val="091077"/>
                </a:solidFill>
              </a:rPr>
              <a:t>，兼容性，扩展性，迁移成本，学习成本等多个维度均有不同程度的改善和提升。</a:t>
            </a:r>
            <a:endParaRPr lang="en-US" altLang="zh-CN" sz="2400" dirty="0">
              <a:solidFill>
                <a:srgbClr val="091077"/>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组 3"/>
          <p:cNvPicPr>
            <a:picLocks noChangeAspect="1"/>
          </p:cNvPicPr>
          <p:nvPr/>
        </p:nvPicPr>
        <p:blipFill>
          <a:blip r:embed="rId1" cstate="screen"/>
          <a:stretch>
            <a:fillRect/>
          </a:stretch>
        </p:blipFill>
        <p:spPr>
          <a:xfrm flipV="1">
            <a:off x="0" y="5390515"/>
            <a:ext cx="1167130" cy="1467485"/>
          </a:xfrm>
          <a:prstGeom prst="rect">
            <a:avLst/>
          </a:prstGeom>
        </p:spPr>
      </p:pic>
      <p:pic>
        <p:nvPicPr>
          <p:cNvPr id="6" name="图片 5" descr="组 4"/>
          <p:cNvPicPr>
            <a:picLocks noChangeAspect="1"/>
          </p:cNvPicPr>
          <p:nvPr/>
        </p:nvPicPr>
        <p:blipFill>
          <a:blip r:embed="rId2" cstate="screen"/>
          <a:stretch>
            <a:fillRect/>
          </a:stretch>
        </p:blipFill>
        <p:spPr>
          <a:xfrm flipV="1">
            <a:off x="11287125" y="0"/>
            <a:ext cx="904875" cy="1633220"/>
          </a:xfrm>
          <a:prstGeom prst="rect">
            <a:avLst/>
          </a:prstGeom>
        </p:spPr>
      </p:pic>
      <p:sp>
        <p:nvSpPr>
          <p:cNvPr id="26" name="PA-圆角矩形 5"/>
          <p:cNvSpPr/>
          <p:nvPr>
            <p:custDataLst>
              <p:tags r:id="rId3"/>
            </p:custDataLst>
          </p:nvPr>
        </p:nvSpPr>
        <p:spPr>
          <a:xfrm>
            <a:off x="158115" y="341630"/>
            <a:ext cx="821055" cy="716915"/>
          </a:xfrm>
          <a:prstGeom prst="roundRect">
            <a:avLst>
              <a:gd name="adj" fmla="val 0"/>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rgbClr val="000000"/>
              </a:solidFill>
              <a:latin typeface="Arial" panose="020B0604020202090204"/>
              <a:ea typeface="微软雅黑"/>
              <a:sym typeface="Arial" panose="020B0604020202090204"/>
            </a:endParaRPr>
          </a:p>
        </p:txBody>
      </p:sp>
      <p:grpSp>
        <p:nvGrpSpPr>
          <p:cNvPr id="4" name="组合 3"/>
          <p:cNvGrpSpPr/>
          <p:nvPr/>
        </p:nvGrpSpPr>
        <p:grpSpPr>
          <a:xfrm>
            <a:off x="4636135" y="292735"/>
            <a:ext cx="2919730" cy="467995"/>
            <a:chOff x="7301" y="461"/>
            <a:chExt cx="4598" cy="737"/>
          </a:xfrm>
        </p:grpSpPr>
        <p:sp>
          <p:nvSpPr>
            <p:cNvPr id="7" name="文本框 6"/>
            <p:cNvSpPr txBox="1"/>
            <p:nvPr/>
          </p:nvSpPr>
          <p:spPr>
            <a:xfrm>
              <a:off x="7301" y="461"/>
              <a:ext cx="4598" cy="725"/>
            </a:xfrm>
            <a:prstGeom prst="rect">
              <a:avLst/>
            </a:prstGeom>
            <a:noFill/>
          </p:spPr>
          <p:txBody>
            <a:bodyPr wrap="square" rtlCol="0">
              <a:spAutoFit/>
            </a:bodyPr>
            <a:lstStyle/>
            <a:p>
              <a:pPr algn="ctr"/>
              <a:r>
                <a:rPr lang="zh-CN" altLang="en-US" sz="2400" b="1" dirty="0">
                  <a:solidFill>
                    <a:srgbClr val="091077"/>
                  </a:solidFill>
                  <a:latin typeface="Arial" panose="020B0604020202090204"/>
                  <a:ea typeface="微软雅黑"/>
                  <a:sym typeface="Arial" panose="020B0604020202090204"/>
                </a:rPr>
                <a:t>工作内容</a:t>
              </a:r>
              <a:endParaRPr lang="zh-CN" altLang="en-US" sz="2400" b="1" dirty="0">
                <a:solidFill>
                  <a:srgbClr val="091077"/>
                </a:solidFill>
                <a:latin typeface="Arial" panose="020B0604020202090204"/>
                <a:ea typeface="微软雅黑"/>
                <a:sym typeface="Arial" panose="020B0604020202090204"/>
              </a:endParaRPr>
            </a:p>
          </p:txBody>
        </p:sp>
        <p:cxnSp>
          <p:nvCxnSpPr>
            <p:cNvPr id="16" name="直接连接符 15"/>
            <p:cNvCxnSpPr/>
            <p:nvPr/>
          </p:nvCxnSpPr>
          <p:spPr>
            <a:xfrm>
              <a:off x="8737" y="1198"/>
              <a:ext cx="1726" cy="0"/>
            </a:xfrm>
            <a:prstGeom prst="line">
              <a:avLst/>
            </a:prstGeom>
            <a:ln w="31750">
              <a:solidFill>
                <a:srgbClr val="091077"/>
              </a:solidFill>
            </a:ln>
          </p:spPr>
          <p:style>
            <a:lnRef idx="1">
              <a:schemeClr val="accent1"/>
            </a:lnRef>
            <a:fillRef idx="0">
              <a:schemeClr val="accent1"/>
            </a:fillRef>
            <a:effectRef idx="0">
              <a:schemeClr val="accent1"/>
            </a:effectRef>
            <a:fontRef idx="minor">
              <a:schemeClr val="tx1"/>
            </a:fontRef>
          </p:style>
        </p:cxnSp>
      </p:grpSp>
      <p:grpSp>
        <p:nvGrpSpPr>
          <p:cNvPr id="5" name="组合 4"/>
          <p:cNvGrpSpPr/>
          <p:nvPr/>
        </p:nvGrpSpPr>
        <p:grpSpPr>
          <a:xfrm>
            <a:off x="1226322" y="1562542"/>
            <a:ext cx="9780103" cy="4749634"/>
            <a:chOff x="1931" y="1557"/>
            <a:chExt cx="15402" cy="7480"/>
          </a:xfrm>
        </p:grpSpPr>
        <p:sp>
          <p:nvSpPr>
            <p:cNvPr id="2" name="MH_SubTitle_4"/>
            <p:cNvSpPr/>
            <p:nvPr>
              <p:custDataLst>
                <p:tags r:id="rId4"/>
              </p:custDataLst>
            </p:nvPr>
          </p:nvSpPr>
          <p:spPr>
            <a:xfrm>
              <a:off x="9620" y="6401"/>
              <a:ext cx="5043" cy="2636"/>
            </a:xfrm>
            <a:prstGeom prst="rect">
              <a:avLst/>
            </a:prstGeom>
          </p:spPr>
          <p:txBody>
            <a:bodyPr anchor="ctr"/>
            <a:lstStyle/>
            <a:p>
              <a:pPr algn="just">
                <a:lnSpc>
                  <a:spcPct val="150000"/>
                </a:lnSpc>
              </a:pPr>
              <a:r>
                <a:rPr lang="zh-CN" altLang="en-US" sz="1200" spc="120" dirty="0">
                  <a:solidFill>
                    <a:srgbClr val="002060"/>
                  </a:solidFill>
                  <a:latin typeface="Arial" panose="020B0604020202090204"/>
                  <a:ea typeface="微软雅黑"/>
                  <a:cs typeface="思源黑体 Normal" panose="020B0400000000000000" charset="-122"/>
                  <a:sym typeface="Arial" panose="020B0604020202090204"/>
                </a:rPr>
                <a:t>设计一种桥接模式并</a:t>
              </a:r>
              <a:r>
                <a:rPr lang="zh-CN" sz="1200" spc="120" dirty="0">
                  <a:solidFill>
                    <a:srgbClr val="002060"/>
                  </a:solidFill>
                  <a:latin typeface="Arial" panose="020B0604020202090204"/>
                  <a:ea typeface="微软雅黑"/>
                  <a:cs typeface="思源黑体 Normal" panose="020B0400000000000000" charset="-122"/>
                  <a:sym typeface="Arial" panose="020B0604020202090204"/>
                </a:rPr>
                <a:t>开发</a:t>
              </a:r>
              <a:r>
                <a:rPr lang="zh-CN" altLang="en-US" sz="1200" spc="120" dirty="0">
                  <a:solidFill>
                    <a:srgbClr val="002060"/>
                  </a:solidFill>
                  <a:latin typeface="Arial" panose="020B0604020202090204"/>
                  <a:ea typeface="微软雅黑"/>
                  <a:cs typeface="思源黑体 Normal" panose="020B0400000000000000" charset="-122"/>
                  <a:sym typeface="Arial" panose="020B0604020202090204"/>
                </a:rPr>
                <a:t>代码生成器，可以通过命令行的方式按需自动生成桥接代码，通过桥接代码可供</a:t>
              </a:r>
              <a:r>
                <a:rPr lang="en-US" altLang="zh-CN" sz="1200" spc="120" dirty="0">
                  <a:solidFill>
                    <a:srgbClr val="002060"/>
                  </a:solidFill>
                  <a:latin typeface="Arial" panose="020B0604020202090204"/>
                  <a:ea typeface="微软雅黑"/>
                  <a:cs typeface="思源黑体 Normal" panose="020B0400000000000000" charset="-122"/>
                  <a:sym typeface="Arial" panose="020B0604020202090204"/>
                </a:rPr>
                <a:t>Dart</a:t>
              </a:r>
              <a:r>
                <a:rPr lang="zh-CN" altLang="en-US" sz="1200" spc="120" dirty="0">
                  <a:solidFill>
                    <a:srgbClr val="002060"/>
                  </a:solidFill>
                  <a:latin typeface="Arial" panose="020B0604020202090204"/>
                  <a:ea typeface="微软雅黑"/>
                  <a:cs typeface="思源黑体 Normal" panose="020B0400000000000000" charset="-122"/>
                  <a:sym typeface="Arial" panose="020B0604020202090204"/>
                </a:rPr>
                <a:t>脚本解释器桥接调用非动态化</a:t>
              </a:r>
              <a:r>
                <a:rPr lang="en-US" altLang="zh-CN" sz="1200" spc="120" dirty="0">
                  <a:solidFill>
                    <a:srgbClr val="002060"/>
                  </a:solidFill>
                  <a:latin typeface="Arial" panose="020B0604020202090204"/>
                  <a:ea typeface="微软雅黑"/>
                  <a:cs typeface="思源黑体 Normal" panose="020B0400000000000000" charset="-122"/>
                  <a:sym typeface="Arial" panose="020B0604020202090204"/>
                </a:rPr>
                <a:t>Dart</a:t>
              </a:r>
              <a:r>
                <a:rPr lang="zh-CN" altLang="en-US" sz="1200" spc="120" dirty="0">
                  <a:solidFill>
                    <a:srgbClr val="002060"/>
                  </a:solidFill>
                  <a:latin typeface="Arial" panose="020B0604020202090204"/>
                  <a:ea typeface="微软雅黑"/>
                  <a:cs typeface="思源黑体 Normal" panose="020B0400000000000000" charset="-122"/>
                  <a:sym typeface="Arial" panose="020B0604020202090204"/>
                </a:rPr>
                <a:t>代码。通过桥接模式与代码生成器可以让</a:t>
              </a:r>
              <a:r>
                <a:rPr lang="en-US" altLang="zh-CN" sz="1200" spc="120" dirty="0" err="1">
                  <a:solidFill>
                    <a:srgbClr val="002060"/>
                  </a:solidFill>
                  <a:latin typeface="Arial" panose="020B0604020202090204"/>
                  <a:ea typeface="微软雅黑"/>
                  <a:cs typeface="思源黑体 Normal" panose="020B0400000000000000" charset="-122"/>
                  <a:sym typeface="Arial" panose="020B0604020202090204"/>
                </a:rPr>
                <a:t>MicroDart</a:t>
              </a:r>
              <a:r>
                <a:rPr lang="zh-CN" altLang="en-US" sz="1200" spc="120" dirty="0">
                  <a:solidFill>
                    <a:srgbClr val="002060"/>
                  </a:solidFill>
                  <a:latin typeface="Arial" panose="020B0604020202090204"/>
                  <a:ea typeface="微软雅黑"/>
                  <a:cs typeface="思源黑体 Normal" panose="020B0400000000000000" charset="-122"/>
                  <a:sym typeface="Arial" panose="020B0604020202090204"/>
                </a:rPr>
                <a:t>有更好的兼容性，更少的迁移成本。</a:t>
              </a:r>
              <a:endParaRPr lang="en-US" altLang="zh-CN" sz="1200" spc="120" dirty="0">
                <a:solidFill>
                  <a:srgbClr val="002060"/>
                </a:solidFill>
                <a:latin typeface="Arial" panose="020B0604020202090204"/>
                <a:ea typeface="微软雅黑"/>
                <a:cs typeface="思源黑体 Normal" panose="020B0400000000000000" charset="-122"/>
                <a:sym typeface="Arial" panose="020B0604020202090204"/>
              </a:endParaRPr>
            </a:p>
          </p:txBody>
        </p:sp>
        <p:sp>
          <p:nvSpPr>
            <p:cNvPr id="19" name="MH_SubTitle_4"/>
            <p:cNvSpPr/>
            <p:nvPr>
              <p:custDataLst>
                <p:tags r:id="rId5"/>
              </p:custDataLst>
            </p:nvPr>
          </p:nvSpPr>
          <p:spPr>
            <a:xfrm>
              <a:off x="1931" y="6083"/>
              <a:ext cx="4138" cy="1700"/>
            </a:xfrm>
            <a:prstGeom prst="rect">
              <a:avLst/>
            </a:prstGeom>
          </p:spPr>
          <p:txBody>
            <a:bodyPr anchor="ctr"/>
            <a:lstStyle/>
            <a:p>
              <a:pPr algn="just">
                <a:lnSpc>
                  <a:spcPct val="150000"/>
                </a:lnSpc>
              </a:pPr>
              <a:r>
                <a:rPr lang="zh-CN" sz="1200" spc="120" dirty="0">
                  <a:solidFill>
                    <a:srgbClr val="002060"/>
                  </a:solidFill>
                  <a:latin typeface="Arial" panose="020B0604020202090204"/>
                  <a:ea typeface="微软雅黑"/>
                  <a:cs typeface="思源黑体 Normal" panose="020B0400000000000000" charset="-122"/>
                  <a:sym typeface="Arial" panose="020B0604020202090204"/>
                </a:rPr>
                <a:t>通过编译技术开发一个</a:t>
              </a:r>
              <a:r>
                <a:rPr lang="en-US" altLang="zh-CN" sz="1200" spc="120" dirty="0">
                  <a:solidFill>
                    <a:srgbClr val="002060"/>
                  </a:solidFill>
                  <a:latin typeface="Arial" panose="020B0604020202090204"/>
                  <a:ea typeface="微软雅黑"/>
                  <a:cs typeface="思源黑体 Normal" panose="020B0400000000000000" charset="-122"/>
                  <a:sym typeface="Arial" panose="020B0604020202090204"/>
                </a:rPr>
                <a:t>dart</a:t>
              </a:r>
              <a:r>
                <a:rPr lang="zh-CN" altLang="en-US" sz="1200" spc="120" dirty="0">
                  <a:solidFill>
                    <a:srgbClr val="002060"/>
                  </a:solidFill>
                  <a:latin typeface="Arial" panose="020B0604020202090204"/>
                  <a:ea typeface="微软雅黑"/>
                  <a:cs typeface="思源黑体 Normal" panose="020B0400000000000000" charset="-122"/>
                  <a:sym typeface="Arial" panose="020B0604020202090204"/>
                </a:rPr>
                <a:t>语言脚本编译器，能将</a:t>
              </a:r>
              <a:r>
                <a:rPr lang="en-US" altLang="zh-CN" sz="1200" spc="120" dirty="0">
                  <a:solidFill>
                    <a:srgbClr val="002060"/>
                  </a:solidFill>
                  <a:latin typeface="Arial" panose="020B0604020202090204"/>
                  <a:ea typeface="微软雅黑"/>
                  <a:cs typeface="思源黑体 Normal" panose="020B0400000000000000" charset="-122"/>
                  <a:sym typeface="Arial" panose="020B0604020202090204"/>
                </a:rPr>
                <a:t>dart</a:t>
              </a:r>
              <a:r>
                <a:rPr lang="zh-CN" altLang="en-US" sz="1200" spc="120" dirty="0">
                  <a:solidFill>
                    <a:srgbClr val="002060"/>
                  </a:solidFill>
                  <a:latin typeface="Arial" panose="020B0604020202090204"/>
                  <a:ea typeface="微软雅黑"/>
                  <a:cs typeface="思源黑体 Normal" panose="020B0400000000000000" charset="-122"/>
                  <a:sym typeface="Arial" panose="020B0604020202090204"/>
                </a:rPr>
                <a:t>代码文本编译成可供</a:t>
              </a:r>
              <a:r>
                <a:rPr lang="en-US" altLang="zh-CN" sz="1200" spc="120" dirty="0" err="1">
                  <a:solidFill>
                    <a:srgbClr val="002060"/>
                  </a:solidFill>
                  <a:latin typeface="Arial" panose="020B0604020202090204"/>
                  <a:ea typeface="微软雅黑"/>
                  <a:cs typeface="思源黑体 Normal" panose="020B0400000000000000" charset="-122"/>
                  <a:sym typeface="Arial" panose="020B0604020202090204"/>
                </a:rPr>
                <a:t>MicroDart</a:t>
              </a:r>
              <a:r>
                <a:rPr lang="zh-CN" altLang="en-US" sz="1200" spc="120" dirty="0">
                  <a:solidFill>
                    <a:srgbClr val="002060"/>
                  </a:solidFill>
                  <a:latin typeface="Arial" panose="020B0604020202090204"/>
                  <a:ea typeface="微软雅黑"/>
                  <a:cs typeface="思源黑体 Normal" panose="020B0400000000000000" charset="-122"/>
                  <a:sym typeface="Arial" panose="020B0604020202090204"/>
                </a:rPr>
                <a:t>脚本解析器执行的字节码产物</a:t>
              </a:r>
              <a:endParaRPr lang="zh-CN" altLang="en-US" sz="1200" spc="120" dirty="0">
                <a:solidFill>
                  <a:srgbClr val="002060"/>
                </a:solidFill>
                <a:latin typeface="Arial" panose="020B0604020202090204"/>
                <a:ea typeface="微软雅黑"/>
                <a:cs typeface="思源黑体 Normal" panose="020B0400000000000000" charset="-122"/>
                <a:sym typeface="Arial" panose="020B0604020202090204"/>
              </a:endParaRPr>
            </a:p>
          </p:txBody>
        </p:sp>
        <p:sp>
          <p:nvSpPr>
            <p:cNvPr id="20" name="MH_SubTitle_4"/>
            <p:cNvSpPr/>
            <p:nvPr>
              <p:custDataLst>
                <p:tags r:id="rId6"/>
              </p:custDataLst>
            </p:nvPr>
          </p:nvSpPr>
          <p:spPr>
            <a:xfrm>
              <a:off x="5026" y="1965"/>
              <a:ext cx="4138" cy="2026"/>
            </a:xfrm>
            <a:prstGeom prst="rect">
              <a:avLst/>
            </a:prstGeom>
          </p:spPr>
          <p:txBody>
            <a:bodyPr anchor="ctr"/>
            <a:lstStyle/>
            <a:p>
              <a:pPr algn="just">
                <a:lnSpc>
                  <a:spcPct val="150000"/>
                </a:lnSpc>
              </a:pPr>
              <a:r>
                <a:rPr kumimoji="0" lang="zh-CN" altLang="zh-CN" sz="1200" b="0" i="0" u="none" strike="noStrike" kern="1200" cap="none" spc="120" normalizeH="0" baseline="0" noProof="0" dirty="0">
                  <a:ln>
                    <a:noFill/>
                  </a:ln>
                  <a:solidFill>
                    <a:srgbClr val="002060"/>
                  </a:solidFill>
                  <a:effectLst/>
                  <a:uLnTx/>
                  <a:uFillTx/>
                  <a:latin typeface="Arial" panose="020B0604020202090204"/>
                  <a:ea typeface="微软雅黑"/>
                  <a:cs typeface="思源黑体 Normal" panose="020B0400000000000000" charset="-122"/>
                  <a:sym typeface="Arial" panose="020B0604020202090204"/>
                </a:rPr>
                <a:t>开发一个解释器可以解析并执行字节码产物。考虑到轻量级，解释器用 dart 语言编写，充当粘合剂语言的角色，能够在不做太多转义的情况下兼容 </a:t>
              </a:r>
              <a:r>
                <a:rPr lang="en-US" altLang="zh-CN" sz="1200" spc="120" dirty="0">
                  <a:solidFill>
                    <a:srgbClr val="002060"/>
                  </a:solidFill>
                  <a:latin typeface="Arial" panose="020B0604020202090204"/>
                  <a:ea typeface="微软雅黑"/>
                  <a:cs typeface="思源黑体 Normal" panose="020B0400000000000000" charset="-122"/>
                  <a:sym typeface="Arial" panose="020B0604020202090204"/>
                </a:rPr>
                <a:t>D</a:t>
              </a:r>
              <a:r>
                <a:rPr kumimoji="0" lang="zh-CN" altLang="zh-CN" sz="1200" b="0" i="0" u="none" strike="noStrike" kern="1200" cap="none" spc="120" normalizeH="0" baseline="0" noProof="0" dirty="0">
                  <a:ln>
                    <a:noFill/>
                  </a:ln>
                  <a:solidFill>
                    <a:srgbClr val="002060"/>
                  </a:solidFill>
                  <a:effectLst/>
                  <a:uLnTx/>
                  <a:uFillTx/>
                  <a:latin typeface="Arial" panose="020B0604020202090204"/>
                  <a:ea typeface="微软雅黑"/>
                  <a:cs typeface="思源黑体 Normal" panose="020B0400000000000000" charset="-122"/>
                  <a:sym typeface="Arial" panose="020B0604020202090204"/>
                </a:rPr>
                <a:t>art 语法</a:t>
              </a:r>
              <a:r>
                <a:rPr kumimoji="0" lang="zh-CN" altLang="en-US" sz="1200" b="0" i="0" u="none" strike="noStrike" kern="1200" cap="none" spc="120" normalizeH="0" baseline="0" noProof="0" dirty="0">
                  <a:ln>
                    <a:noFill/>
                  </a:ln>
                  <a:solidFill>
                    <a:srgbClr val="002060"/>
                  </a:solidFill>
                  <a:effectLst/>
                  <a:uLnTx/>
                  <a:uFillTx/>
                  <a:latin typeface="Arial" panose="020B0604020202090204"/>
                  <a:ea typeface="微软雅黑"/>
                  <a:cs typeface="思源黑体 Normal" panose="020B0400000000000000" charset="-122"/>
                  <a:sym typeface="Arial" panose="020B0604020202090204"/>
                </a:rPr>
                <a:t>。</a:t>
              </a:r>
              <a:endParaRPr kumimoji="0" lang="zh-CN" altLang="zh-CN" sz="1200" b="0" i="0" u="none" strike="noStrike" kern="1200" cap="none" spc="120" normalizeH="0" baseline="0" noProof="0" dirty="0">
                <a:ln>
                  <a:noFill/>
                </a:ln>
                <a:solidFill>
                  <a:srgbClr val="002060"/>
                </a:solidFill>
                <a:effectLst/>
                <a:uLnTx/>
                <a:uFillTx/>
                <a:latin typeface="Arial" panose="020B0604020202090204"/>
                <a:ea typeface="微软雅黑"/>
                <a:cs typeface="思源黑体 Normal" panose="020B0400000000000000" charset="-122"/>
                <a:sym typeface="Arial" panose="020B0604020202090204"/>
              </a:endParaRPr>
            </a:p>
          </p:txBody>
        </p:sp>
        <p:sp>
          <p:nvSpPr>
            <p:cNvPr id="21" name="MH_Other_1"/>
            <p:cNvSpPr/>
            <p:nvPr>
              <p:custDataLst>
                <p:tags r:id="rId7"/>
              </p:custDataLst>
            </p:nvPr>
          </p:nvSpPr>
          <p:spPr bwMode="auto">
            <a:xfrm>
              <a:off x="11793" y="1887"/>
              <a:ext cx="1074" cy="2079"/>
            </a:xfrm>
            <a:custGeom>
              <a:avLst/>
              <a:gdLst>
                <a:gd name="T0" fmla="*/ 0 w 880533"/>
                <a:gd name="T1" fmla="*/ 0 h 1761068"/>
                <a:gd name="T2" fmla="*/ 177457 w 880533"/>
                <a:gd name="T3" fmla="*/ 17890 h 1761068"/>
                <a:gd name="T4" fmla="*/ 880533 w 880533"/>
                <a:gd name="T5" fmla="*/ 880534 h 1761068"/>
                <a:gd name="T6" fmla="*/ 177457 w 880533"/>
                <a:gd name="T7" fmla="*/ 1743179 h 1761068"/>
                <a:gd name="T8" fmla="*/ 0 w 880533"/>
                <a:gd name="T9" fmla="*/ 1761068 h 1761068"/>
                <a:gd name="T10" fmla="*/ 0 w 880533"/>
                <a:gd name="T11" fmla="*/ 1409700 h 1761068"/>
                <a:gd name="T12" fmla="*/ 106644 w 880533"/>
                <a:gd name="T13" fmla="*/ 1398950 h 1761068"/>
                <a:gd name="T14" fmla="*/ 529165 w 880533"/>
                <a:gd name="T15" fmla="*/ 880533 h 1761068"/>
                <a:gd name="T16" fmla="*/ 106644 w 880533"/>
                <a:gd name="T17" fmla="*/ 362117 h 1761068"/>
                <a:gd name="T18" fmla="*/ 0 w 880533"/>
                <a:gd name="T19" fmla="*/ 351366 h 176106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880533"/>
                <a:gd name="T31" fmla="*/ 0 h 1761068"/>
                <a:gd name="T32" fmla="*/ 880533 w 880533"/>
                <a:gd name="T33" fmla="*/ 1761068 h 176106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880533" h="1761068">
                  <a:moveTo>
                    <a:pt x="0" y="0"/>
                  </a:moveTo>
                  <a:lnTo>
                    <a:pt x="177457" y="17890"/>
                  </a:lnTo>
                  <a:cubicBezTo>
                    <a:pt x="578702" y="99996"/>
                    <a:pt x="880533" y="455017"/>
                    <a:pt x="880533" y="880534"/>
                  </a:cubicBezTo>
                  <a:cubicBezTo>
                    <a:pt x="880533" y="1306051"/>
                    <a:pt x="578702" y="1661072"/>
                    <a:pt x="177457" y="1743179"/>
                  </a:cubicBezTo>
                  <a:lnTo>
                    <a:pt x="0" y="1761068"/>
                  </a:lnTo>
                  <a:lnTo>
                    <a:pt x="0" y="1409700"/>
                  </a:lnTo>
                  <a:lnTo>
                    <a:pt x="106644" y="1398950"/>
                  </a:lnTo>
                  <a:cubicBezTo>
                    <a:pt x="347776" y="1349607"/>
                    <a:pt x="529165" y="1136253"/>
                    <a:pt x="529165" y="880533"/>
                  </a:cubicBezTo>
                  <a:cubicBezTo>
                    <a:pt x="529165" y="624814"/>
                    <a:pt x="347776" y="411460"/>
                    <a:pt x="106644" y="362117"/>
                  </a:cubicBezTo>
                  <a:lnTo>
                    <a:pt x="0" y="351366"/>
                  </a:lnTo>
                  <a:lnTo>
                    <a:pt x="0" y="0"/>
                  </a:lnTo>
                  <a:close/>
                </a:path>
              </a:pathLst>
            </a:custGeom>
            <a:solidFill>
              <a:srgbClr val="091077"/>
            </a:solidFill>
            <a:ln>
              <a:noFill/>
            </a:ln>
          </p:spPr>
          <p:txBody>
            <a:bodyPr anchor="ct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fontAlgn="base">
                <a:spcBef>
                  <a:spcPct val="0"/>
                </a:spcBef>
                <a:spcAft>
                  <a:spcPct val="0"/>
                </a:spcAft>
                <a:defRPr>
                  <a:solidFill>
                    <a:schemeClr val="tx1"/>
                  </a:solidFill>
                  <a:latin typeface="等线" panose="02010600030101010101" charset="-122"/>
                  <a:ea typeface="等线" panose="02010600030101010101" charset="-122"/>
                </a:defRPr>
              </a:lvl6pPr>
              <a:lvl7pPr marL="2971800" indent="-228600" fontAlgn="base">
                <a:spcBef>
                  <a:spcPct val="0"/>
                </a:spcBef>
                <a:spcAft>
                  <a:spcPct val="0"/>
                </a:spcAft>
                <a:defRPr>
                  <a:solidFill>
                    <a:schemeClr val="tx1"/>
                  </a:solidFill>
                  <a:latin typeface="等线" panose="02010600030101010101" charset="-122"/>
                  <a:ea typeface="等线" panose="02010600030101010101" charset="-122"/>
                </a:defRPr>
              </a:lvl7pPr>
              <a:lvl8pPr marL="3429000" indent="-228600" fontAlgn="base">
                <a:spcBef>
                  <a:spcPct val="0"/>
                </a:spcBef>
                <a:spcAft>
                  <a:spcPct val="0"/>
                </a:spcAft>
                <a:defRPr>
                  <a:solidFill>
                    <a:schemeClr val="tx1"/>
                  </a:solidFill>
                  <a:latin typeface="等线" panose="02010600030101010101" charset="-122"/>
                  <a:ea typeface="等线" panose="02010600030101010101" charset="-122"/>
                </a:defRPr>
              </a:lvl8pPr>
              <a:lvl9pPr marL="3886200" indent="-228600" fontAlgn="base">
                <a:spcBef>
                  <a:spcPct val="0"/>
                </a:spcBef>
                <a:spcAft>
                  <a:spcPct val="0"/>
                </a:spcAft>
                <a:defRPr>
                  <a:solidFill>
                    <a:schemeClr val="tx1"/>
                  </a:solidFill>
                  <a:latin typeface="等线" panose="02010600030101010101" charset="-122"/>
                  <a:ea typeface="等线" panose="02010600030101010101" charset="-122"/>
                </a:defRPr>
              </a:lvl9pPr>
            </a:lstStyle>
            <a:p>
              <a:pPr marL="0" marR="0" lvl="0" indent="0" algn="just" defTabSz="914400" rtl="0" eaLnBrk="1" fontAlgn="auto" latinLnBrk="0" hangingPunct="1">
                <a:lnSpc>
                  <a:spcPct val="100000"/>
                </a:lnSpc>
                <a:spcBef>
                  <a:spcPts val="0"/>
                </a:spcBef>
                <a:spcAft>
                  <a:spcPts val="0"/>
                </a:spcAft>
                <a:buClrTx/>
                <a:buSzTx/>
                <a:buFontTx/>
                <a:buNone/>
                <a:defRPr/>
              </a:pPr>
              <a:endParaRPr kumimoji="0" lang="zh-CN" altLang="en-US" sz="3600" b="1" i="0" u="none" strike="noStrike" kern="1200" cap="none" spc="0" normalizeH="0" baseline="0" noProof="0" dirty="0">
                <a:ln>
                  <a:noFill/>
                </a:ln>
                <a:effectLst/>
                <a:uLnTx/>
                <a:uFillTx/>
                <a:latin typeface="Arial" panose="020B0604020202090204"/>
                <a:ea typeface="微软雅黑"/>
                <a:cs typeface="+mn-ea"/>
                <a:sym typeface="Arial" panose="020B0604020202090204"/>
              </a:endParaRPr>
            </a:p>
          </p:txBody>
        </p:sp>
        <p:pic>
          <p:nvPicPr>
            <p:cNvPr id="22" name="MH_Other_2"/>
            <p:cNvPicPr/>
            <p:nvPr>
              <p:custDataLst>
                <p:tags r:id="rId8"/>
              </p:custDataLst>
            </p:nvPr>
          </p:nvPicPr>
          <p:blipFill>
            <a:blip r:embed="rId9" cstate="screen"/>
            <a:srcRect l="50887"/>
            <a:stretch>
              <a:fillRect/>
            </a:stretch>
          </p:blipFill>
          <p:spPr bwMode="auto">
            <a:xfrm>
              <a:off x="11793" y="1557"/>
              <a:ext cx="72" cy="1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MH_Other_3"/>
            <p:cNvSpPr/>
            <p:nvPr>
              <p:custDataLst>
                <p:tags r:id="rId10"/>
              </p:custDataLst>
            </p:nvPr>
          </p:nvSpPr>
          <p:spPr bwMode="auto">
            <a:xfrm>
              <a:off x="9973" y="3626"/>
              <a:ext cx="1074" cy="2079"/>
            </a:xfrm>
            <a:custGeom>
              <a:avLst/>
              <a:gdLst>
                <a:gd name="T0" fmla="*/ 0 w 880533"/>
                <a:gd name="T1" fmla="*/ 0 h 1761068"/>
                <a:gd name="T2" fmla="*/ 177457 w 880533"/>
                <a:gd name="T3" fmla="*/ 17890 h 1761068"/>
                <a:gd name="T4" fmla="*/ 880533 w 880533"/>
                <a:gd name="T5" fmla="*/ 880534 h 1761068"/>
                <a:gd name="T6" fmla="*/ 177457 w 880533"/>
                <a:gd name="T7" fmla="*/ 1743179 h 1761068"/>
                <a:gd name="T8" fmla="*/ 0 w 880533"/>
                <a:gd name="T9" fmla="*/ 1761068 h 1761068"/>
                <a:gd name="T10" fmla="*/ 0 w 880533"/>
                <a:gd name="T11" fmla="*/ 1409700 h 1761068"/>
                <a:gd name="T12" fmla="*/ 106644 w 880533"/>
                <a:gd name="T13" fmla="*/ 1398950 h 1761068"/>
                <a:gd name="T14" fmla="*/ 529165 w 880533"/>
                <a:gd name="T15" fmla="*/ 880533 h 1761068"/>
                <a:gd name="T16" fmla="*/ 106644 w 880533"/>
                <a:gd name="T17" fmla="*/ 362117 h 1761068"/>
                <a:gd name="T18" fmla="*/ 0 w 880533"/>
                <a:gd name="T19" fmla="*/ 351366 h 176106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880533"/>
                <a:gd name="T31" fmla="*/ 0 h 1761068"/>
                <a:gd name="T32" fmla="*/ 880533 w 880533"/>
                <a:gd name="T33" fmla="*/ 1761068 h 176106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880533" h="1761068">
                  <a:moveTo>
                    <a:pt x="0" y="0"/>
                  </a:moveTo>
                  <a:lnTo>
                    <a:pt x="177457" y="17890"/>
                  </a:lnTo>
                  <a:cubicBezTo>
                    <a:pt x="578702" y="99996"/>
                    <a:pt x="880533" y="455017"/>
                    <a:pt x="880533" y="880534"/>
                  </a:cubicBezTo>
                  <a:cubicBezTo>
                    <a:pt x="880533" y="1306051"/>
                    <a:pt x="578702" y="1661072"/>
                    <a:pt x="177457" y="1743179"/>
                  </a:cubicBezTo>
                  <a:lnTo>
                    <a:pt x="0" y="1761068"/>
                  </a:lnTo>
                  <a:lnTo>
                    <a:pt x="0" y="1409700"/>
                  </a:lnTo>
                  <a:lnTo>
                    <a:pt x="106644" y="1398950"/>
                  </a:lnTo>
                  <a:cubicBezTo>
                    <a:pt x="347776" y="1349607"/>
                    <a:pt x="529165" y="1136253"/>
                    <a:pt x="529165" y="880533"/>
                  </a:cubicBezTo>
                  <a:cubicBezTo>
                    <a:pt x="529165" y="624814"/>
                    <a:pt x="347776" y="411460"/>
                    <a:pt x="106644" y="362117"/>
                  </a:cubicBezTo>
                  <a:lnTo>
                    <a:pt x="0" y="351366"/>
                  </a:lnTo>
                  <a:lnTo>
                    <a:pt x="0" y="0"/>
                  </a:lnTo>
                  <a:close/>
                </a:path>
              </a:pathLst>
            </a:custGeom>
            <a:solidFill>
              <a:srgbClr val="E22D35"/>
            </a:solidFill>
            <a:ln>
              <a:noFill/>
            </a:ln>
          </p:spPr>
          <p:txBody>
            <a:bodyPr anchor="ct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fontAlgn="base">
                <a:spcBef>
                  <a:spcPct val="0"/>
                </a:spcBef>
                <a:spcAft>
                  <a:spcPct val="0"/>
                </a:spcAft>
                <a:defRPr>
                  <a:solidFill>
                    <a:schemeClr val="tx1"/>
                  </a:solidFill>
                  <a:latin typeface="等线" panose="02010600030101010101" charset="-122"/>
                  <a:ea typeface="等线" panose="02010600030101010101" charset="-122"/>
                </a:defRPr>
              </a:lvl6pPr>
              <a:lvl7pPr marL="2971800" indent="-228600" fontAlgn="base">
                <a:spcBef>
                  <a:spcPct val="0"/>
                </a:spcBef>
                <a:spcAft>
                  <a:spcPct val="0"/>
                </a:spcAft>
                <a:defRPr>
                  <a:solidFill>
                    <a:schemeClr val="tx1"/>
                  </a:solidFill>
                  <a:latin typeface="等线" panose="02010600030101010101" charset="-122"/>
                  <a:ea typeface="等线" panose="02010600030101010101" charset="-122"/>
                </a:defRPr>
              </a:lvl7pPr>
              <a:lvl8pPr marL="3429000" indent="-228600" fontAlgn="base">
                <a:spcBef>
                  <a:spcPct val="0"/>
                </a:spcBef>
                <a:spcAft>
                  <a:spcPct val="0"/>
                </a:spcAft>
                <a:defRPr>
                  <a:solidFill>
                    <a:schemeClr val="tx1"/>
                  </a:solidFill>
                  <a:latin typeface="等线" panose="02010600030101010101" charset="-122"/>
                  <a:ea typeface="等线" panose="02010600030101010101" charset="-122"/>
                </a:defRPr>
              </a:lvl8pPr>
              <a:lvl9pPr marL="3886200" indent="-228600" fontAlgn="base">
                <a:spcBef>
                  <a:spcPct val="0"/>
                </a:spcBef>
                <a:spcAft>
                  <a:spcPct val="0"/>
                </a:spcAft>
                <a:defRPr>
                  <a:solidFill>
                    <a:schemeClr val="tx1"/>
                  </a:solidFill>
                  <a:latin typeface="等线" panose="02010600030101010101" charset="-122"/>
                  <a:ea typeface="等线" panose="02010600030101010101" charset="-122"/>
                </a:defRPr>
              </a:lvl9pPr>
            </a:lstStyle>
            <a:p>
              <a:pPr marL="0" marR="0" lvl="0" indent="0" algn="just" defTabSz="914400" rtl="0" eaLnBrk="1" fontAlgn="auto" latinLnBrk="0" hangingPunct="1">
                <a:lnSpc>
                  <a:spcPct val="100000"/>
                </a:lnSpc>
                <a:spcBef>
                  <a:spcPts val="0"/>
                </a:spcBef>
                <a:spcAft>
                  <a:spcPts val="0"/>
                </a:spcAft>
                <a:buClrTx/>
                <a:buSzTx/>
                <a:buFontTx/>
                <a:buNone/>
                <a:defRPr/>
              </a:pPr>
              <a:endParaRPr kumimoji="0" lang="zh-CN" altLang="en-US" sz="3600" b="1" i="0" u="none" strike="noStrike" kern="1200" cap="none" spc="0" normalizeH="0" baseline="0" noProof="0" dirty="0">
                <a:ln>
                  <a:noFill/>
                </a:ln>
                <a:effectLst/>
                <a:uLnTx/>
                <a:uFillTx/>
                <a:latin typeface="Arial" panose="020B0604020202090204"/>
                <a:ea typeface="微软雅黑"/>
                <a:cs typeface="+mn-ea"/>
                <a:sym typeface="Arial" panose="020B0604020202090204"/>
              </a:endParaRPr>
            </a:p>
          </p:txBody>
        </p:sp>
        <p:pic>
          <p:nvPicPr>
            <p:cNvPr id="24" name="MH_Other_4"/>
            <p:cNvPicPr/>
            <p:nvPr>
              <p:custDataLst>
                <p:tags r:id="rId11"/>
              </p:custDataLst>
            </p:nvPr>
          </p:nvPicPr>
          <p:blipFill>
            <a:blip r:embed="rId12" cstate="screen"/>
            <a:srcRect l="50887"/>
            <a:stretch>
              <a:fillRect/>
            </a:stretch>
          </p:blipFill>
          <p:spPr bwMode="auto">
            <a:xfrm>
              <a:off x="9973" y="3296"/>
              <a:ext cx="72" cy="1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MH_Other_5"/>
            <p:cNvSpPr/>
            <p:nvPr>
              <p:custDataLst>
                <p:tags r:id="rId13"/>
              </p:custDataLst>
            </p:nvPr>
          </p:nvSpPr>
          <p:spPr bwMode="auto">
            <a:xfrm>
              <a:off x="7940" y="4199"/>
              <a:ext cx="1074" cy="2079"/>
            </a:xfrm>
            <a:custGeom>
              <a:avLst/>
              <a:gdLst>
                <a:gd name="T0" fmla="*/ 0 w 880533"/>
                <a:gd name="T1" fmla="*/ 0 h 1761068"/>
                <a:gd name="T2" fmla="*/ 177457 w 880533"/>
                <a:gd name="T3" fmla="*/ 17890 h 1761068"/>
                <a:gd name="T4" fmla="*/ 880533 w 880533"/>
                <a:gd name="T5" fmla="*/ 880534 h 1761068"/>
                <a:gd name="T6" fmla="*/ 177457 w 880533"/>
                <a:gd name="T7" fmla="*/ 1743179 h 1761068"/>
                <a:gd name="T8" fmla="*/ 0 w 880533"/>
                <a:gd name="T9" fmla="*/ 1761068 h 1761068"/>
                <a:gd name="T10" fmla="*/ 0 w 880533"/>
                <a:gd name="T11" fmla="*/ 1409700 h 1761068"/>
                <a:gd name="T12" fmla="*/ 106644 w 880533"/>
                <a:gd name="T13" fmla="*/ 1398950 h 1761068"/>
                <a:gd name="T14" fmla="*/ 529165 w 880533"/>
                <a:gd name="T15" fmla="*/ 880533 h 1761068"/>
                <a:gd name="T16" fmla="*/ 106644 w 880533"/>
                <a:gd name="T17" fmla="*/ 362117 h 1761068"/>
                <a:gd name="T18" fmla="*/ 0 w 880533"/>
                <a:gd name="T19" fmla="*/ 351366 h 176106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880533"/>
                <a:gd name="T31" fmla="*/ 0 h 1761068"/>
                <a:gd name="T32" fmla="*/ 880533 w 880533"/>
                <a:gd name="T33" fmla="*/ 1761068 h 176106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880533" h="1761068">
                  <a:moveTo>
                    <a:pt x="0" y="0"/>
                  </a:moveTo>
                  <a:lnTo>
                    <a:pt x="177457" y="17890"/>
                  </a:lnTo>
                  <a:cubicBezTo>
                    <a:pt x="578702" y="99996"/>
                    <a:pt x="880533" y="455017"/>
                    <a:pt x="880533" y="880534"/>
                  </a:cubicBezTo>
                  <a:cubicBezTo>
                    <a:pt x="880533" y="1306051"/>
                    <a:pt x="578702" y="1661072"/>
                    <a:pt x="177457" y="1743179"/>
                  </a:cubicBezTo>
                  <a:lnTo>
                    <a:pt x="0" y="1761068"/>
                  </a:lnTo>
                  <a:lnTo>
                    <a:pt x="0" y="1409700"/>
                  </a:lnTo>
                  <a:lnTo>
                    <a:pt x="106644" y="1398950"/>
                  </a:lnTo>
                  <a:cubicBezTo>
                    <a:pt x="347776" y="1349607"/>
                    <a:pt x="529165" y="1136253"/>
                    <a:pt x="529165" y="880533"/>
                  </a:cubicBezTo>
                  <a:cubicBezTo>
                    <a:pt x="529165" y="624814"/>
                    <a:pt x="347776" y="411460"/>
                    <a:pt x="106644" y="362117"/>
                  </a:cubicBezTo>
                  <a:lnTo>
                    <a:pt x="0" y="351366"/>
                  </a:lnTo>
                  <a:lnTo>
                    <a:pt x="0" y="0"/>
                  </a:lnTo>
                  <a:close/>
                </a:path>
              </a:pathLst>
            </a:custGeom>
            <a:solidFill>
              <a:srgbClr val="1560EE"/>
            </a:solidFill>
            <a:ln>
              <a:noFill/>
            </a:ln>
          </p:spPr>
          <p:txBody>
            <a:bodyPr anchor="ct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fontAlgn="base">
                <a:spcBef>
                  <a:spcPct val="0"/>
                </a:spcBef>
                <a:spcAft>
                  <a:spcPct val="0"/>
                </a:spcAft>
                <a:defRPr>
                  <a:solidFill>
                    <a:schemeClr val="tx1"/>
                  </a:solidFill>
                  <a:latin typeface="等线" panose="02010600030101010101" charset="-122"/>
                  <a:ea typeface="等线" panose="02010600030101010101" charset="-122"/>
                </a:defRPr>
              </a:lvl6pPr>
              <a:lvl7pPr marL="2971800" indent="-228600" fontAlgn="base">
                <a:spcBef>
                  <a:spcPct val="0"/>
                </a:spcBef>
                <a:spcAft>
                  <a:spcPct val="0"/>
                </a:spcAft>
                <a:defRPr>
                  <a:solidFill>
                    <a:schemeClr val="tx1"/>
                  </a:solidFill>
                  <a:latin typeface="等线" panose="02010600030101010101" charset="-122"/>
                  <a:ea typeface="等线" panose="02010600030101010101" charset="-122"/>
                </a:defRPr>
              </a:lvl7pPr>
              <a:lvl8pPr marL="3429000" indent="-228600" fontAlgn="base">
                <a:spcBef>
                  <a:spcPct val="0"/>
                </a:spcBef>
                <a:spcAft>
                  <a:spcPct val="0"/>
                </a:spcAft>
                <a:defRPr>
                  <a:solidFill>
                    <a:schemeClr val="tx1"/>
                  </a:solidFill>
                  <a:latin typeface="等线" panose="02010600030101010101" charset="-122"/>
                  <a:ea typeface="等线" panose="02010600030101010101" charset="-122"/>
                </a:defRPr>
              </a:lvl8pPr>
              <a:lvl9pPr marL="3886200" indent="-228600" fontAlgn="base">
                <a:spcBef>
                  <a:spcPct val="0"/>
                </a:spcBef>
                <a:spcAft>
                  <a:spcPct val="0"/>
                </a:spcAft>
                <a:defRPr>
                  <a:solidFill>
                    <a:schemeClr val="tx1"/>
                  </a:solidFill>
                  <a:latin typeface="等线" panose="02010600030101010101" charset="-122"/>
                  <a:ea typeface="等线" panose="02010600030101010101" charset="-122"/>
                </a:defRPr>
              </a:lvl9pPr>
            </a:lstStyle>
            <a:p>
              <a:pPr marL="0" marR="0" lvl="0" indent="0" algn="just" defTabSz="914400" rtl="0" eaLnBrk="1" fontAlgn="auto" latinLnBrk="0" hangingPunct="1">
                <a:lnSpc>
                  <a:spcPct val="100000"/>
                </a:lnSpc>
                <a:spcBef>
                  <a:spcPts val="0"/>
                </a:spcBef>
                <a:spcAft>
                  <a:spcPts val="0"/>
                </a:spcAft>
                <a:buClrTx/>
                <a:buSzTx/>
                <a:buFontTx/>
                <a:buNone/>
                <a:defRPr/>
              </a:pPr>
              <a:endParaRPr kumimoji="0" lang="zh-CN" altLang="en-US" sz="3600" b="1" i="0" u="none" strike="noStrike" kern="1200" cap="none" spc="0" normalizeH="0" baseline="0" noProof="0" dirty="0">
                <a:ln>
                  <a:noFill/>
                </a:ln>
                <a:effectLst/>
                <a:uLnTx/>
                <a:uFillTx/>
                <a:latin typeface="Arial" panose="020B0604020202090204"/>
                <a:ea typeface="微软雅黑"/>
                <a:cs typeface="+mn-ea"/>
                <a:sym typeface="Arial" panose="020B0604020202090204"/>
              </a:endParaRPr>
            </a:p>
          </p:txBody>
        </p:sp>
        <p:pic>
          <p:nvPicPr>
            <p:cNvPr id="27" name="MH_Other_6"/>
            <p:cNvPicPr/>
            <p:nvPr>
              <p:custDataLst>
                <p:tags r:id="rId14"/>
              </p:custDataLst>
            </p:nvPr>
          </p:nvPicPr>
          <p:blipFill>
            <a:blip r:embed="rId12" cstate="screen"/>
            <a:srcRect l="50887"/>
            <a:stretch>
              <a:fillRect/>
            </a:stretch>
          </p:blipFill>
          <p:spPr bwMode="auto">
            <a:xfrm>
              <a:off x="7940" y="3869"/>
              <a:ext cx="72" cy="1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MH_Other_7"/>
            <p:cNvSpPr/>
            <p:nvPr>
              <p:custDataLst>
                <p:tags r:id="rId15"/>
              </p:custDataLst>
            </p:nvPr>
          </p:nvSpPr>
          <p:spPr bwMode="auto">
            <a:xfrm>
              <a:off x="6386" y="5705"/>
              <a:ext cx="1072" cy="2079"/>
            </a:xfrm>
            <a:custGeom>
              <a:avLst/>
              <a:gdLst>
                <a:gd name="T0" fmla="*/ 0 w 880533"/>
                <a:gd name="T1" fmla="*/ 0 h 1761068"/>
                <a:gd name="T2" fmla="*/ 177457 w 880533"/>
                <a:gd name="T3" fmla="*/ 17890 h 1761068"/>
                <a:gd name="T4" fmla="*/ 880533 w 880533"/>
                <a:gd name="T5" fmla="*/ 880534 h 1761068"/>
                <a:gd name="T6" fmla="*/ 177457 w 880533"/>
                <a:gd name="T7" fmla="*/ 1743179 h 1761068"/>
                <a:gd name="T8" fmla="*/ 0 w 880533"/>
                <a:gd name="T9" fmla="*/ 1761068 h 1761068"/>
                <a:gd name="T10" fmla="*/ 0 w 880533"/>
                <a:gd name="T11" fmla="*/ 1409700 h 1761068"/>
                <a:gd name="T12" fmla="*/ 106644 w 880533"/>
                <a:gd name="T13" fmla="*/ 1398950 h 1761068"/>
                <a:gd name="T14" fmla="*/ 529165 w 880533"/>
                <a:gd name="T15" fmla="*/ 880533 h 1761068"/>
                <a:gd name="T16" fmla="*/ 106644 w 880533"/>
                <a:gd name="T17" fmla="*/ 362117 h 1761068"/>
                <a:gd name="T18" fmla="*/ 0 w 880533"/>
                <a:gd name="T19" fmla="*/ 351366 h 176106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880533"/>
                <a:gd name="T31" fmla="*/ 0 h 1761068"/>
                <a:gd name="T32" fmla="*/ 880533 w 880533"/>
                <a:gd name="T33" fmla="*/ 1761068 h 176106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880533" h="1761068">
                  <a:moveTo>
                    <a:pt x="0" y="0"/>
                  </a:moveTo>
                  <a:lnTo>
                    <a:pt x="177457" y="17890"/>
                  </a:lnTo>
                  <a:cubicBezTo>
                    <a:pt x="578702" y="99996"/>
                    <a:pt x="880533" y="455017"/>
                    <a:pt x="880533" y="880534"/>
                  </a:cubicBezTo>
                  <a:cubicBezTo>
                    <a:pt x="880533" y="1306051"/>
                    <a:pt x="578702" y="1661072"/>
                    <a:pt x="177457" y="1743179"/>
                  </a:cubicBezTo>
                  <a:lnTo>
                    <a:pt x="0" y="1761068"/>
                  </a:lnTo>
                  <a:lnTo>
                    <a:pt x="0" y="1409700"/>
                  </a:lnTo>
                  <a:lnTo>
                    <a:pt x="106644" y="1398950"/>
                  </a:lnTo>
                  <a:cubicBezTo>
                    <a:pt x="347776" y="1349607"/>
                    <a:pt x="529165" y="1136253"/>
                    <a:pt x="529165" y="880533"/>
                  </a:cubicBezTo>
                  <a:cubicBezTo>
                    <a:pt x="529165" y="624814"/>
                    <a:pt x="347776" y="411460"/>
                    <a:pt x="106644" y="362117"/>
                  </a:cubicBezTo>
                  <a:lnTo>
                    <a:pt x="0" y="351366"/>
                  </a:lnTo>
                  <a:lnTo>
                    <a:pt x="0" y="0"/>
                  </a:lnTo>
                  <a:close/>
                </a:path>
              </a:pathLst>
            </a:custGeom>
            <a:solidFill>
              <a:srgbClr val="091077"/>
            </a:solidFill>
            <a:ln>
              <a:noFill/>
            </a:ln>
          </p:spPr>
          <p:txBody>
            <a:bodyPr anchor="ct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fontAlgn="base">
                <a:spcBef>
                  <a:spcPct val="0"/>
                </a:spcBef>
                <a:spcAft>
                  <a:spcPct val="0"/>
                </a:spcAft>
                <a:defRPr>
                  <a:solidFill>
                    <a:schemeClr val="tx1"/>
                  </a:solidFill>
                  <a:latin typeface="等线" panose="02010600030101010101" charset="-122"/>
                  <a:ea typeface="等线" panose="02010600030101010101" charset="-122"/>
                </a:defRPr>
              </a:lvl6pPr>
              <a:lvl7pPr marL="2971800" indent="-228600" fontAlgn="base">
                <a:spcBef>
                  <a:spcPct val="0"/>
                </a:spcBef>
                <a:spcAft>
                  <a:spcPct val="0"/>
                </a:spcAft>
                <a:defRPr>
                  <a:solidFill>
                    <a:schemeClr val="tx1"/>
                  </a:solidFill>
                  <a:latin typeface="等线" panose="02010600030101010101" charset="-122"/>
                  <a:ea typeface="等线" panose="02010600030101010101" charset="-122"/>
                </a:defRPr>
              </a:lvl7pPr>
              <a:lvl8pPr marL="3429000" indent="-228600" fontAlgn="base">
                <a:spcBef>
                  <a:spcPct val="0"/>
                </a:spcBef>
                <a:spcAft>
                  <a:spcPct val="0"/>
                </a:spcAft>
                <a:defRPr>
                  <a:solidFill>
                    <a:schemeClr val="tx1"/>
                  </a:solidFill>
                  <a:latin typeface="等线" panose="02010600030101010101" charset="-122"/>
                  <a:ea typeface="等线" panose="02010600030101010101" charset="-122"/>
                </a:defRPr>
              </a:lvl8pPr>
              <a:lvl9pPr marL="3886200" indent="-228600" fontAlgn="base">
                <a:spcBef>
                  <a:spcPct val="0"/>
                </a:spcBef>
                <a:spcAft>
                  <a:spcPct val="0"/>
                </a:spcAft>
                <a:defRPr>
                  <a:solidFill>
                    <a:schemeClr val="tx1"/>
                  </a:solidFill>
                  <a:latin typeface="等线" panose="02010600030101010101" charset="-122"/>
                  <a:ea typeface="等线" panose="02010600030101010101" charset="-122"/>
                </a:defRPr>
              </a:lvl9pPr>
            </a:lstStyle>
            <a:p>
              <a:pPr marL="0" marR="0" lvl="0" indent="0" algn="just" defTabSz="914400" rtl="0" eaLnBrk="1" fontAlgn="auto" latinLnBrk="0" hangingPunct="1">
                <a:lnSpc>
                  <a:spcPct val="100000"/>
                </a:lnSpc>
                <a:spcBef>
                  <a:spcPts val="0"/>
                </a:spcBef>
                <a:spcAft>
                  <a:spcPts val="0"/>
                </a:spcAft>
                <a:buClrTx/>
                <a:buSzTx/>
                <a:buFontTx/>
                <a:buNone/>
                <a:defRPr/>
              </a:pPr>
              <a:endParaRPr kumimoji="0" lang="zh-CN" altLang="en-US" sz="3600" b="1" i="0" u="none" strike="noStrike" kern="1200" cap="none" spc="0" normalizeH="0" baseline="0" noProof="0" dirty="0">
                <a:ln>
                  <a:noFill/>
                </a:ln>
                <a:effectLst/>
                <a:uLnTx/>
                <a:uFillTx/>
                <a:latin typeface="Arial" panose="020B0604020202090204"/>
                <a:ea typeface="微软雅黑"/>
                <a:cs typeface="+mn-ea"/>
                <a:sym typeface="Arial" panose="020B0604020202090204"/>
              </a:endParaRPr>
            </a:p>
          </p:txBody>
        </p:sp>
        <p:pic>
          <p:nvPicPr>
            <p:cNvPr id="29" name="MH_Other_8"/>
            <p:cNvPicPr/>
            <p:nvPr>
              <p:custDataLst>
                <p:tags r:id="rId16"/>
              </p:custDataLst>
            </p:nvPr>
          </p:nvPicPr>
          <p:blipFill>
            <a:blip r:embed="rId9" cstate="screen"/>
            <a:srcRect l="50887"/>
            <a:stretch>
              <a:fillRect/>
            </a:stretch>
          </p:blipFill>
          <p:spPr bwMode="auto">
            <a:xfrm>
              <a:off x="6313" y="5400"/>
              <a:ext cx="72" cy="1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MH_SubTitle_4"/>
            <p:cNvSpPr/>
            <p:nvPr>
              <p:custDataLst>
                <p:tags r:id="rId17"/>
              </p:custDataLst>
            </p:nvPr>
          </p:nvSpPr>
          <p:spPr>
            <a:xfrm>
              <a:off x="13195" y="2072"/>
              <a:ext cx="4138" cy="1894"/>
            </a:xfrm>
            <a:prstGeom prst="rect">
              <a:avLst/>
            </a:prstGeom>
          </p:spPr>
          <p:txBody>
            <a:bodyPr anchor="ctr"/>
            <a:lstStyle/>
            <a:p>
              <a:pPr algn="just">
                <a:lnSpc>
                  <a:spcPct val="150000"/>
                </a:lnSpc>
              </a:pPr>
              <a:r>
                <a:rPr lang="zh-CN" sz="1200" spc="120" dirty="0">
                  <a:solidFill>
                    <a:srgbClr val="002060"/>
                  </a:solidFill>
                  <a:latin typeface="Arial" panose="020B0604020202090204"/>
                  <a:ea typeface="微软雅黑"/>
                  <a:cs typeface="思源黑体 Normal" panose="020B0400000000000000" charset="-122"/>
                  <a:sym typeface="Arial" panose="020B0604020202090204"/>
                </a:rPr>
                <a:t>开发能够验证</a:t>
              </a:r>
              <a:r>
                <a:rPr lang="en-US" altLang="zh-CN" sz="1200" spc="120" dirty="0" err="1">
                  <a:solidFill>
                    <a:srgbClr val="002060"/>
                  </a:solidFill>
                  <a:latin typeface="Arial" panose="020B0604020202090204"/>
                  <a:ea typeface="微软雅黑"/>
                  <a:cs typeface="思源黑体 Normal" panose="020B0400000000000000" charset="-122"/>
                  <a:sym typeface="Arial" panose="020B0604020202090204"/>
                </a:rPr>
                <a:t>MicroDart</a:t>
              </a:r>
              <a:r>
                <a:rPr lang="zh-CN" sz="1200" spc="120" dirty="0">
                  <a:solidFill>
                    <a:srgbClr val="002060"/>
                  </a:solidFill>
                  <a:latin typeface="Arial" panose="020B0604020202090204"/>
                  <a:ea typeface="微软雅黑"/>
                  <a:cs typeface="思源黑体 Normal" panose="020B0400000000000000" charset="-122"/>
                  <a:sym typeface="Arial" panose="020B0604020202090204"/>
                </a:rPr>
                <a:t>可行性的</a:t>
              </a:r>
              <a:r>
                <a:rPr lang="en-US" altLang="zh-CN" sz="1200" spc="120" dirty="0">
                  <a:solidFill>
                    <a:srgbClr val="002060"/>
                  </a:solidFill>
                  <a:latin typeface="Arial" panose="020B0604020202090204"/>
                  <a:ea typeface="微软雅黑"/>
                  <a:cs typeface="思源黑体 Normal" panose="020B0400000000000000" charset="-122"/>
                  <a:sym typeface="Arial" panose="020B0604020202090204"/>
                </a:rPr>
                <a:t>Flutter</a:t>
              </a:r>
              <a:r>
                <a:rPr lang="zh-CN" altLang="en-US" sz="1200" spc="120" dirty="0">
                  <a:solidFill>
                    <a:srgbClr val="002060"/>
                  </a:solidFill>
                  <a:latin typeface="Arial" panose="020B0604020202090204"/>
                  <a:ea typeface="微软雅黑"/>
                  <a:cs typeface="思源黑体 Normal" panose="020B0400000000000000" charset="-122"/>
                  <a:sym typeface="Arial" panose="020B0604020202090204"/>
                </a:rPr>
                <a:t>演示项目，并根据设定的性能指标对动态化代码进行测试，并得出结论。</a:t>
              </a:r>
              <a:endParaRPr lang="zh-CN" altLang="en-US" sz="1200" spc="120" dirty="0">
                <a:solidFill>
                  <a:srgbClr val="002060"/>
                </a:solidFill>
                <a:latin typeface="Arial" panose="020B0604020202090204"/>
                <a:ea typeface="微软雅黑"/>
                <a:cs typeface="思源黑体 Normal" panose="020B0400000000000000" charset="-122"/>
                <a:sym typeface="Arial" panose="020B0604020202090204"/>
              </a:endParaRPr>
            </a:p>
          </p:txBody>
        </p:sp>
        <p:sp>
          <p:nvSpPr>
            <p:cNvPr id="31" name="矩形 30"/>
            <p:cNvSpPr/>
            <p:nvPr/>
          </p:nvSpPr>
          <p:spPr>
            <a:xfrm>
              <a:off x="9932" y="4329"/>
              <a:ext cx="584" cy="630"/>
            </a:xfrm>
            <a:prstGeom prst="rect">
              <a:avLst/>
            </a:prstGeom>
          </p:spPr>
          <p:txBody>
            <a:bodyPr wrap="none">
              <a:spAutoFit/>
            </a:bodyPr>
            <a:lstStyle/>
            <a:p>
              <a:pPr marL="0" marR="0" lvl="0" indent="0" algn="just" defTabSz="914400" rtl="0" eaLnBrk="1" fontAlgn="auto" latinLnBrk="0" hangingPunct="1">
                <a:lnSpc>
                  <a:spcPct val="100000"/>
                </a:lnSpc>
                <a:spcBef>
                  <a:spcPts val="0"/>
                </a:spcBef>
                <a:spcAft>
                  <a:spcPts val="0"/>
                </a:spcAft>
                <a:buClrTx/>
                <a:buSzTx/>
                <a:buFontTx/>
                <a:buNone/>
                <a:defRPr/>
              </a:pPr>
              <a:r>
                <a:rPr kumimoji="0" lang="en-US" altLang="zh-CN" sz="2000" b="1" i="0" u="none" strike="noStrike" kern="1200" cap="none" spc="0" normalizeH="0" baseline="0" noProof="0" dirty="0">
                  <a:ln>
                    <a:noFill/>
                  </a:ln>
                  <a:solidFill>
                    <a:srgbClr val="091077"/>
                  </a:solidFill>
                  <a:effectLst/>
                  <a:uLnTx/>
                  <a:uFillTx/>
                  <a:latin typeface="Arial" panose="020B0604020202090204"/>
                  <a:ea typeface="微软雅黑"/>
                  <a:cs typeface="+mn-ea"/>
                  <a:sym typeface="Arial" panose="020B0604020202090204"/>
                </a:rPr>
                <a:t>C</a:t>
              </a:r>
              <a:endParaRPr kumimoji="0" lang="en-US" altLang="zh-CN" sz="2000" b="1" i="0" u="none" strike="noStrike" kern="1200" cap="none" spc="0" normalizeH="0" baseline="0" noProof="0" dirty="0">
                <a:ln>
                  <a:noFill/>
                </a:ln>
                <a:solidFill>
                  <a:srgbClr val="091077"/>
                </a:solidFill>
                <a:effectLst/>
                <a:uLnTx/>
                <a:uFillTx/>
                <a:latin typeface="Arial" panose="020B0604020202090204"/>
                <a:ea typeface="微软雅黑"/>
                <a:cs typeface="+mn-ea"/>
                <a:sym typeface="Arial" panose="020B0604020202090204"/>
              </a:endParaRPr>
            </a:p>
          </p:txBody>
        </p:sp>
        <p:sp>
          <p:nvSpPr>
            <p:cNvPr id="32" name="矩形 31"/>
            <p:cNvSpPr/>
            <p:nvPr/>
          </p:nvSpPr>
          <p:spPr>
            <a:xfrm>
              <a:off x="11744" y="2603"/>
              <a:ext cx="584" cy="630"/>
            </a:xfrm>
            <a:prstGeom prst="rect">
              <a:avLst/>
            </a:prstGeom>
          </p:spPr>
          <p:txBody>
            <a:bodyPr wrap="none">
              <a:spAutoFit/>
            </a:bodyPr>
            <a:lstStyle/>
            <a:p>
              <a:pPr marL="0" marR="0" lvl="0" indent="0" algn="just" defTabSz="914400" rtl="0" eaLnBrk="1" fontAlgn="auto" latinLnBrk="0" hangingPunct="1">
                <a:lnSpc>
                  <a:spcPct val="100000"/>
                </a:lnSpc>
                <a:spcBef>
                  <a:spcPts val="0"/>
                </a:spcBef>
                <a:spcAft>
                  <a:spcPts val="0"/>
                </a:spcAft>
                <a:buClrTx/>
                <a:buSzTx/>
                <a:buFontTx/>
                <a:buNone/>
                <a:defRPr/>
              </a:pPr>
              <a:r>
                <a:rPr kumimoji="0" lang="en-US" altLang="zh-CN" sz="2000" b="1" i="0" u="none" strike="noStrike" kern="1200" cap="none" spc="0" normalizeH="0" baseline="0" noProof="0" dirty="0">
                  <a:ln>
                    <a:noFill/>
                  </a:ln>
                  <a:solidFill>
                    <a:srgbClr val="091077"/>
                  </a:solidFill>
                  <a:effectLst/>
                  <a:uLnTx/>
                  <a:uFillTx/>
                  <a:latin typeface="Arial" panose="020B0604020202090204"/>
                  <a:ea typeface="微软雅黑"/>
                  <a:cs typeface="+mn-ea"/>
                  <a:sym typeface="Arial" panose="020B0604020202090204"/>
                </a:rPr>
                <a:t>D</a:t>
              </a:r>
              <a:endParaRPr kumimoji="0" lang="en-US" altLang="zh-CN" sz="2000" b="1" i="0" u="none" strike="noStrike" kern="1200" cap="none" spc="0" normalizeH="0" baseline="0" noProof="0" dirty="0">
                <a:ln>
                  <a:noFill/>
                </a:ln>
                <a:solidFill>
                  <a:srgbClr val="091077"/>
                </a:solidFill>
                <a:effectLst/>
                <a:uLnTx/>
                <a:uFillTx/>
                <a:latin typeface="Arial" panose="020B0604020202090204"/>
                <a:ea typeface="微软雅黑"/>
                <a:cs typeface="+mn-ea"/>
                <a:sym typeface="Arial" panose="020B0604020202090204"/>
              </a:endParaRPr>
            </a:p>
          </p:txBody>
        </p:sp>
        <p:sp>
          <p:nvSpPr>
            <p:cNvPr id="33" name="矩形 32"/>
            <p:cNvSpPr/>
            <p:nvPr/>
          </p:nvSpPr>
          <p:spPr>
            <a:xfrm>
              <a:off x="7875" y="4867"/>
              <a:ext cx="584" cy="630"/>
            </a:xfrm>
            <a:prstGeom prst="rect">
              <a:avLst/>
            </a:prstGeom>
          </p:spPr>
          <p:txBody>
            <a:bodyPr wrap="none">
              <a:spAutoFit/>
            </a:bodyPr>
            <a:lstStyle/>
            <a:p>
              <a:pPr marL="0" marR="0" lvl="0" indent="0" algn="just" defTabSz="914400" rtl="0" eaLnBrk="1" fontAlgn="auto" latinLnBrk="0" hangingPunct="1">
                <a:lnSpc>
                  <a:spcPct val="100000"/>
                </a:lnSpc>
                <a:spcBef>
                  <a:spcPts val="0"/>
                </a:spcBef>
                <a:spcAft>
                  <a:spcPts val="0"/>
                </a:spcAft>
                <a:buClrTx/>
                <a:buSzTx/>
                <a:buFontTx/>
                <a:buNone/>
                <a:defRPr/>
              </a:pPr>
              <a:r>
                <a:rPr kumimoji="0" lang="en-US" altLang="zh-CN" sz="2000" b="1" i="0" u="none" strike="noStrike" kern="1200" cap="none" spc="0" normalizeH="0" baseline="0" noProof="0" dirty="0">
                  <a:ln>
                    <a:noFill/>
                  </a:ln>
                  <a:solidFill>
                    <a:srgbClr val="091077"/>
                  </a:solidFill>
                  <a:effectLst/>
                  <a:uLnTx/>
                  <a:uFillTx/>
                  <a:latin typeface="Arial" panose="020B0604020202090204"/>
                  <a:ea typeface="微软雅黑"/>
                  <a:cs typeface="+mn-ea"/>
                  <a:sym typeface="Arial" panose="020B0604020202090204"/>
                </a:rPr>
                <a:t>B</a:t>
              </a:r>
              <a:endParaRPr kumimoji="0" lang="en-US" altLang="zh-CN" sz="2000" b="1" i="0" u="none" strike="noStrike" kern="1200" cap="none" spc="0" normalizeH="0" baseline="0" noProof="0" dirty="0">
                <a:ln>
                  <a:noFill/>
                </a:ln>
                <a:solidFill>
                  <a:srgbClr val="091077"/>
                </a:solidFill>
                <a:effectLst/>
                <a:uLnTx/>
                <a:uFillTx/>
                <a:latin typeface="Arial" panose="020B0604020202090204"/>
                <a:ea typeface="微软雅黑"/>
                <a:cs typeface="+mn-ea"/>
                <a:sym typeface="Arial" panose="020B0604020202090204"/>
              </a:endParaRPr>
            </a:p>
          </p:txBody>
        </p:sp>
        <p:sp>
          <p:nvSpPr>
            <p:cNvPr id="34" name="矩形 33"/>
            <p:cNvSpPr/>
            <p:nvPr/>
          </p:nvSpPr>
          <p:spPr>
            <a:xfrm>
              <a:off x="6249" y="6334"/>
              <a:ext cx="594" cy="630"/>
            </a:xfrm>
            <a:prstGeom prst="rect">
              <a:avLst/>
            </a:prstGeom>
          </p:spPr>
          <p:txBody>
            <a:bodyPr wrap="none">
              <a:spAutoFit/>
            </a:bodyPr>
            <a:lstStyle/>
            <a:p>
              <a:pPr marL="0" marR="0" lvl="0" indent="0" algn="just" defTabSz="914400" rtl="0" eaLnBrk="1" fontAlgn="auto" latinLnBrk="0" hangingPunct="1">
                <a:lnSpc>
                  <a:spcPct val="100000"/>
                </a:lnSpc>
                <a:spcBef>
                  <a:spcPts val="0"/>
                </a:spcBef>
                <a:spcAft>
                  <a:spcPts val="0"/>
                </a:spcAft>
                <a:buClrTx/>
                <a:buSzTx/>
                <a:buFontTx/>
                <a:buNone/>
                <a:defRPr/>
              </a:pPr>
              <a:r>
                <a:rPr kumimoji="0" lang="en-US" altLang="zh-CN" sz="2000" b="1" i="0" u="none" strike="noStrike" kern="1200" cap="none" spc="0" normalizeH="0" baseline="0" noProof="0" dirty="0">
                  <a:ln>
                    <a:noFill/>
                  </a:ln>
                  <a:solidFill>
                    <a:srgbClr val="091077"/>
                  </a:solidFill>
                  <a:effectLst/>
                  <a:uLnTx/>
                  <a:uFillTx/>
                  <a:latin typeface="Arial" panose="020B0604020202090204"/>
                  <a:ea typeface="微软雅黑"/>
                  <a:cs typeface="+mn-ea"/>
                  <a:sym typeface="Arial" panose="020B0604020202090204"/>
                </a:rPr>
                <a:t>A</a:t>
              </a:r>
              <a:endParaRPr kumimoji="0" lang="en-US" altLang="zh-CN" sz="2000" b="1" i="0" u="none" strike="noStrike" kern="1200" cap="none" spc="0" normalizeH="0" baseline="0" noProof="0" dirty="0">
                <a:ln>
                  <a:noFill/>
                </a:ln>
                <a:solidFill>
                  <a:srgbClr val="091077"/>
                </a:solidFill>
                <a:effectLst/>
                <a:uLnTx/>
                <a:uFillTx/>
                <a:latin typeface="Arial" panose="020B0604020202090204"/>
                <a:ea typeface="微软雅黑"/>
                <a:cs typeface="+mn-ea"/>
                <a:sym typeface="Arial" panose="020B0604020202090204"/>
              </a:endParaRPr>
            </a:p>
          </p:txBody>
        </p:sp>
      </p:grpSp>
      <p:sp>
        <p:nvSpPr>
          <p:cNvPr id="35" name="文本框 34"/>
          <p:cNvSpPr txBox="1"/>
          <p:nvPr/>
        </p:nvSpPr>
        <p:spPr>
          <a:xfrm>
            <a:off x="1183409" y="3834479"/>
            <a:ext cx="3249607" cy="499111"/>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pPr defTabSz="1828800">
              <a:lnSpc>
                <a:spcPct val="150000"/>
              </a:lnSpc>
            </a:pPr>
            <a:r>
              <a:rPr lang="en-US" altLang="zh-CN" sz="2000" b="1" dirty="0">
                <a:solidFill>
                  <a:srgbClr val="091077"/>
                </a:solidFill>
                <a:latin typeface="Arial" panose="020B0604020202090204"/>
                <a:ea typeface="微软雅黑"/>
                <a:sym typeface="Arial" panose="020B0604020202090204"/>
              </a:rPr>
              <a:t>1.Micro</a:t>
            </a:r>
            <a:r>
              <a:rPr lang="zh-CN" sz="2000" b="1" dirty="0">
                <a:solidFill>
                  <a:srgbClr val="091077"/>
                </a:solidFill>
                <a:latin typeface="Arial" panose="020B0604020202090204"/>
                <a:ea typeface="微软雅黑"/>
                <a:sym typeface="Arial" panose="020B0604020202090204"/>
              </a:rPr>
              <a:t>Dart脚本编译器</a:t>
            </a:r>
            <a:endParaRPr lang="zh-CN" sz="2000" b="1" dirty="0">
              <a:solidFill>
                <a:srgbClr val="091077"/>
              </a:solidFill>
              <a:latin typeface="Arial" panose="020B0604020202090204"/>
              <a:ea typeface="微软雅黑"/>
              <a:sym typeface="Arial" panose="020B0604020202090204"/>
            </a:endParaRPr>
          </a:p>
        </p:txBody>
      </p:sp>
      <p:sp>
        <p:nvSpPr>
          <p:cNvPr id="37" name="文本框 36"/>
          <p:cNvSpPr txBox="1"/>
          <p:nvPr/>
        </p:nvSpPr>
        <p:spPr>
          <a:xfrm>
            <a:off x="3191443" y="1271557"/>
            <a:ext cx="3141356" cy="499111"/>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pPr algn="just" defTabSz="1828800">
              <a:lnSpc>
                <a:spcPct val="150000"/>
              </a:lnSpc>
            </a:pPr>
            <a:r>
              <a:rPr lang="en-US" altLang="zh-CN" sz="2000" b="1" dirty="0">
                <a:solidFill>
                  <a:srgbClr val="091077"/>
                </a:solidFill>
                <a:latin typeface="Arial" panose="020B0604020202090204"/>
                <a:ea typeface="微软雅黑"/>
                <a:sym typeface="Arial" panose="020B0604020202090204"/>
              </a:rPr>
              <a:t>2.Micro</a:t>
            </a:r>
            <a:r>
              <a:rPr lang="zh-CN" sz="2000" b="1" dirty="0">
                <a:solidFill>
                  <a:srgbClr val="091077"/>
                </a:solidFill>
                <a:latin typeface="Arial" panose="020B0604020202090204"/>
                <a:ea typeface="微软雅黑"/>
                <a:sym typeface="Arial" panose="020B0604020202090204"/>
              </a:rPr>
              <a:t>Dart脚本解释器</a:t>
            </a:r>
            <a:endParaRPr lang="zh-CN" sz="2000" b="1" dirty="0">
              <a:solidFill>
                <a:srgbClr val="091077"/>
              </a:solidFill>
              <a:latin typeface="Arial" panose="020B0604020202090204"/>
              <a:ea typeface="微软雅黑"/>
              <a:sym typeface="Arial" panose="020B0604020202090204"/>
            </a:endParaRPr>
          </a:p>
        </p:txBody>
      </p:sp>
      <p:sp>
        <p:nvSpPr>
          <p:cNvPr id="38" name="文本框 37"/>
          <p:cNvSpPr txBox="1"/>
          <p:nvPr/>
        </p:nvSpPr>
        <p:spPr>
          <a:xfrm>
            <a:off x="6108734" y="4085234"/>
            <a:ext cx="4055173" cy="499111"/>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pPr defTabSz="1828800">
              <a:lnSpc>
                <a:spcPct val="150000"/>
              </a:lnSpc>
            </a:pPr>
            <a:r>
              <a:rPr lang="en-US" altLang="zh-CN" sz="2000" b="1" dirty="0">
                <a:solidFill>
                  <a:srgbClr val="091077"/>
                </a:solidFill>
                <a:latin typeface="Arial" panose="020B0604020202090204"/>
                <a:ea typeface="微软雅黑"/>
                <a:sym typeface="Arial" panose="020B0604020202090204"/>
              </a:rPr>
              <a:t>3.</a:t>
            </a:r>
            <a:r>
              <a:rPr lang="zh-CN" altLang="en-US" sz="2000" b="1" dirty="0">
                <a:solidFill>
                  <a:srgbClr val="091077"/>
                </a:solidFill>
                <a:latin typeface="Arial" panose="020B0604020202090204"/>
                <a:ea typeface="微软雅黑"/>
                <a:sym typeface="Arial" panose="020B0604020202090204"/>
              </a:rPr>
              <a:t>桥接模式与</a:t>
            </a:r>
            <a:r>
              <a:rPr lang="zh-CN" sz="2000" b="1" dirty="0">
                <a:solidFill>
                  <a:srgbClr val="091077"/>
                </a:solidFill>
                <a:latin typeface="Arial" panose="020B0604020202090204"/>
                <a:ea typeface="微软雅黑"/>
                <a:sym typeface="Arial" panose="020B0604020202090204"/>
              </a:rPr>
              <a:t>桥接代码生成器</a:t>
            </a:r>
            <a:endParaRPr lang="zh-CN" sz="2000" b="1" dirty="0">
              <a:solidFill>
                <a:srgbClr val="091077"/>
              </a:solidFill>
              <a:latin typeface="Arial" panose="020B0604020202090204"/>
              <a:ea typeface="微软雅黑"/>
              <a:sym typeface="Arial" panose="020B0604020202090204"/>
            </a:endParaRPr>
          </a:p>
        </p:txBody>
      </p:sp>
      <p:sp>
        <p:nvSpPr>
          <p:cNvPr id="39" name="文本框 38"/>
          <p:cNvSpPr txBox="1"/>
          <p:nvPr/>
        </p:nvSpPr>
        <p:spPr>
          <a:xfrm>
            <a:off x="8378840" y="1273172"/>
            <a:ext cx="2825116" cy="499111"/>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pPr defTabSz="1828800">
              <a:lnSpc>
                <a:spcPct val="150000"/>
              </a:lnSpc>
            </a:pPr>
            <a:r>
              <a:rPr lang="en-US" altLang="zh-CN" sz="2000" b="1" dirty="0">
                <a:solidFill>
                  <a:srgbClr val="091077"/>
                </a:solidFill>
                <a:latin typeface="Arial" panose="020B0604020202090204"/>
                <a:ea typeface="微软雅黑"/>
                <a:sym typeface="Arial" panose="020B0604020202090204"/>
              </a:rPr>
              <a:t>4.</a:t>
            </a:r>
            <a:r>
              <a:rPr lang="zh-CN" sz="2000" b="1" dirty="0">
                <a:solidFill>
                  <a:srgbClr val="091077"/>
                </a:solidFill>
                <a:latin typeface="Arial" panose="020B0604020202090204"/>
                <a:ea typeface="微软雅黑"/>
                <a:sym typeface="Arial" panose="020B0604020202090204"/>
              </a:rPr>
              <a:t>性能对比与测试</a:t>
            </a:r>
            <a:endParaRPr lang="zh-CN" sz="2000" b="1" dirty="0">
              <a:solidFill>
                <a:srgbClr val="091077"/>
              </a:solidFill>
              <a:latin typeface="Arial" panose="020B0604020202090204"/>
              <a:ea typeface="微软雅黑"/>
              <a:sym typeface="Arial" panose="020B0604020202090204"/>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图片 5" descr="E:\设计\PPT\组 3.png组 3"/>
          <p:cNvPicPr>
            <a:picLocks noChangeAspect="1"/>
          </p:cNvPicPr>
          <p:nvPr/>
        </p:nvPicPr>
        <p:blipFill>
          <a:blip r:embed="rId1"/>
          <a:srcRect/>
          <a:stretch>
            <a:fillRect/>
          </a:stretch>
        </p:blipFill>
        <p:spPr>
          <a:xfrm flipV="1">
            <a:off x="318" y="836295"/>
            <a:ext cx="4788535" cy="6021705"/>
          </a:xfrm>
          <a:prstGeom prst="rect">
            <a:avLst/>
          </a:prstGeom>
        </p:spPr>
      </p:pic>
      <p:grpSp>
        <p:nvGrpSpPr>
          <p:cNvPr id="34" name="组合 33"/>
          <p:cNvGrpSpPr/>
          <p:nvPr/>
        </p:nvGrpSpPr>
        <p:grpSpPr>
          <a:xfrm>
            <a:off x="10791825" y="382905"/>
            <a:ext cx="640080" cy="162560"/>
            <a:chOff x="10323" y="481"/>
            <a:chExt cx="1008" cy="256"/>
          </a:xfrm>
        </p:grpSpPr>
        <p:sp>
          <p:nvSpPr>
            <p:cNvPr id="31" name="平行四边形 30"/>
            <p:cNvSpPr/>
            <p:nvPr/>
          </p:nvSpPr>
          <p:spPr>
            <a:xfrm>
              <a:off x="10323" y="481"/>
              <a:ext cx="257" cy="257"/>
            </a:xfrm>
            <a:prstGeom prst="parallelogram">
              <a:avLst/>
            </a:prstGeom>
            <a:solidFill>
              <a:srgbClr val="0910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sp>
          <p:nvSpPr>
            <p:cNvPr id="32" name="平行四边形 31"/>
            <p:cNvSpPr/>
            <p:nvPr/>
          </p:nvSpPr>
          <p:spPr>
            <a:xfrm>
              <a:off x="10699" y="481"/>
              <a:ext cx="257" cy="257"/>
            </a:xfrm>
            <a:prstGeom prst="parallelogram">
              <a:avLst/>
            </a:prstGeom>
            <a:solidFill>
              <a:srgbClr val="E22D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sp>
          <p:nvSpPr>
            <p:cNvPr id="33" name="平行四边形 32"/>
            <p:cNvSpPr/>
            <p:nvPr/>
          </p:nvSpPr>
          <p:spPr>
            <a:xfrm>
              <a:off x="11075" y="481"/>
              <a:ext cx="257" cy="257"/>
            </a:xfrm>
            <a:prstGeom prst="parallelogram">
              <a:avLst/>
            </a:prstGeom>
            <a:solidFill>
              <a:srgbClr val="1560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grpSp>
      <p:grpSp>
        <p:nvGrpSpPr>
          <p:cNvPr id="88" name="组合 87"/>
          <p:cNvGrpSpPr/>
          <p:nvPr/>
        </p:nvGrpSpPr>
        <p:grpSpPr>
          <a:xfrm>
            <a:off x="11165840" y="5558155"/>
            <a:ext cx="612140" cy="666115"/>
            <a:chOff x="16567" y="9402"/>
            <a:chExt cx="592" cy="644"/>
          </a:xfrm>
          <a:solidFill>
            <a:schemeClr val="bg1">
              <a:alpha val="9000"/>
            </a:schemeClr>
          </a:solidFill>
        </p:grpSpPr>
        <p:grpSp>
          <p:nvGrpSpPr>
            <p:cNvPr id="42" name="组合 41"/>
            <p:cNvGrpSpPr/>
            <p:nvPr/>
          </p:nvGrpSpPr>
          <p:grpSpPr>
            <a:xfrm>
              <a:off x="16567" y="9402"/>
              <a:ext cx="76" cy="644"/>
              <a:chOff x="17654" y="8060"/>
              <a:chExt cx="162" cy="1362"/>
            </a:xfrm>
            <a:grpFill/>
          </p:grpSpPr>
          <p:sp>
            <p:nvSpPr>
              <p:cNvPr id="35" name="椭圆 34"/>
              <p:cNvSpPr/>
              <p:nvPr/>
            </p:nvSpPr>
            <p:spPr>
              <a:xfrm>
                <a:off x="17654" y="80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sp>
            <p:nvSpPr>
              <p:cNvPr id="36" name="椭圆 35"/>
              <p:cNvSpPr/>
              <p:nvPr/>
            </p:nvSpPr>
            <p:spPr>
              <a:xfrm>
                <a:off x="17654" y="82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sp>
            <p:nvSpPr>
              <p:cNvPr id="37" name="椭圆 36"/>
              <p:cNvSpPr/>
              <p:nvPr/>
            </p:nvSpPr>
            <p:spPr>
              <a:xfrm>
                <a:off x="17654" y="84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sp>
            <p:nvSpPr>
              <p:cNvPr id="38" name="椭圆 37"/>
              <p:cNvSpPr/>
              <p:nvPr/>
            </p:nvSpPr>
            <p:spPr>
              <a:xfrm>
                <a:off x="17654" y="86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sp>
            <p:nvSpPr>
              <p:cNvPr id="39" name="椭圆 38"/>
              <p:cNvSpPr/>
              <p:nvPr/>
            </p:nvSpPr>
            <p:spPr>
              <a:xfrm>
                <a:off x="17654" y="88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sp>
            <p:nvSpPr>
              <p:cNvPr id="40" name="椭圆 39"/>
              <p:cNvSpPr/>
              <p:nvPr/>
            </p:nvSpPr>
            <p:spPr>
              <a:xfrm>
                <a:off x="17654" y="90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sp>
            <p:nvSpPr>
              <p:cNvPr id="41" name="椭圆 40"/>
              <p:cNvSpPr/>
              <p:nvPr/>
            </p:nvSpPr>
            <p:spPr>
              <a:xfrm>
                <a:off x="17654" y="92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grpSp>
        <p:grpSp>
          <p:nvGrpSpPr>
            <p:cNvPr id="43" name="组合 42"/>
            <p:cNvGrpSpPr/>
            <p:nvPr/>
          </p:nvGrpSpPr>
          <p:grpSpPr>
            <a:xfrm>
              <a:off x="16696" y="9402"/>
              <a:ext cx="76" cy="644"/>
              <a:chOff x="17654" y="8060"/>
              <a:chExt cx="162" cy="1362"/>
            </a:xfrm>
            <a:grpFill/>
          </p:grpSpPr>
          <p:sp>
            <p:nvSpPr>
              <p:cNvPr id="44" name="椭圆 43"/>
              <p:cNvSpPr/>
              <p:nvPr/>
            </p:nvSpPr>
            <p:spPr>
              <a:xfrm>
                <a:off x="17654" y="80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sp>
            <p:nvSpPr>
              <p:cNvPr id="57" name="椭圆 56"/>
              <p:cNvSpPr/>
              <p:nvPr/>
            </p:nvSpPr>
            <p:spPr>
              <a:xfrm>
                <a:off x="17654" y="82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sp>
            <p:nvSpPr>
              <p:cNvPr id="58" name="椭圆 57"/>
              <p:cNvSpPr/>
              <p:nvPr/>
            </p:nvSpPr>
            <p:spPr>
              <a:xfrm>
                <a:off x="17654" y="84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sp>
            <p:nvSpPr>
              <p:cNvPr id="59" name="椭圆 58"/>
              <p:cNvSpPr/>
              <p:nvPr/>
            </p:nvSpPr>
            <p:spPr>
              <a:xfrm>
                <a:off x="17654" y="86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sp>
            <p:nvSpPr>
              <p:cNvPr id="60" name="椭圆 59"/>
              <p:cNvSpPr/>
              <p:nvPr/>
            </p:nvSpPr>
            <p:spPr>
              <a:xfrm>
                <a:off x="17654" y="88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sp>
            <p:nvSpPr>
              <p:cNvPr id="61" name="椭圆 60"/>
              <p:cNvSpPr/>
              <p:nvPr/>
            </p:nvSpPr>
            <p:spPr>
              <a:xfrm>
                <a:off x="17654" y="90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sp>
            <p:nvSpPr>
              <p:cNvPr id="62" name="椭圆 61"/>
              <p:cNvSpPr/>
              <p:nvPr/>
            </p:nvSpPr>
            <p:spPr>
              <a:xfrm>
                <a:off x="17654" y="92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grpSp>
        <p:grpSp>
          <p:nvGrpSpPr>
            <p:cNvPr id="63" name="组合 62"/>
            <p:cNvGrpSpPr/>
            <p:nvPr/>
          </p:nvGrpSpPr>
          <p:grpSpPr>
            <a:xfrm>
              <a:off x="16825" y="9402"/>
              <a:ext cx="76" cy="644"/>
              <a:chOff x="17654" y="8060"/>
              <a:chExt cx="162" cy="1362"/>
            </a:xfrm>
            <a:grpFill/>
          </p:grpSpPr>
          <p:sp>
            <p:nvSpPr>
              <p:cNvPr id="64" name="椭圆 63"/>
              <p:cNvSpPr/>
              <p:nvPr/>
            </p:nvSpPr>
            <p:spPr>
              <a:xfrm>
                <a:off x="17654" y="80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sp>
            <p:nvSpPr>
              <p:cNvPr id="65" name="椭圆 64"/>
              <p:cNvSpPr/>
              <p:nvPr/>
            </p:nvSpPr>
            <p:spPr>
              <a:xfrm>
                <a:off x="17654" y="82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sp>
            <p:nvSpPr>
              <p:cNvPr id="66" name="椭圆 65"/>
              <p:cNvSpPr/>
              <p:nvPr/>
            </p:nvSpPr>
            <p:spPr>
              <a:xfrm>
                <a:off x="17654" y="84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sp>
            <p:nvSpPr>
              <p:cNvPr id="67" name="椭圆 66"/>
              <p:cNvSpPr/>
              <p:nvPr/>
            </p:nvSpPr>
            <p:spPr>
              <a:xfrm>
                <a:off x="17654" y="86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sp>
            <p:nvSpPr>
              <p:cNvPr id="68" name="椭圆 67"/>
              <p:cNvSpPr/>
              <p:nvPr/>
            </p:nvSpPr>
            <p:spPr>
              <a:xfrm>
                <a:off x="17654" y="88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sp>
            <p:nvSpPr>
              <p:cNvPr id="69" name="椭圆 68"/>
              <p:cNvSpPr/>
              <p:nvPr/>
            </p:nvSpPr>
            <p:spPr>
              <a:xfrm>
                <a:off x="17654" y="90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sp>
            <p:nvSpPr>
              <p:cNvPr id="70" name="椭圆 69"/>
              <p:cNvSpPr/>
              <p:nvPr/>
            </p:nvSpPr>
            <p:spPr>
              <a:xfrm>
                <a:off x="17654" y="92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grpSp>
        <p:grpSp>
          <p:nvGrpSpPr>
            <p:cNvPr id="71" name="组合 70"/>
            <p:cNvGrpSpPr/>
            <p:nvPr/>
          </p:nvGrpSpPr>
          <p:grpSpPr>
            <a:xfrm>
              <a:off x="16954" y="9402"/>
              <a:ext cx="76" cy="644"/>
              <a:chOff x="17654" y="8060"/>
              <a:chExt cx="162" cy="1362"/>
            </a:xfrm>
            <a:grpFill/>
          </p:grpSpPr>
          <p:sp>
            <p:nvSpPr>
              <p:cNvPr id="72" name="椭圆 71"/>
              <p:cNvSpPr/>
              <p:nvPr/>
            </p:nvSpPr>
            <p:spPr>
              <a:xfrm>
                <a:off x="17654" y="80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sp>
            <p:nvSpPr>
              <p:cNvPr id="73" name="椭圆 72"/>
              <p:cNvSpPr/>
              <p:nvPr/>
            </p:nvSpPr>
            <p:spPr>
              <a:xfrm>
                <a:off x="17654" y="82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sp>
            <p:nvSpPr>
              <p:cNvPr id="74" name="椭圆 73"/>
              <p:cNvSpPr/>
              <p:nvPr/>
            </p:nvSpPr>
            <p:spPr>
              <a:xfrm>
                <a:off x="17654" y="84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sp>
            <p:nvSpPr>
              <p:cNvPr id="75" name="椭圆 74"/>
              <p:cNvSpPr/>
              <p:nvPr/>
            </p:nvSpPr>
            <p:spPr>
              <a:xfrm>
                <a:off x="17654" y="86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sp>
            <p:nvSpPr>
              <p:cNvPr id="76" name="椭圆 75"/>
              <p:cNvSpPr/>
              <p:nvPr/>
            </p:nvSpPr>
            <p:spPr>
              <a:xfrm>
                <a:off x="17654" y="88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sp>
            <p:nvSpPr>
              <p:cNvPr id="77" name="椭圆 76"/>
              <p:cNvSpPr/>
              <p:nvPr/>
            </p:nvSpPr>
            <p:spPr>
              <a:xfrm>
                <a:off x="17654" y="90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sp>
            <p:nvSpPr>
              <p:cNvPr id="78" name="椭圆 77"/>
              <p:cNvSpPr/>
              <p:nvPr/>
            </p:nvSpPr>
            <p:spPr>
              <a:xfrm>
                <a:off x="17654" y="92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grpSp>
        <p:grpSp>
          <p:nvGrpSpPr>
            <p:cNvPr id="79" name="组合 78"/>
            <p:cNvGrpSpPr/>
            <p:nvPr/>
          </p:nvGrpSpPr>
          <p:grpSpPr>
            <a:xfrm>
              <a:off x="17083" y="9402"/>
              <a:ext cx="76" cy="644"/>
              <a:chOff x="17654" y="8060"/>
              <a:chExt cx="162" cy="1362"/>
            </a:xfrm>
            <a:grpFill/>
          </p:grpSpPr>
          <p:sp>
            <p:nvSpPr>
              <p:cNvPr id="80" name="椭圆 79"/>
              <p:cNvSpPr/>
              <p:nvPr/>
            </p:nvSpPr>
            <p:spPr>
              <a:xfrm>
                <a:off x="17654" y="80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sp>
            <p:nvSpPr>
              <p:cNvPr id="81" name="椭圆 80"/>
              <p:cNvSpPr/>
              <p:nvPr/>
            </p:nvSpPr>
            <p:spPr>
              <a:xfrm>
                <a:off x="17654" y="82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sp>
            <p:nvSpPr>
              <p:cNvPr id="82" name="椭圆 81"/>
              <p:cNvSpPr/>
              <p:nvPr/>
            </p:nvSpPr>
            <p:spPr>
              <a:xfrm>
                <a:off x="17654" y="84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sp>
            <p:nvSpPr>
              <p:cNvPr id="83" name="椭圆 82"/>
              <p:cNvSpPr/>
              <p:nvPr/>
            </p:nvSpPr>
            <p:spPr>
              <a:xfrm>
                <a:off x="17654" y="86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sp>
            <p:nvSpPr>
              <p:cNvPr id="84" name="椭圆 83"/>
              <p:cNvSpPr/>
              <p:nvPr/>
            </p:nvSpPr>
            <p:spPr>
              <a:xfrm>
                <a:off x="17654" y="88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sp>
            <p:nvSpPr>
              <p:cNvPr id="85" name="椭圆 84"/>
              <p:cNvSpPr/>
              <p:nvPr/>
            </p:nvSpPr>
            <p:spPr>
              <a:xfrm>
                <a:off x="17654" y="90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sp>
            <p:nvSpPr>
              <p:cNvPr id="86" name="椭圆 85"/>
              <p:cNvSpPr/>
              <p:nvPr/>
            </p:nvSpPr>
            <p:spPr>
              <a:xfrm>
                <a:off x="17654" y="92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grpSp>
      </p:grpSp>
      <p:grpSp>
        <p:nvGrpSpPr>
          <p:cNvPr id="89" name="组合 88"/>
          <p:cNvGrpSpPr/>
          <p:nvPr/>
        </p:nvGrpSpPr>
        <p:grpSpPr>
          <a:xfrm>
            <a:off x="1307465" y="2032635"/>
            <a:ext cx="612140" cy="666115"/>
            <a:chOff x="16567" y="9402"/>
            <a:chExt cx="592" cy="644"/>
          </a:xfrm>
          <a:solidFill>
            <a:schemeClr val="bg1">
              <a:alpha val="9000"/>
            </a:schemeClr>
          </a:solidFill>
        </p:grpSpPr>
        <p:grpSp>
          <p:nvGrpSpPr>
            <p:cNvPr id="90" name="组合 89"/>
            <p:cNvGrpSpPr/>
            <p:nvPr/>
          </p:nvGrpSpPr>
          <p:grpSpPr>
            <a:xfrm>
              <a:off x="16567" y="9402"/>
              <a:ext cx="76" cy="644"/>
              <a:chOff x="17654" y="8060"/>
              <a:chExt cx="162" cy="1362"/>
            </a:xfrm>
            <a:grpFill/>
          </p:grpSpPr>
          <p:sp>
            <p:nvSpPr>
              <p:cNvPr id="91" name="椭圆 90"/>
              <p:cNvSpPr/>
              <p:nvPr/>
            </p:nvSpPr>
            <p:spPr>
              <a:xfrm>
                <a:off x="17654" y="80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sp>
            <p:nvSpPr>
              <p:cNvPr id="92" name="椭圆 91"/>
              <p:cNvSpPr/>
              <p:nvPr/>
            </p:nvSpPr>
            <p:spPr>
              <a:xfrm>
                <a:off x="17654" y="82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sp>
            <p:nvSpPr>
              <p:cNvPr id="93" name="椭圆 92"/>
              <p:cNvSpPr/>
              <p:nvPr/>
            </p:nvSpPr>
            <p:spPr>
              <a:xfrm>
                <a:off x="17654" y="84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sp>
            <p:nvSpPr>
              <p:cNvPr id="94" name="椭圆 93"/>
              <p:cNvSpPr/>
              <p:nvPr/>
            </p:nvSpPr>
            <p:spPr>
              <a:xfrm>
                <a:off x="17654" y="86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sp>
            <p:nvSpPr>
              <p:cNvPr id="95" name="椭圆 94"/>
              <p:cNvSpPr/>
              <p:nvPr/>
            </p:nvSpPr>
            <p:spPr>
              <a:xfrm>
                <a:off x="17654" y="88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sp>
            <p:nvSpPr>
              <p:cNvPr id="96" name="椭圆 95"/>
              <p:cNvSpPr/>
              <p:nvPr/>
            </p:nvSpPr>
            <p:spPr>
              <a:xfrm>
                <a:off x="17654" y="90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sp>
            <p:nvSpPr>
              <p:cNvPr id="97" name="椭圆 96"/>
              <p:cNvSpPr/>
              <p:nvPr/>
            </p:nvSpPr>
            <p:spPr>
              <a:xfrm>
                <a:off x="17654" y="92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grpSp>
        <p:grpSp>
          <p:nvGrpSpPr>
            <p:cNvPr id="98" name="组合 97"/>
            <p:cNvGrpSpPr/>
            <p:nvPr/>
          </p:nvGrpSpPr>
          <p:grpSpPr>
            <a:xfrm>
              <a:off x="16696" y="9402"/>
              <a:ext cx="76" cy="644"/>
              <a:chOff x="17654" y="8060"/>
              <a:chExt cx="162" cy="1362"/>
            </a:xfrm>
            <a:grpFill/>
          </p:grpSpPr>
          <p:sp>
            <p:nvSpPr>
              <p:cNvPr id="99" name="椭圆 98"/>
              <p:cNvSpPr/>
              <p:nvPr/>
            </p:nvSpPr>
            <p:spPr>
              <a:xfrm>
                <a:off x="17654" y="80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sp>
            <p:nvSpPr>
              <p:cNvPr id="100" name="椭圆 99"/>
              <p:cNvSpPr/>
              <p:nvPr/>
            </p:nvSpPr>
            <p:spPr>
              <a:xfrm>
                <a:off x="17654" y="82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sp>
            <p:nvSpPr>
              <p:cNvPr id="101" name="椭圆 100"/>
              <p:cNvSpPr/>
              <p:nvPr/>
            </p:nvSpPr>
            <p:spPr>
              <a:xfrm>
                <a:off x="17654" y="84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sp>
            <p:nvSpPr>
              <p:cNvPr id="102" name="椭圆 101"/>
              <p:cNvSpPr/>
              <p:nvPr/>
            </p:nvSpPr>
            <p:spPr>
              <a:xfrm>
                <a:off x="17654" y="86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sp>
            <p:nvSpPr>
              <p:cNvPr id="103" name="椭圆 102"/>
              <p:cNvSpPr/>
              <p:nvPr/>
            </p:nvSpPr>
            <p:spPr>
              <a:xfrm>
                <a:off x="17654" y="88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sp>
            <p:nvSpPr>
              <p:cNvPr id="104" name="椭圆 103"/>
              <p:cNvSpPr/>
              <p:nvPr/>
            </p:nvSpPr>
            <p:spPr>
              <a:xfrm>
                <a:off x="17654" y="90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sp>
            <p:nvSpPr>
              <p:cNvPr id="105" name="椭圆 104"/>
              <p:cNvSpPr/>
              <p:nvPr/>
            </p:nvSpPr>
            <p:spPr>
              <a:xfrm>
                <a:off x="17654" y="92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grpSp>
        <p:grpSp>
          <p:nvGrpSpPr>
            <p:cNvPr id="106" name="组合 105"/>
            <p:cNvGrpSpPr/>
            <p:nvPr/>
          </p:nvGrpSpPr>
          <p:grpSpPr>
            <a:xfrm>
              <a:off x="16825" y="9402"/>
              <a:ext cx="76" cy="644"/>
              <a:chOff x="17654" y="8060"/>
              <a:chExt cx="162" cy="1362"/>
            </a:xfrm>
            <a:grpFill/>
          </p:grpSpPr>
          <p:sp>
            <p:nvSpPr>
              <p:cNvPr id="107" name="椭圆 106"/>
              <p:cNvSpPr/>
              <p:nvPr/>
            </p:nvSpPr>
            <p:spPr>
              <a:xfrm>
                <a:off x="17654" y="80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sp>
            <p:nvSpPr>
              <p:cNvPr id="108" name="椭圆 107"/>
              <p:cNvSpPr/>
              <p:nvPr/>
            </p:nvSpPr>
            <p:spPr>
              <a:xfrm>
                <a:off x="17654" y="82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sp>
            <p:nvSpPr>
              <p:cNvPr id="109" name="椭圆 108"/>
              <p:cNvSpPr/>
              <p:nvPr/>
            </p:nvSpPr>
            <p:spPr>
              <a:xfrm>
                <a:off x="17654" y="84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sp>
            <p:nvSpPr>
              <p:cNvPr id="110" name="椭圆 109"/>
              <p:cNvSpPr/>
              <p:nvPr/>
            </p:nvSpPr>
            <p:spPr>
              <a:xfrm>
                <a:off x="17654" y="86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sp>
            <p:nvSpPr>
              <p:cNvPr id="111" name="椭圆 110"/>
              <p:cNvSpPr/>
              <p:nvPr/>
            </p:nvSpPr>
            <p:spPr>
              <a:xfrm>
                <a:off x="17654" y="88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sp>
            <p:nvSpPr>
              <p:cNvPr id="112" name="椭圆 111"/>
              <p:cNvSpPr/>
              <p:nvPr/>
            </p:nvSpPr>
            <p:spPr>
              <a:xfrm>
                <a:off x="17654" y="90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sp>
            <p:nvSpPr>
              <p:cNvPr id="113" name="椭圆 112"/>
              <p:cNvSpPr/>
              <p:nvPr/>
            </p:nvSpPr>
            <p:spPr>
              <a:xfrm>
                <a:off x="17654" y="92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grpSp>
        <p:grpSp>
          <p:nvGrpSpPr>
            <p:cNvPr id="114" name="组合 113"/>
            <p:cNvGrpSpPr/>
            <p:nvPr/>
          </p:nvGrpSpPr>
          <p:grpSpPr>
            <a:xfrm>
              <a:off x="16954" y="9402"/>
              <a:ext cx="76" cy="644"/>
              <a:chOff x="17654" y="8060"/>
              <a:chExt cx="162" cy="1362"/>
            </a:xfrm>
            <a:grpFill/>
          </p:grpSpPr>
          <p:sp>
            <p:nvSpPr>
              <p:cNvPr id="115" name="椭圆 114"/>
              <p:cNvSpPr/>
              <p:nvPr/>
            </p:nvSpPr>
            <p:spPr>
              <a:xfrm>
                <a:off x="17654" y="80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sp>
            <p:nvSpPr>
              <p:cNvPr id="116" name="椭圆 115"/>
              <p:cNvSpPr/>
              <p:nvPr/>
            </p:nvSpPr>
            <p:spPr>
              <a:xfrm>
                <a:off x="17654" y="82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sp>
            <p:nvSpPr>
              <p:cNvPr id="117" name="椭圆 116"/>
              <p:cNvSpPr/>
              <p:nvPr/>
            </p:nvSpPr>
            <p:spPr>
              <a:xfrm>
                <a:off x="17654" y="84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sp>
            <p:nvSpPr>
              <p:cNvPr id="118" name="椭圆 117"/>
              <p:cNvSpPr/>
              <p:nvPr/>
            </p:nvSpPr>
            <p:spPr>
              <a:xfrm>
                <a:off x="17654" y="86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sp>
            <p:nvSpPr>
              <p:cNvPr id="119" name="椭圆 118"/>
              <p:cNvSpPr/>
              <p:nvPr/>
            </p:nvSpPr>
            <p:spPr>
              <a:xfrm>
                <a:off x="17654" y="88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sp>
            <p:nvSpPr>
              <p:cNvPr id="120" name="椭圆 119"/>
              <p:cNvSpPr/>
              <p:nvPr/>
            </p:nvSpPr>
            <p:spPr>
              <a:xfrm>
                <a:off x="17654" y="90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sp>
            <p:nvSpPr>
              <p:cNvPr id="121" name="椭圆 120"/>
              <p:cNvSpPr/>
              <p:nvPr/>
            </p:nvSpPr>
            <p:spPr>
              <a:xfrm>
                <a:off x="17654" y="92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grpSp>
        <p:grpSp>
          <p:nvGrpSpPr>
            <p:cNvPr id="122" name="组合 121"/>
            <p:cNvGrpSpPr/>
            <p:nvPr/>
          </p:nvGrpSpPr>
          <p:grpSpPr>
            <a:xfrm>
              <a:off x="17083" y="9402"/>
              <a:ext cx="76" cy="644"/>
              <a:chOff x="17654" y="8060"/>
              <a:chExt cx="162" cy="1362"/>
            </a:xfrm>
            <a:grpFill/>
          </p:grpSpPr>
          <p:sp>
            <p:nvSpPr>
              <p:cNvPr id="123" name="椭圆 122"/>
              <p:cNvSpPr/>
              <p:nvPr/>
            </p:nvSpPr>
            <p:spPr>
              <a:xfrm>
                <a:off x="17654" y="80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sp>
            <p:nvSpPr>
              <p:cNvPr id="124" name="椭圆 123"/>
              <p:cNvSpPr/>
              <p:nvPr/>
            </p:nvSpPr>
            <p:spPr>
              <a:xfrm>
                <a:off x="17654" y="82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sp>
            <p:nvSpPr>
              <p:cNvPr id="125" name="椭圆 124"/>
              <p:cNvSpPr/>
              <p:nvPr/>
            </p:nvSpPr>
            <p:spPr>
              <a:xfrm>
                <a:off x="17654" y="84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sp>
            <p:nvSpPr>
              <p:cNvPr id="126" name="椭圆 125"/>
              <p:cNvSpPr/>
              <p:nvPr/>
            </p:nvSpPr>
            <p:spPr>
              <a:xfrm>
                <a:off x="17654" y="86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sp>
            <p:nvSpPr>
              <p:cNvPr id="127" name="椭圆 126"/>
              <p:cNvSpPr/>
              <p:nvPr/>
            </p:nvSpPr>
            <p:spPr>
              <a:xfrm>
                <a:off x="17654" y="88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sp>
            <p:nvSpPr>
              <p:cNvPr id="128" name="椭圆 127"/>
              <p:cNvSpPr/>
              <p:nvPr/>
            </p:nvSpPr>
            <p:spPr>
              <a:xfrm>
                <a:off x="17654" y="90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sp>
            <p:nvSpPr>
              <p:cNvPr id="129" name="椭圆 128"/>
              <p:cNvSpPr/>
              <p:nvPr/>
            </p:nvSpPr>
            <p:spPr>
              <a:xfrm>
                <a:off x="17654" y="92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grpSp>
      </p:grpSp>
      <p:sp>
        <p:nvSpPr>
          <p:cNvPr id="7" name="直角三角形 6"/>
          <p:cNvSpPr/>
          <p:nvPr/>
        </p:nvSpPr>
        <p:spPr>
          <a:xfrm flipH="1" flipV="1">
            <a:off x="8496935" y="0"/>
            <a:ext cx="3695065" cy="3695065"/>
          </a:xfrm>
          <a:prstGeom prst="r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pic>
        <p:nvPicPr>
          <p:cNvPr id="8" name="图片 7" descr="形状 1 拷贝 2"/>
          <p:cNvPicPr>
            <a:picLocks noChangeAspect="1"/>
          </p:cNvPicPr>
          <p:nvPr/>
        </p:nvPicPr>
        <p:blipFill>
          <a:blip r:embed="rId2"/>
          <a:stretch>
            <a:fillRect/>
          </a:stretch>
        </p:blipFill>
        <p:spPr>
          <a:xfrm>
            <a:off x="10613390" y="12065"/>
            <a:ext cx="1578610" cy="3189605"/>
          </a:xfrm>
          <a:prstGeom prst="rect">
            <a:avLst/>
          </a:prstGeom>
        </p:spPr>
      </p:pic>
      <p:sp>
        <p:nvSpPr>
          <p:cNvPr id="10" name="文本框 9"/>
          <p:cNvSpPr txBox="1"/>
          <p:nvPr/>
        </p:nvSpPr>
        <p:spPr>
          <a:xfrm>
            <a:off x="5558790" y="2174875"/>
            <a:ext cx="4622800" cy="1106805"/>
          </a:xfrm>
          <a:prstGeom prst="rect">
            <a:avLst/>
          </a:prstGeom>
          <a:noFill/>
        </p:spPr>
        <p:txBody>
          <a:bodyPr wrap="square" rtlCol="0">
            <a:spAutoFit/>
          </a:bodyPr>
          <a:lstStyle/>
          <a:p>
            <a:pPr algn="r"/>
            <a:r>
              <a:rPr lang="en-US" altLang="zh-CN" sz="6600" dirty="0">
                <a:solidFill>
                  <a:srgbClr val="091077"/>
                </a:solidFill>
                <a:latin typeface="Arial" panose="020B0604020202090204"/>
                <a:ea typeface="微软雅黑"/>
                <a:sym typeface="Arial" panose="020B0604020202090204"/>
              </a:rPr>
              <a:t>PART 02</a:t>
            </a:r>
            <a:endParaRPr lang="en-US" altLang="zh-CN" sz="6600" dirty="0">
              <a:solidFill>
                <a:srgbClr val="091077"/>
              </a:solidFill>
              <a:latin typeface="Arial" panose="020B0604020202090204"/>
              <a:ea typeface="微软雅黑"/>
              <a:sym typeface="Arial" panose="020B0604020202090204"/>
            </a:endParaRPr>
          </a:p>
        </p:txBody>
      </p:sp>
      <p:sp>
        <p:nvSpPr>
          <p:cNvPr id="15" name="文本框 14"/>
          <p:cNvSpPr txBox="1"/>
          <p:nvPr/>
        </p:nvSpPr>
        <p:spPr>
          <a:xfrm>
            <a:off x="5802630" y="3267710"/>
            <a:ext cx="4378960" cy="521970"/>
          </a:xfrm>
          <a:prstGeom prst="rect">
            <a:avLst/>
          </a:prstGeom>
          <a:noFill/>
        </p:spPr>
        <p:txBody>
          <a:bodyPr wrap="square" rtlCol="0">
            <a:spAutoFit/>
          </a:bodyPr>
          <a:lstStyle/>
          <a:p>
            <a:pPr algn="r"/>
            <a:r>
              <a:rPr lang="zh-CN" altLang="en-US" sz="2800" b="1" dirty="0">
                <a:solidFill>
                  <a:srgbClr val="091077"/>
                </a:solidFill>
                <a:latin typeface="Arial" panose="020B0604020202090204"/>
                <a:ea typeface="微软雅黑"/>
                <a:sym typeface="Arial" panose="020B0604020202090204"/>
              </a:rPr>
              <a:t>相关技术</a:t>
            </a:r>
            <a:endParaRPr lang="zh-CN" altLang="en-US" sz="2800" b="1" dirty="0">
              <a:solidFill>
                <a:srgbClr val="091077"/>
              </a:solidFill>
              <a:latin typeface="Arial" panose="020B0604020202090204"/>
              <a:ea typeface="微软雅黑"/>
              <a:sym typeface="Arial" panose="020B0604020202090204"/>
            </a:endParaRPr>
          </a:p>
        </p:txBody>
      </p:sp>
      <p:grpSp>
        <p:nvGrpSpPr>
          <p:cNvPr id="11" name="组合 10"/>
          <p:cNvGrpSpPr/>
          <p:nvPr/>
        </p:nvGrpSpPr>
        <p:grpSpPr>
          <a:xfrm>
            <a:off x="3433445" y="509905"/>
            <a:ext cx="640080" cy="162560"/>
            <a:chOff x="10323" y="481"/>
            <a:chExt cx="1008" cy="256"/>
          </a:xfrm>
        </p:grpSpPr>
        <p:sp>
          <p:nvSpPr>
            <p:cNvPr id="12" name="平行四边形 11"/>
            <p:cNvSpPr/>
            <p:nvPr/>
          </p:nvSpPr>
          <p:spPr>
            <a:xfrm>
              <a:off x="10323" y="481"/>
              <a:ext cx="257" cy="257"/>
            </a:xfrm>
            <a:prstGeom prst="parallelogram">
              <a:avLst/>
            </a:prstGeom>
            <a:solidFill>
              <a:srgbClr val="0910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sp>
          <p:nvSpPr>
            <p:cNvPr id="13" name="平行四边形 12"/>
            <p:cNvSpPr/>
            <p:nvPr/>
          </p:nvSpPr>
          <p:spPr>
            <a:xfrm>
              <a:off x="10699" y="481"/>
              <a:ext cx="257" cy="257"/>
            </a:xfrm>
            <a:prstGeom prst="parallelogram">
              <a:avLst/>
            </a:prstGeom>
            <a:solidFill>
              <a:srgbClr val="E22D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sp>
          <p:nvSpPr>
            <p:cNvPr id="14" name="平行四边形 13"/>
            <p:cNvSpPr/>
            <p:nvPr/>
          </p:nvSpPr>
          <p:spPr>
            <a:xfrm>
              <a:off x="11075" y="481"/>
              <a:ext cx="257" cy="257"/>
            </a:xfrm>
            <a:prstGeom prst="parallelogram">
              <a:avLst/>
            </a:prstGeom>
            <a:solidFill>
              <a:srgbClr val="1560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grpSp>
      <p:sp>
        <p:nvSpPr>
          <p:cNvPr id="130" name="文本框 129"/>
          <p:cNvSpPr txBox="1"/>
          <p:nvPr>
            <p:custDataLst>
              <p:tags r:id="rId3"/>
            </p:custDataLst>
          </p:nvPr>
        </p:nvSpPr>
        <p:spPr>
          <a:xfrm>
            <a:off x="5375275" y="4018309"/>
            <a:ext cx="4750435" cy="368300"/>
          </a:xfrm>
          <a:prstGeom prst="rect">
            <a:avLst/>
          </a:prstGeom>
          <a:noFill/>
        </p:spPr>
        <p:txBody>
          <a:bodyPr wrap="square">
            <a:spAutoFit/>
          </a:bodyPr>
          <a:lstStyle/>
          <a:p>
            <a:pPr algn="r"/>
            <a:r>
              <a:rPr lang="en-US" altLang="zh-CN" sz="1800" b="1" dirty="0">
                <a:solidFill>
                  <a:srgbClr val="091077"/>
                </a:solidFill>
                <a:latin typeface="Arial" panose="020B0604020202090204"/>
                <a:ea typeface="微软雅黑"/>
                <a:sym typeface="Arial" panose="020B0604020202090204"/>
              </a:rPr>
              <a:t>Dart</a:t>
            </a:r>
            <a:r>
              <a:rPr lang="zh-CN" altLang="en-US" sz="1800" b="1" dirty="0">
                <a:solidFill>
                  <a:srgbClr val="091077"/>
                </a:solidFill>
                <a:latin typeface="Arial" panose="020B0604020202090204"/>
                <a:ea typeface="微软雅黑"/>
                <a:sym typeface="Arial" panose="020B0604020202090204"/>
              </a:rPr>
              <a:t>语言</a:t>
            </a:r>
            <a:endParaRPr lang="zh-CN" altLang="en-US" sz="1800" b="1" dirty="0">
              <a:solidFill>
                <a:srgbClr val="091077"/>
              </a:solidFill>
              <a:latin typeface="Arial" panose="020B0604020202090204"/>
              <a:ea typeface="微软雅黑"/>
              <a:sym typeface="Arial" panose="020B0604020202090204"/>
            </a:endParaRPr>
          </a:p>
        </p:txBody>
      </p:sp>
      <p:sp>
        <p:nvSpPr>
          <p:cNvPr id="2" name="文本框 1"/>
          <p:cNvSpPr txBox="1"/>
          <p:nvPr>
            <p:custDataLst>
              <p:tags r:id="rId4"/>
            </p:custDataLst>
          </p:nvPr>
        </p:nvSpPr>
        <p:spPr>
          <a:xfrm>
            <a:off x="5375275" y="4386609"/>
            <a:ext cx="4750435" cy="368300"/>
          </a:xfrm>
          <a:prstGeom prst="rect">
            <a:avLst/>
          </a:prstGeom>
          <a:noFill/>
        </p:spPr>
        <p:txBody>
          <a:bodyPr wrap="square">
            <a:spAutoFit/>
          </a:bodyPr>
          <a:lstStyle/>
          <a:p>
            <a:pPr algn="r"/>
            <a:r>
              <a:rPr lang="en-US" altLang="zh-CN" sz="1800" b="1" dirty="0">
                <a:solidFill>
                  <a:srgbClr val="091077"/>
                </a:solidFill>
                <a:latin typeface="Arial" panose="020B0604020202090204"/>
                <a:ea typeface="微软雅黑"/>
                <a:sym typeface="Arial" panose="020B0604020202090204"/>
              </a:rPr>
              <a:t> Flutter</a:t>
            </a:r>
            <a:r>
              <a:rPr lang="zh-CN" altLang="en-US" sz="1800" b="1" dirty="0">
                <a:solidFill>
                  <a:srgbClr val="091077"/>
                </a:solidFill>
                <a:latin typeface="Arial" panose="020B0604020202090204"/>
                <a:ea typeface="微软雅黑"/>
                <a:sym typeface="Arial" panose="020B0604020202090204"/>
              </a:rPr>
              <a:t>开发</a:t>
            </a:r>
            <a:endParaRPr lang="zh-CN" altLang="en-US" sz="1800" b="1" dirty="0">
              <a:solidFill>
                <a:srgbClr val="091077"/>
              </a:solidFill>
              <a:latin typeface="Arial" panose="020B0604020202090204"/>
              <a:ea typeface="微软雅黑"/>
              <a:sym typeface="Arial" panose="020B0604020202090204"/>
            </a:endParaRPr>
          </a:p>
        </p:txBody>
      </p:sp>
      <p:sp>
        <p:nvSpPr>
          <p:cNvPr id="3" name="文本框 2"/>
          <p:cNvSpPr txBox="1"/>
          <p:nvPr>
            <p:custDataLst>
              <p:tags r:id="rId5"/>
            </p:custDataLst>
          </p:nvPr>
        </p:nvSpPr>
        <p:spPr>
          <a:xfrm>
            <a:off x="5384800" y="4754909"/>
            <a:ext cx="4750435" cy="368300"/>
          </a:xfrm>
          <a:prstGeom prst="rect">
            <a:avLst/>
          </a:prstGeom>
          <a:noFill/>
        </p:spPr>
        <p:txBody>
          <a:bodyPr wrap="square">
            <a:spAutoFit/>
          </a:bodyPr>
          <a:lstStyle/>
          <a:p>
            <a:pPr algn="r"/>
            <a:r>
              <a:rPr lang="en-US" altLang="zh-CN" sz="1800" b="1" dirty="0">
                <a:solidFill>
                  <a:srgbClr val="091077"/>
                </a:solidFill>
                <a:latin typeface="Arial" panose="020B0604020202090204"/>
                <a:ea typeface="微软雅黑"/>
                <a:sym typeface="Arial" panose="020B0604020202090204"/>
              </a:rPr>
              <a:t> </a:t>
            </a:r>
            <a:r>
              <a:rPr lang="zh-CN" altLang="en-US" sz="1800" b="1" dirty="0">
                <a:solidFill>
                  <a:srgbClr val="091077"/>
                </a:solidFill>
                <a:latin typeface="Arial" panose="020B0604020202090204"/>
                <a:ea typeface="微软雅黑"/>
                <a:sym typeface="Arial" panose="020B0604020202090204"/>
              </a:rPr>
              <a:t>编译技术</a:t>
            </a:r>
            <a:endParaRPr lang="zh-CN" altLang="en-US" sz="1800" b="1" dirty="0">
              <a:solidFill>
                <a:srgbClr val="091077"/>
              </a:solidFill>
              <a:latin typeface="Arial" panose="020B0604020202090204"/>
              <a:ea typeface="微软雅黑"/>
              <a:sym typeface="Arial" panose="020B0604020202090204"/>
            </a:endParaRPr>
          </a:p>
        </p:txBody>
      </p:sp>
      <p:sp>
        <p:nvSpPr>
          <p:cNvPr id="4" name="文本框 3"/>
          <p:cNvSpPr txBox="1"/>
          <p:nvPr>
            <p:custDataLst>
              <p:tags r:id="rId6"/>
            </p:custDataLst>
          </p:nvPr>
        </p:nvSpPr>
        <p:spPr>
          <a:xfrm>
            <a:off x="5379720" y="5118764"/>
            <a:ext cx="4750435" cy="368300"/>
          </a:xfrm>
          <a:prstGeom prst="rect">
            <a:avLst/>
          </a:prstGeom>
          <a:noFill/>
        </p:spPr>
        <p:txBody>
          <a:bodyPr wrap="square">
            <a:spAutoFit/>
          </a:bodyPr>
          <a:lstStyle/>
          <a:p>
            <a:pPr algn="r"/>
            <a:r>
              <a:rPr lang="en-US" altLang="zh-CN" sz="1800" b="1" dirty="0">
                <a:solidFill>
                  <a:srgbClr val="091077"/>
                </a:solidFill>
                <a:latin typeface="Arial" panose="020B0604020202090204"/>
                <a:ea typeface="微软雅黑"/>
                <a:sym typeface="Arial" panose="020B0604020202090204"/>
              </a:rPr>
              <a:t> </a:t>
            </a:r>
            <a:r>
              <a:rPr lang="zh-CN" altLang="en-US" sz="1800" b="1" dirty="0">
                <a:solidFill>
                  <a:srgbClr val="091077"/>
                </a:solidFill>
                <a:latin typeface="Arial" panose="020B0604020202090204"/>
                <a:ea typeface="微软雅黑"/>
                <a:sym typeface="Arial" panose="020B0604020202090204"/>
              </a:rPr>
              <a:t>官方</a:t>
            </a:r>
            <a:r>
              <a:rPr lang="en-US" altLang="zh-CN" sz="1800" b="1" dirty="0">
                <a:solidFill>
                  <a:srgbClr val="091077"/>
                </a:solidFill>
                <a:latin typeface="Arial" panose="020B0604020202090204"/>
                <a:ea typeface="微软雅黑"/>
                <a:sym typeface="Arial" panose="020B0604020202090204"/>
              </a:rPr>
              <a:t>Dart</a:t>
            </a:r>
            <a:r>
              <a:rPr lang="zh-CN" altLang="en-US" sz="1800" b="1" dirty="0">
                <a:solidFill>
                  <a:srgbClr val="091077"/>
                </a:solidFill>
                <a:latin typeface="Arial" panose="020B0604020202090204"/>
                <a:ea typeface="微软雅黑"/>
                <a:sym typeface="Arial" panose="020B0604020202090204"/>
              </a:rPr>
              <a:t>编译器</a:t>
            </a:r>
            <a:endParaRPr lang="zh-CN" altLang="en-US" sz="1800" b="1" dirty="0">
              <a:solidFill>
                <a:srgbClr val="091077"/>
              </a:solidFill>
              <a:latin typeface="Arial" panose="020B0604020202090204"/>
              <a:ea typeface="微软雅黑"/>
              <a:sym typeface="Arial" panose="020B0604020202090204"/>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矩形 80"/>
          <p:cNvSpPr/>
          <p:nvPr/>
        </p:nvSpPr>
        <p:spPr>
          <a:xfrm>
            <a:off x="5899864" y="1014904"/>
            <a:ext cx="5853430" cy="4841240"/>
          </a:xfrm>
          <a:prstGeom prst="rect">
            <a:avLst/>
          </a:prstGeom>
          <a:solidFill>
            <a:schemeClr val="accent3"/>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3" name="图片 2" descr="组 3"/>
          <p:cNvPicPr>
            <a:picLocks noChangeAspect="1"/>
          </p:cNvPicPr>
          <p:nvPr/>
        </p:nvPicPr>
        <p:blipFill>
          <a:blip r:embed="rId1" cstate="screen"/>
          <a:stretch>
            <a:fillRect/>
          </a:stretch>
        </p:blipFill>
        <p:spPr>
          <a:xfrm flipV="1">
            <a:off x="0" y="5390515"/>
            <a:ext cx="1167130" cy="1467485"/>
          </a:xfrm>
          <a:prstGeom prst="rect">
            <a:avLst/>
          </a:prstGeom>
        </p:spPr>
      </p:pic>
      <p:pic>
        <p:nvPicPr>
          <p:cNvPr id="6" name="图片 5" descr="组 4"/>
          <p:cNvPicPr>
            <a:picLocks noChangeAspect="1"/>
          </p:cNvPicPr>
          <p:nvPr/>
        </p:nvPicPr>
        <p:blipFill>
          <a:blip r:embed="rId2" cstate="screen"/>
          <a:stretch>
            <a:fillRect/>
          </a:stretch>
        </p:blipFill>
        <p:spPr>
          <a:xfrm flipV="1">
            <a:off x="11287125" y="0"/>
            <a:ext cx="904875" cy="1633220"/>
          </a:xfrm>
          <a:prstGeom prst="rect">
            <a:avLst/>
          </a:prstGeom>
        </p:spPr>
      </p:pic>
      <p:grpSp>
        <p:nvGrpSpPr>
          <p:cNvPr id="4" name="组合 3"/>
          <p:cNvGrpSpPr/>
          <p:nvPr/>
        </p:nvGrpSpPr>
        <p:grpSpPr>
          <a:xfrm>
            <a:off x="4636135" y="292735"/>
            <a:ext cx="2919730" cy="467995"/>
            <a:chOff x="7301" y="461"/>
            <a:chExt cx="4598" cy="737"/>
          </a:xfrm>
        </p:grpSpPr>
        <p:sp>
          <p:nvSpPr>
            <p:cNvPr id="7" name="文本框 6"/>
            <p:cNvSpPr txBox="1"/>
            <p:nvPr/>
          </p:nvSpPr>
          <p:spPr>
            <a:xfrm>
              <a:off x="7301" y="461"/>
              <a:ext cx="4598" cy="725"/>
            </a:xfrm>
            <a:prstGeom prst="rect">
              <a:avLst/>
            </a:prstGeom>
            <a:noFill/>
          </p:spPr>
          <p:txBody>
            <a:bodyPr wrap="square" rtlCol="0">
              <a:spAutoFit/>
            </a:bodyPr>
            <a:lstStyle/>
            <a:p>
              <a:pPr algn="ctr"/>
              <a:r>
                <a:rPr lang="en-US" altLang="zh-CN" sz="2400" b="1" dirty="0">
                  <a:solidFill>
                    <a:srgbClr val="091077"/>
                  </a:solidFill>
                  <a:latin typeface="Arial" panose="020B0604020202090204"/>
                  <a:ea typeface="微软雅黑"/>
                  <a:sym typeface="Arial" panose="020B0604020202090204"/>
                </a:rPr>
                <a:t>Dart</a:t>
              </a:r>
              <a:r>
                <a:rPr lang="zh-CN" altLang="en-US" sz="2400" b="1" dirty="0">
                  <a:solidFill>
                    <a:srgbClr val="091077"/>
                  </a:solidFill>
                  <a:latin typeface="Arial" panose="020B0604020202090204"/>
                  <a:ea typeface="微软雅黑"/>
                  <a:sym typeface="Arial" panose="020B0604020202090204"/>
                </a:rPr>
                <a:t>语言</a:t>
              </a:r>
              <a:endParaRPr lang="zh-CN" altLang="en-US" sz="2400" b="1" dirty="0">
                <a:solidFill>
                  <a:srgbClr val="091077"/>
                </a:solidFill>
                <a:latin typeface="Arial" panose="020B0604020202090204"/>
                <a:ea typeface="微软雅黑"/>
                <a:sym typeface="Arial" panose="020B0604020202090204"/>
              </a:endParaRPr>
            </a:p>
          </p:txBody>
        </p:sp>
        <p:cxnSp>
          <p:nvCxnSpPr>
            <p:cNvPr id="16" name="直接连接符 15"/>
            <p:cNvCxnSpPr/>
            <p:nvPr/>
          </p:nvCxnSpPr>
          <p:spPr>
            <a:xfrm>
              <a:off x="8737" y="1198"/>
              <a:ext cx="1726" cy="0"/>
            </a:xfrm>
            <a:prstGeom prst="line">
              <a:avLst/>
            </a:prstGeom>
            <a:ln w="31750">
              <a:solidFill>
                <a:srgbClr val="091077"/>
              </a:solidFill>
            </a:ln>
          </p:spPr>
          <p:style>
            <a:lnRef idx="1">
              <a:schemeClr val="accent1"/>
            </a:lnRef>
            <a:fillRef idx="0">
              <a:schemeClr val="accent1"/>
            </a:fillRef>
            <a:effectRef idx="0">
              <a:schemeClr val="accent1"/>
            </a:effectRef>
            <a:fontRef idx="minor">
              <a:schemeClr val="tx1"/>
            </a:fontRef>
          </p:style>
        </p:cxnSp>
      </p:grpSp>
      <p:pic>
        <p:nvPicPr>
          <p:cNvPr id="52" name="图片 51"/>
          <p:cNvPicPr>
            <a:picLocks noChangeAspect="1"/>
          </p:cNvPicPr>
          <p:nvPr>
            <p:custDataLst>
              <p:tags r:id="rId3"/>
            </p:custDataLst>
          </p:nvPr>
        </p:nvPicPr>
        <p:blipFill>
          <a:blip r:embed="rId4"/>
          <a:stretch>
            <a:fillRect/>
          </a:stretch>
        </p:blipFill>
        <p:spPr>
          <a:xfrm>
            <a:off x="6302375" y="1666875"/>
            <a:ext cx="5376545" cy="3736340"/>
          </a:xfrm>
          <a:prstGeom prst="rect">
            <a:avLst/>
          </a:prstGeom>
        </p:spPr>
      </p:pic>
      <p:grpSp>
        <p:nvGrpSpPr>
          <p:cNvPr id="80" name="组合 79"/>
          <p:cNvGrpSpPr/>
          <p:nvPr/>
        </p:nvGrpSpPr>
        <p:grpSpPr>
          <a:xfrm>
            <a:off x="583565" y="1014304"/>
            <a:ext cx="5078692" cy="4841840"/>
            <a:chOff x="895" y="2177"/>
            <a:chExt cx="8507" cy="8075"/>
          </a:xfrm>
        </p:grpSpPr>
        <p:sp>
          <p:nvSpPr>
            <p:cNvPr id="17" name="矩形 16"/>
            <p:cNvSpPr/>
            <p:nvPr>
              <p:custDataLst>
                <p:tags r:id="rId5"/>
              </p:custDataLst>
            </p:nvPr>
          </p:nvSpPr>
          <p:spPr>
            <a:xfrm>
              <a:off x="895" y="2177"/>
              <a:ext cx="8507" cy="8075"/>
            </a:xfrm>
            <a:prstGeom prst="rect">
              <a:avLst/>
            </a:prstGeom>
          </p:spPr>
          <p:style>
            <a:lnRef idx="0">
              <a:srgbClr val="FFFFFF"/>
            </a:lnRef>
            <a:fillRef idx="3">
              <a:schemeClr val="accent3"/>
            </a:fillRef>
            <a:effectRef idx="0">
              <a:srgbClr val="FFFFFF"/>
            </a:effectRef>
            <a:fontRef idx="minor">
              <a:schemeClr val="lt1"/>
            </a:fontRef>
          </p:style>
          <p:txBody>
            <a:bodyPr rtlCol="0" anchor="ctr"/>
            <a:lstStyle/>
            <a:p>
              <a:pPr algn="ctr"/>
              <a:endParaRPr lang="zh-CN" altLang="en-US"/>
            </a:p>
          </p:txBody>
        </p:sp>
        <p:sp>
          <p:nvSpPr>
            <p:cNvPr id="9" name="圆角矩形 8"/>
            <p:cNvSpPr/>
            <p:nvPr>
              <p:custDataLst>
                <p:tags r:id="rId6"/>
              </p:custDataLst>
            </p:nvPr>
          </p:nvSpPr>
          <p:spPr>
            <a:xfrm>
              <a:off x="1576" y="3264"/>
              <a:ext cx="3433" cy="732"/>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zh-CN" altLang="en-US"/>
                <a:t>面向对象</a:t>
              </a:r>
              <a:endParaRPr lang="zh-CN" altLang="en-US"/>
            </a:p>
          </p:txBody>
        </p:sp>
        <p:sp>
          <p:nvSpPr>
            <p:cNvPr id="10" name="圆角矩形 9"/>
            <p:cNvSpPr/>
            <p:nvPr>
              <p:custDataLst>
                <p:tags r:id="rId7"/>
              </p:custDataLst>
            </p:nvPr>
          </p:nvSpPr>
          <p:spPr>
            <a:xfrm>
              <a:off x="5407" y="3264"/>
              <a:ext cx="3433" cy="732"/>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zh-CN" altLang="en-US" dirty="0"/>
                <a:t>强类型</a:t>
              </a:r>
              <a:endParaRPr lang="zh-CN" altLang="en-US" dirty="0"/>
            </a:p>
          </p:txBody>
        </p:sp>
        <p:sp>
          <p:nvSpPr>
            <p:cNvPr id="11" name="圆角矩形 10"/>
            <p:cNvSpPr/>
            <p:nvPr>
              <p:custDataLst>
                <p:tags r:id="rId8"/>
              </p:custDataLst>
            </p:nvPr>
          </p:nvSpPr>
          <p:spPr>
            <a:xfrm>
              <a:off x="1576" y="4412"/>
              <a:ext cx="3433" cy="732"/>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zh-CN" altLang="en-US"/>
                <a:t>空安全</a:t>
              </a:r>
              <a:endParaRPr lang="zh-CN" altLang="en-US"/>
            </a:p>
          </p:txBody>
        </p:sp>
        <p:sp>
          <p:nvSpPr>
            <p:cNvPr id="12" name="圆角矩形 11"/>
            <p:cNvSpPr/>
            <p:nvPr>
              <p:custDataLst>
                <p:tags r:id="rId9"/>
              </p:custDataLst>
            </p:nvPr>
          </p:nvSpPr>
          <p:spPr>
            <a:xfrm>
              <a:off x="5407" y="4412"/>
              <a:ext cx="3433" cy="732"/>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dirty="0" err="1"/>
                <a:t>mixin</a:t>
              </a:r>
              <a:r>
                <a:rPr lang="zh-CN" altLang="en-US" dirty="0"/>
                <a:t>语法</a:t>
              </a:r>
              <a:endParaRPr lang="zh-CN" altLang="en-US" dirty="0"/>
            </a:p>
          </p:txBody>
        </p:sp>
        <p:sp>
          <p:nvSpPr>
            <p:cNvPr id="13" name="圆角矩形 12"/>
            <p:cNvSpPr/>
            <p:nvPr>
              <p:custDataLst>
                <p:tags r:id="rId10"/>
              </p:custDataLst>
            </p:nvPr>
          </p:nvSpPr>
          <p:spPr>
            <a:xfrm>
              <a:off x="1576" y="5560"/>
              <a:ext cx="3433" cy="732"/>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dirty="0"/>
                <a:t>extension</a:t>
              </a:r>
              <a:r>
                <a:rPr lang="zh-CN" altLang="en-US" dirty="0"/>
                <a:t>语法</a:t>
              </a:r>
              <a:endParaRPr lang="zh-CN" altLang="en-US" dirty="0"/>
            </a:p>
          </p:txBody>
        </p:sp>
        <p:sp>
          <p:nvSpPr>
            <p:cNvPr id="14" name="圆角矩形 13"/>
            <p:cNvSpPr/>
            <p:nvPr>
              <p:custDataLst>
                <p:tags r:id="rId11"/>
              </p:custDataLst>
            </p:nvPr>
          </p:nvSpPr>
          <p:spPr>
            <a:xfrm>
              <a:off x="5407" y="5572"/>
              <a:ext cx="3433" cy="732"/>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a:t>Future</a:t>
              </a:r>
              <a:endParaRPr lang="en-US" altLang="zh-CN"/>
            </a:p>
          </p:txBody>
        </p:sp>
        <p:sp>
          <p:nvSpPr>
            <p:cNvPr id="15" name="圆角矩形 14"/>
            <p:cNvSpPr/>
            <p:nvPr>
              <p:custDataLst>
                <p:tags r:id="rId12"/>
              </p:custDataLst>
            </p:nvPr>
          </p:nvSpPr>
          <p:spPr>
            <a:xfrm>
              <a:off x="1576" y="6709"/>
              <a:ext cx="3433" cy="732"/>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dirty="0" err="1"/>
                <a:t>Lamda</a:t>
              </a:r>
              <a:r>
                <a:rPr lang="zh-CN" altLang="en-US" dirty="0"/>
                <a:t>语法</a:t>
              </a:r>
              <a:endParaRPr lang="en-US" altLang="zh-CN" dirty="0"/>
            </a:p>
          </p:txBody>
        </p:sp>
        <p:sp>
          <p:nvSpPr>
            <p:cNvPr id="18" name="文本框 17"/>
            <p:cNvSpPr txBox="1"/>
            <p:nvPr>
              <p:custDataLst>
                <p:tags r:id="rId13"/>
              </p:custDataLst>
            </p:nvPr>
          </p:nvSpPr>
          <p:spPr>
            <a:xfrm>
              <a:off x="4138" y="2346"/>
              <a:ext cx="2624" cy="616"/>
            </a:xfrm>
            <a:prstGeom prst="rect">
              <a:avLst/>
            </a:prstGeom>
            <a:noFill/>
          </p:spPr>
          <p:txBody>
            <a:bodyPr wrap="square" rtlCol="0">
              <a:spAutoFit/>
            </a:bodyPr>
            <a:lstStyle/>
            <a:p>
              <a:r>
                <a:rPr lang="zh-CN" altLang="en-US" dirty="0">
                  <a:solidFill>
                    <a:schemeClr val="bg1"/>
                  </a:solidFill>
                </a:rPr>
                <a:t>部分语法特性</a:t>
              </a:r>
              <a:endParaRPr lang="zh-CN" altLang="en-US" dirty="0">
                <a:solidFill>
                  <a:schemeClr val="bg1"/>
                </a:solidFill>
              </a:endParaRPr>
            </a:p>
          </p:txBody>
        </p:sp>
        <p:sp>
          <p:nvSpPr>
            <p:cNvPr id="36" name="圆角矩形 35"/>
            <p:cNvSpPr/>
            <p:nvPr>
              <p:custDataLst>
                <p:tags r:id="rId14"/>
              </p:custDataLst>
            </p:nvPr>
          </p:nvSpPr>
          <p:spPr>
            <a:xfrm>
              <a:off x="5407" y="6712"/>
              <a:ext cx="3433" cy="732"/>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zh-CN" altLang="en-US" dirty="0"/>
                <a:t>函数参数</a:t>
              </a:r>
              <a:endParaRPr lang="zh-CN" altLang="en-US" dirty="0"/>
            </a:p>
          </p:txBody>
        </p:sp>
        <p:sp>
          <p:nvSpPr>
            <p:cNvPr id="75" name="圆角矩形 74"/>
            <p:cNvSpPr/>
            <p:nvPr>
              <p:custDataLst>
                <p:tags r:id="rId15"/>
              </p:custDataLst>
            </p:nvPr>
          </p:nvSpPr>
          <p:spPr>
            <a:xfrm>
              <a:off x="1576" y="7752"/>
              <a:ext cx="3433" cy="732"/>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zh-CN" altLang="en-US"/>
                <a:t>泛型</a:t>
              </a:r>
              <a:endParaRPr lang="zh-CN" altLang="en-US"/>
            </a:p>
          </p:txBody>
        </p:sp>
        <p:sp>
          <p:nvSpPr>
            <p:cNvPr id="76" name="圆角矩形 75"/>
            <p:cNvSpPr/>
            <p:nvPr>
              <p:custDataLst>
                <p:tags r:id="rId16"/>
              </p:custDataLst>
            </p:nvPr>
          </p:nvSpPr>
          <p:spPr>
            <a:xfrm>
              <a:off x="5407" y="7742"/>
              <a:ext cx="3433" cy="732"/>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zh-CN" altLang="en-US"/>
                <a:t>枚举</a:t>
              </a:r>
              <a:endParaRPr lang="zh-CN" altLang="en-US"/>
            </a:p>
          </p:txBody>
        </p:sp>
        <p:sp>
          <p:nvSpPr>
            <p:cNvPr id="77" name="圆角矩形 76"/>
            <p:cNvSpPr/>
            <p:nvPr>
              <p:custDataLst>
                <p:tags r:id="rId17"/>
              </p:custDataLst>
            </p:nvPr>
          </p:nvSpPr>
          <p:spPr>
            <a:xfrm>
              <a:off x="1576" y="8736"/>
              <a:ext cx="3433" cy="1066"/>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zh-CN" altLang="en-US" sz="1600"/>
                <a:t>命名参数、位置参数、参数默认值</a:t>
              </a:r>
              <a:endParaRPr lang="zh-CN" altLang="en-US" sz="1600"/>
            </a:p>
          </p:txBody>
        </p:sp>
        <p:sp>
          <p:nvSpPr>
            <p:cNvPr id="79" name="圆角矩形 78"/>
            <p:cNvSpPr/>
            <p:nvPr>
              <p:custDataLst>
                <p:tags r:id="rId18"/>
              </p:custDataLst>
            </p:nvPr>
          </p:nvSpPr>
          <p:spPr>
            <a:xfrm>
              <a:off x="5407" y="8772"/>
              <a:ext cx="3433" cy="732"/>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zh-CN" altLang="en-US" dirty="0"/>
                <a:t>列表</a:t>
              </a:r>
              <a:r>
                <a:rPr lang="en-US" altLang="zh-CN" dirty="0" err="1"/>
                <a:t>级联</a:t>
              </a:r>
              <a:endParaRPr lang="en-US" altLang="zh-CN" dirty="0"/>
            </a:p>
          </p:txBody>
        </p:sp>
      </p:grpSp>
      <p:sp>
        <p:nvSpPr>
          <p:cNvPr id="82" name="文本框 81"/>
          <p:cNvSpPr txBox="1"/>
          <p:nvPr>
            <p:custDataLst>
              <p:tags r:id="rId19"/>
            </p:custDataLst>
          </p:nvPr>
        </p:nvSpPr>
        <p:spPr>
          <a:xfrm>
            <a:off x="8308340" y="1111250"/>
            <a:ext cx="1515110" cy="368300"/>
          </a:xfrm>
          <a:prstGeom prst="rect">
            <a:avLst/>
          </a:prstGeom>
          <a:noFill/>
        </p:spPr>
        <p:txBody>
          <a:bodyPr wrap="square" rtlCol="0">
            <a:spAutoFit/>
          </a:bodyPr>
          <a:lstStyle/>
          <a:p>
            <a:r>
              <a:rPr lang="en-US" altLang="zh-CN">
                <a:solidFill>
                  <a:schemeClr val="bg1"/>
                </a:solidFill>
              </a:rPr>
              <a:t>Isolate</a:t>
            </a:r>
            <a:r>
              <a:rPr lang="zh-CN" altLang="en-US">
                <a:solidFill>
                  <a:schemeClr val="bg1"/>
                </a:solidFill>
              </a:rPr>
              <a:t>隔离</a:t>
            </a:r>
            <a:endParaRPr lang="zh-CN" altLang="en-US">
              <a:solidFill>
                <a:schemeClr val="bg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组 3"/>
          <p:cNvPicPr>
            <a:picLocks noChangeAspect="1"/>
          </p:cNvPicPr>
          <p:nvPr/>
        </p:nvPicPr>
        <p:blipFill>
          <a:blip r:embed="rId1" cstate="screen"/>
          <a:stretch>
            <a:fillRect/>
          </a:stretch>
        </p:blipFill>
        <p:spPr>
          <a:xfrm flipV="1">
            <a:off x="0" y="5390515"/>
            <a:ext cx="1167130" cy="1467485"/>
          </a:xfrm>
          <a:prstGeom prst="rect">
            <a:avLst/>
          </a:prstGeom>
        </p:spPr>
      </p:pic>
      <p:pic>
        <p:nvPicPr>
          <p:cNvPr id="6" name="图片 5" descr="组 4"/>
          <p:cNvPicPr>
            <a:picLocks noChangeAspect="1"/>
          </p:cNvPicPr>
          <p:nvPr/>
        </p:nvPicPr>
        <p:blipFill>
          <a:blip r:embed="rId2" cstate="screen"/>
          <a:stretch>
            <a:fillRect/>
          </a:stretch>
        </p:blipFill>
        <p:spPr>
          <a:xfrm flipV="1">
            <a:off x="11287125" y="0"/>
            <a:ext cx="904875" cy="1633220"/>
          </a:xfrm>
          <a:prstGeom prst="rect">
            <a:avLst/>
          </a:prstGeom>
        </p:spPr>
      </p:pic>
      <p:grpSp>
        <p:nvGrpSpPr>
          <p:cNvPr id="4" name="组合 3"/>
          <p:cNvGrpSpPr/>
          <p:nvPr/>
        </p:nvGrpSpPr>
        <p:grpSpPr>
          <a:xfrm>
            <a:off x="4636135" y="292735"/>
            <a:ext cx="2919730" cy="467995"/>
            <a:chOff x="7301" y="461"/>
            <a:chExt cx="4598" cy="737"/>
          </a:xfrm>
        </p:grpSpPr>
        <p:sp>
          <p:nvSpPr>
            <p:cNvPr id="7" name="文本框 6"/>
            <p:cNvSpPr txBox="1"/>
            <p:nvPr/>
          </p:nvSpPr>
          <p:spPr>
            <a:xfrm>
              <a:off x="7301" y="461"/>
              <a:ext cx="4598" cy="725"/>
            </a:xfrm>
            <a:prstGeom prst="rect">
              <a:avLst/>
            </a:prstGeom>
            <a:noFill/>
          </p:spPr>
          <p:txBody>
            <a:bodyPr wrap="square" rtlCol="0">
              <a:spAutoFit/>
            </a:bodyPr>
            <a:lstStyle/>
            <a:p>
              <a:pPr algn="ctr"/>
              <a:r>
                <a:rPr lang="en-US" altLang="zh-CN" sz="2400" b="1" dirty="0">
                  <a:solidFill>
                    <a:srgbClr val="091077"/>
                  </a:solidFill>
                  <a:latin typeface="Arial" panose="020B0604020202090204"/>
                  <a:ea typeface="微软雅黑"/>
                  <a:sym typeface="Arial" panose="020B0604020202090204"/>
                </a:rPr>
                <a:t>Dart</a:t>
              </a:r>
              <a:r>
                <a:rPr lang="zh-CN" altLang="en-US" sz="2400" b="1" dirty="0">
                  <a:solidFill>
                    <a:srgbClr val="091077"/>
                  </a:solidFill>
                  <a:latin typeface="Arial" panose="020B0604020202090204"/>
                  <a:ea typeface="微软雅黑"/>
                  <a:sym typeface="Arial" panose="020B0604020202090204"/>
                </a:rPr>
                <a:t>语言</a:t>
              </a:r>
              <a:endParaRPr lang="zh-CN" altLang="en-US" sz="2400" b="1" dirty="0">
                <a:solidFill>
                  <a:srgbClr val="091077"/>
                </a:solidFill>
                <a:latin typeface="Arial" panose="020B0604020202090204"/>
                <a:ea typeface="微软雅黑"/>
                <a:sym typeface="Arial" panose="020B0604020202090204"/>
              </a:endParaRPr>
            </a:p>
          </p:txBody>
        </p:sp>
        <p:cxnSp>
          <p:nvCxnSpPr>
            <p:cNvPr id="16" name="直接连接符 15"/>
            <p:cNvCxnSpPr/>
            <p:nvPr/>
          </p:nvCxnSpPr>
          <p:spPr>
            <a:xfrm>
              <a:off x="8737" y="1198"/>
              <a:ext cx="1726" cy="0"/>
            </a:xfrm>
            <a:prstGeom prst="line">
              <a:avLst/>
            </a:prstGeom>
            <a:ln w="31750">
              <a:solidFill>
                <a:srgbClr val="091077"/>
              </a:solidFill>
            </a:ln>
          </p:spPr>
          <p:style>
            <a:lnRef idx="1">
              <a:schemeClr val="accent1"/>
            </a:lnRef>
            <a:fillRef idx="0">
              <a:schemeClr val="accent1"/>
            </a:fillRef>
            <a:effectRef idx="0">
              <a:schemeClr val="accent1"/>
            </a:effectRef>
            <a:fontRef idx="minor">
              <a:schemeClr val="tx1"/>
            </a:fontRef>
          </p:style>
        </p:cxnSp>
      </p:grpSp>
      <p:pic>
        <p:nvPicPr>
          <p:cNvPr id="2" name="图片 1"/>
          <p:cNvPicPr>
            <a:picLocks noChangeAspect="1"/>
          </p:cNvPicPr>
          <p:nvPr>
            <p:custDataLst>
              <p:tags r:id="rId3"/>
            </p:custDataLst>
          </p:nvPr>
        </p:nvPicPr>
        <p:blipFill>
          <a:blip r:embed="rId4"/>
          <a:stretch>
            <a:fillRect/>
          </a:stretch>
        </p:blipFill>
        <p:spPr>
          <a:xfrm>
            <a:off x="5809615" y="922655"/>
            <a:ext cx="5248910" cy="5650865"/>
          </a:xfrm>
          <a:prstGeom prst="rect">
            <a:avLst/>
          </a:prstGeom>
        </p:spPr>
      </p:pic>
      <p:sp>
        <p:nvSpPr>
          <p:cNvPr id="5" name="文本框 4"/>
          <p:cNvSpPr txBox="1"/>
          <p:nvPr/>
        </p:nvSpPr>
        <p:spPr>
          <a:xfrm>
            <a:off x="822765" y="922654"/>
            <a:ext cx="4064000" cy="5255407"/>
          </a:xfrm>
          <a:prstGeom prst="rect">
            <a:avLst/>
          </a:prstGeom>
          <a:noFill/>
        </p:spPr>
        <p:txBody>
          <a:bodyPr wrap="square" rtlCol="0">
            <a:noAutofit/>
          </a:bodyPr>
          <a:lstStyle/>
          <a:p>
            <a:r>
              <a:rPr lang="zh-CN" altLang="en-US" sz="2800" dirty="0"/>
              <a:t>isolate 中处理异步数据是以队列方式进行的。每个 isolate 都需要管理两个队列：microtask队列和Future 队列。其中microtask队列是优先级更高的执行队列。因此我们可以理解成每一个 isolate 都是单线程运行的，这样设计让我们不需要考虑线程安全问题，降低了异步开发的门槛。</a:t>
            </a:r>
            <a:endParaRPr lang="zh-CN" altLang="en-US" sz="28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组 3"/>
          <p:cNvPicPr>
            <a:picLocks noChangeAspect="1"/>
          </p:cNvPicPr>
          <p:nvPr/>
        </p:nvPicPr>
        <p:blipFill>
          <a:blip r:embed="rId1" cstate="screen"/>
          <a:stretch>
            <a:fillRect/>
          </a:stretch>
        </p:blipFill>
        <p:spPr>
          <a:xfrm flipV="1">
            <a:off x="0" y="5390515"/>
            <a:ext cx="1167130" cy="1467485"/>
          </a:xfrm>
          <a:prstGeom prst="rect">
            <a:avLst/>
          </a:prstGeom>
        </p:spPr>
      </p:pic>
      <p:pic>
        <p:nvPicPr>
          <p:cNvPr id="6" name="图片 5" descr="组 4"/>
          <p:cNvPicPr>
            <a:picLocks noChangeAspect="1"/>
          </p:cNvPicPr>
          <p:nvPr/>
        </p:nvPicPr>
        <p:blipFill>
          <a:blip r:embed="rId2" cstate="screen"/>
          <a:stretch>
            <a:fillRect/>
          </a:stretch>
        </p:blipFill>
        <p:spPr>
          <a:xfrm flipV="1">
            <a:off x="11287125" y="0"/>
            <a:ext cx="904875" cy="1633220"/>
          </a:xfrm>
          <a:prstGeom prst="rect">
            <a:avLst/>
          </a:prstGeom>
        </p:spPr>
      </p:pic>
      <p:sp>
        <p:nvSpPr>
          <p:cNvPr id="26" name="PA-圆角矩形 5"/>
          <p:cNvSpPr/>
          <p:nvPr>
            <p:custDataLst>
              <p:tags r:id="rId3"/>
            </p:custDataLst>
          </p:nvPr>
        </p:nvSpPr>
        <p:spPr>
          <a:xfrm>
            <a:off x="158115" y="341630"/>
            <a:ext cx="821055" cy="716915"/>
          </a:xfrm>
          <a:prstGeom prst="roundRect">
            <a:avLst>
              <a:gd name="adj" fmla="val 0"/>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rgbClr val="000000"/>
              </a:solidFill>
              <a:latin typeface="Arial" panose="020B0604020202090204"/>
              <a:ea typeface="微软雅黑"/>
              <a:sym typeface="Arial" panose="020B0604020202090204"/>
            </a:endParaRPr>
          </a:p>
        </p:txBody>
      </p:sp>
      <p:grpSp>
        <p:nvGrpSpPr>
          <p:cNvPr id="4" name="组合 3"/>
          <p:cNvGrpSpPr/>
          <p:nvPr/>
        </p:nvGrpSpPr>
        <p:grpSpPr>
          <a:xfrm>
            <a:off x="4636135" y="292735"/>
            <a:ext cx="2919730" cy="467995"/>
            <a:chOff x="7301" y="461"/>
            <a:chExt cx="4598" cy="737"/>
          </a:xfrm>
        </p:grpSpPr>
        <p:sp>
          <p:nvSpPr>
            <p:cNvPr id="7" name="文本框 6"/>
            <p:cNvSpPr txBox="1"/>
            <p:nvPr/>
          </p:nvSpPr>
          <p:spPr>
            <a:xfrm>
              <a:off x="7301" y="461"/>
              <a:ext cx="4598" cy="725"/>
            </a:xfrm>
            <a:prstGeom prst="rect">
              <a:avLst/>
            </a:prstGeom>
            <a:noFill/>
          </p:spPr>
          <p:txBody>
            <a:bodyPr wrap="square" rtlCol="0">
              <a:spAutoFit/>
            </a:bodyPr>
            <a:lstStyle/>
            <a:p>
              <a:pPr algn="ctr"/>
              <a:r>
                <a:rPr lang="en-US" altLang="zh-CN" sz="2400" b="1" dirty="0">
                  <a:solidFill>
                    <a:srgbClr val="091077"/>
                  </a:solidFill>
                  <a:latin typeface="Arial" panose="020B0604020202090204"/>
                  <a:ea typeface="微软雅黑"/>
                  <a:sym typeface="Arial" panose="020B0604020202090204"/>
                </a:rPr>
                <a:t>Flutter</a:t>
              </a:r>
              <a:r>
                <a:rPr lang="zh-CN" altLang="en-US" sz="2400" b="1" dirty="0">
                  <a:solidFill>
                    <a:srgbClr val="091077"/>
                  </a:solidFill>
                  <a:latin typeface="Arial" panose="020B0604020202090204"/>
                  <a:ea typeface="微软雅黑"/>
                  <a:sym typeface="Arial" panose="020B0604020202090204"/>
                </a:rPr>
                <a:t>开发</a:t>
              </a:r>
              <a:endParaRPr lang="zh-CN" altLang="en-US" sz="2400" b="1" dirty="0">
                <a:solidFill>
                  <a:srgbClr val="091077"/>
                </a:solidFill>
                <a:latin typeface="Arial" panose="020B0604020202090204"/>
                <a:ea typeface="微软雅黑"/>
                <a:sym typeface="Arial" panose="020B0604020202090204"/>
              </a:endParaRPr>
            </a:p>
          </p:txBody>
        </p:sp>
        <p:cxnSp>
          <p:nvCxnSpPr>
            <p:cNvPr id="16" name="直接连接符 15"/>
            <p:cNvCxnSpPr/>
            <p:nvPr/>
          </p:nvCxnSpPr>
          <p:spPr>
            <a:xfrm>
              <a:off x="8737" y="1198"/>
              <a:ext cx="1726" cy="0"/>
            </a:xfrm>
            <a:prstGeom prst="line">
              <a:avLst/>
            </a:prstGeom>
            <a:ln w="31750">
              <a:solidFill>
                <a:srgbClr val="091077"/>
              </a:solidFill>
            </a:ln>
          </p:spPr>
          <p:style>
            <a:lnRef idx="1">
              <a:schemeClr val="accent1"/>
            </a:lnRef>
            <a:fillRef idx="0">
              <a:schemeClr val="accent1"/>
            </a:fillRef>
            <a:effectRef idx="0">
              <a:schemeClr val="accent1"/>
            </a:effectRef>
            <a:fontRef idx="minor">
              <a:schemeClr val="tx1"/>
            </a:fontRef>
          </p:style>
        </p:cxnSp>
      </p:grpSp>
      <p:sp>
        <p:nvSpPr>
          <p:cNvPr id="8" name="文本框 7"/>
          <p:cNvSpPr txBox="1"/>
          <p:nvPr/>
        </p:nvSpPr>
        <p:spPr>
          <a:xfrm>
            <a:off x="1071880" y="894715"/>
            <a:ext cx="10215880" cy="5541254"/>
          </a:xfrm>
          <a:prstGeom prst="rect">
            <a:avLst/>
          </a:prstGeom>
          <a:noFill/>
        </p:spPr>
        <p:txBody>
          <a:bodyPr wrap="square" rtlCol="0" anchor="t">
            <a:noAutofit/>
          </a:bodyPr>
          <a:lstStyle/>
          <a:p>
            <a:pPr indent="457200"/>
            <a:r>
              <a:rPr lang="zh-CN" altLang="en-US" sz="2000" dirty="0"/>
              <a:t>Flutter作为跨平台的客户端开发框架，它已经支持包括Android，IOS，MacOS，Windows，Web等多个操作系统或平台。得益于Dart编译产物的丰富性，使得Flutter开发变得容易:在代码调试阶段将代码编译成字节码实时发送到客户端，可以在不重启设备的情况下，实时看到UI修改的结果。在程序发布阶段，将代码编译成AOT机器码，提高了代码运行的性能。</a:t>
            </a:r>
            <a:endParaRPr lang="zh-CN" altLang="en-US" sz="2000" dirty="0"/>
          </a:p>
          <a:p>
            <a:pPr indent="457200"/>
            <a:r>
              <a:rPr lang="zh-CN" altLang="en-US" sz="2000" dirty="0"/>
              <a:t>开发 Flutter 之前，我们需要先下载对于操作系统的 Flutter SDK，Flutter SDK 中会内置 Dart SDK。Flutter的开发工具一般是微软的 </a:t>
            </a:r>
            <a:r>
              <a:rPr lang="zh-CN" altLang="en-US" sz="2000" b="1" dirty="0">
                <a:solidFill>
                  <a:srgbClr val="FF0000"/>
                </a:solidFill>
              </a:rPr>
              <a:t>VSCode或Android </a:t>
            </a:r>
            <a:r>
              <a:rPr lang="en-US" altLang="zh-CN" sz="2000" b="1" dirty="0">
                <a:solidFill>
                  <a:srgbClr val="FF0000"/>
                </a:solidFill>
              </a:rPr>
              <a:t>I</a:t>
            </a:r>
            <a:r>
              <a:rPr lang="zh-CN" altLang="en-US" sz="2000" b="1" dirty="0">
                <a:solidFill>
                  <a:srgbClr val="FF0000"/>
                </a:solidFill>
              </a:rPr>
              <a:t>dea</a:t>
            </a:r>
            <a:r>
              <a:rPr lang="zh-CN" altLang="en-US" sz="2000" dirty="0"/>
              <a:t>。Flutter 程序依赖于 Dart 程序的</a:t>
            </a:r>
            <a:r>
              <a:rPr lang="zh-CN" altLang="en-US" sz="2000" dirty="0">
                <a:solidFill>
                  <a:srgbClr val="FF0000"/>
                </a:solidFill>
              </a:rPr>
              <a:t>包管理插件</a:t>
            </a:r>
            <a:r>
              <a:rPr lang="zh-CN" altLang="en-US" sz="2000" dirty="0"/>
              <a:t>，我们可以通过包管理插件非常简单的引入</a:t>
            </a:r>
            <a:r>
              <a:rPr lang="zh-CN" altLang="en-US" sz="2000" dirty="0">
                <a:solidFill>
                  <a:srgbClr val="FF0000"/>
                </a:solidFill>
              </a:rPr>
              <a:t>第三方插件</a:t>
            </a:r>
            <a:r>
              <a:rPr lang="zh-CN" altLang="en-US" sz="2000" dirty="0"/>
              <a:t>，降低了开发难度。</a:t>
            </a:r>
            <a:endParaRPr lang="zh-CN" altLang="en-US" sz="2000" dirty="0"/>
          </a:p>
          <a:p>
            <a:pPr indent="457200"/>
            <a:r>
              <a:rPr lang="zh-CN" altLang="en-US" sz="2000" dirty="0"/>
              <a:t>Flutter 的跨平台特性依赖于统一的跨平台通信API，EventChannel和 MethodChannel，它可以在 Flutter 端设计统一的底层方法调用接口，在各个不同的端实现这些接口。例如获取系统电量，在 dart定义 MethodChannel 接口，在不同系统，例如 Android，IOS的代码层实现MethodChannel 接口，返回相同结构的数据，达到统一多端的目的。</a:t>
            </a:r>
            <a:endParaRPr lang="zh-CN" altLang="en-US" sz="2000" dirty="0"/>
          </a:p>
          <a:p>
            <a:pPr indent="457200"/>
            <a:r>
              <a:rPr lang="zh-CN" altLang="en-US" sz="2000" dirty="0"/>
              <a:t>在一般 Flutter开发中，我们不需要过多的去关系如何和调用底层代码，因为 Flutter 社区，已经提供了非常丰富的插件库，这些插件库已经将这些底层的调用封装成了对应底层功能的插件。</a:t>
            </a:r>
            <a:endParaRPr lang="zh-CN" altLang="en-US" sz="200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882650" y="883285"/>
            <a:ext cx="10483850" cy="5755422"/>
          </a:xfrm>
          <a:prstGeom prst="rect">
            <a:avLst/>
          </a:prstGeom>
          <a:noFill/>
        </p:spPr>
        <p:txBody>
          <a:bodyPr wrap="square" rtlCol="0" anchor="t">
            <a:spAutoFit/>
          </a:bodyPr>
          <a:lstStyle/>
          <a:p>
            <a:pPr indent="457200"/>
            <a:r>
              <a:rPr lang="zh-CN" altLang="en-US" sz="2300" dirty="0">
                <a:sym typeface="+mn-ea"/>
              </a:rPr>
              <a:t> 编译技术就是把一种计算机语言编写的程序代码编译成另外一种计算机语言代码的技术。通过编译器编译出的代码可以是机器码，也可以是中间代码，也可以是另外一种高级语言代码。编译过程往往会需要重复多次优化和转义才能得到我们最终想要的产物。</a:t>
            </a:r>
            <a:endParaRPr lang="zh-CN" altLang="en-US" sz="2300" dirty="0">
              <a:sym typeface="+mn-ea"/>
            </a:endParaRPr>
          </a:p>
          <a:p>
            <a:pPr indent="457200"/>
            <a:r>
              <a:rPr lang="zh-CN" altLang="en-US" sz="2300" dirty="0">
                <a:sym typeface="+mn-ea"/>
              </a:rPr>
              <a:t> 编译过程一般可以概括成 5个步骤：</a:t>
            </a:r>
            <a:endParaRPr lang="zh-CN" altLang="en-US" sz="2300" dirty="0">
              <a:sym typeface="+mn-ea"/>
            </a:endParaRPr>
          </a:p>
          <a:p>
            <a:pPr marL="342900" indent="-342900">
              <a:buFont typeface="+mj-lt"/>
              <a:buAutoNum type="arabicPeriod"/>
            </a:pPr>
            <a:r>
              <a:rPr lang="zh-CN" altLang="en-US" sz="2300" b="1" dirty="0">
                <a:solidFill>
                  <a:schemeClr val="accent2">
                    <a:lumMod val="50000"/>
                  </a:schemeClr>
                </a:solidFill>
                <a:sym typeface="+mn-ea"/>
              </a:rPr>
              <a:t>词法分析</a:t>
            </a:r>
            <a:r>
              <a:rPr lang="zh-CN" altLang="en-US" sz="2300" dirty="0">
                <a:sym typeface="+mn-ea"/>
              </a:rPr>
              <a:t>：扫描代码字符集，识别出各个单词，将识别的单词转换成统一的机内表示即词法单元简称Token。</a:t>
            </a:r>
            <a:endParaRPr lang="zh-CN" altLang="en-US" sz="2300" dirty="0">
              <a:sym typeface="+mn-ea"/>
            </a:endParaRPr>
          </a:p>
          <a:p>
            <a:pPr marL="342900" indent="-342900">
              <a:buAutoNum type="arabicPeriod"/>
            </a:pPr>
            <a:r>
              <a:rPr lang="zh-CN" altLang="en-US" sz="2300" b="1" dirty="0">
                <a:solidFill>
                  <a:schemeClr val="accent2">
                    <a:lumMod val="50000"/>
                  </a:schemeClr>
                </a:solidFill>
                <a:sym typeface="+mn-ea"/>
              </a:rPr>
              <a:t>语法分析</a:t>
            </a:r>
            <a:r>
              <a:rPr lang="zh-CN" altLang="en-US" sz="2300" dirty="0">
                <a:sym typeface="+mn-ea"/>
              </a:rPr>
              <a:t>：语法分析器从词法分析器输出的Token序列中识别出各类短语，并构造抽象语法树。</a:t>
            </a:r>
            <a:endParaRPr lang="zh-CN" altLang="en-US" sz="2300" dirty="0">
              <a:sym typeface="+mn-ea"/>
            </a:endParaRPr>
          </a:p>
          <a:p>
            <a:pPr marL="342900" indent="-342900">
              <a:buAutoNum type="arabicPeriod"/>
            </a:pPr>
            <a:r>
              <a:rPr lang="zh-CN" altLang="en-US" sz="2300" b="1" dirty="0">
                <a:solidFill>
                  <a:schemeClr val="accent2">
                    <a:lumMod val="50000"/>
                  </a:schemeClr>
                </a:solidFill>
                <a:sym typeface="+mn-ea"/>
              </a:rPr>
              <a:t>抽象语法树</a:t>
            </a:r>
            <a:r>
              <a:rPr lang="zh-CN" altLang="en-US" sz="2300" dirty="0">
                <a:solidFill>
                  <a:srgbClr val="174F00"/>
                </a:solidFill>
                <a:sym typeface="+mn-ea"/>
              </a:rPr>
              <a:t>：</a:t>
            </a:r>
            <a:r>
              <a:rPr lang="zh-CN" altLang="en-US" sz="2300" dirty="0"/>
              <a:t>抽象语法树就是将源代码的各种细节以树状节点的形式表示出来，每个节点都是源代码中的一种或多种结构映射。 </a:t>
            </a:r>
            <a:r>
              <a:rPr lang="zh-CN" altLang="en-US" sz="2300" dirty="0">
                <a:sym typeface="+mn-ea"/>
              </a:rPr>
              <a:t>。</a:t>
            </a:r>
            <a:endParaRPr lang="zh-CN" altLang="en-US" sz="2300" dirty="0">
              <a:sym typeface="+mn-ea"/>
            </a:endParaRPr>
          </a:p>
          <a:p>
            <a:pPr marL="342900" indent="-342900">
              <a:buAutoNum type="arabicPeriod"/>
            </a:pPr>
            <a:r>
              <a:rPr lang="zh-CN" altLang="en-US" sz="2300" b="1" dirty="0">
                <a:solidFill>
                  <a:schemeClr val="accent2">
                    <a:lumMod val="50000"/>
                  </a:schemeClr>
                </a:solidFill>
                <a:sym typeface="+mn-ea"/>
              </a:rPr>
              <a:t>语义分析</a:t>
            </a:r>
            <a:r>
              <a:rPr lang="zh-CN" altLang="en-US" sz="2300" dirty="0">
                <a:sym typeface="+mn-ea"/>
              </a:rPr>
              <a:t>：它的主要任务是分析抽象语法树，收集标识符的属性信息。一般而言，“语义分析”和“代码生成”是紧密相连的，往往将其设计成同一个模块。</a:t>
            </a:r>
            <a:endParaRPr lang="zh-CN" altLang="en-US" sz="2300" dirty="0">
              <a:sym typeface="+mn-ea"/>
            </a:endParaRPr>
          </a:p>
          <a:p>
            <a:pPr marL="342900" indent="-342900">
              <a:buAutoNum type="arabicPeriod"/>
            </a:pPr>
            <a:r>
              <a:rPr lang="zh-CN" altLang="en-US" sz="2300" b="1" dirty="0">
                <a:solidFill>
                  <a:schemeClr val="accent2">
                    <a:lumMod val="50000"/>
                  </a:schemeClr>
                </a:solidFill>
                <a:sym typeface="+mn-ea"/>
              </a:rPr>
              <a:t>代码生成</a:t>
            </a:r>
            <a:r>
              <a:rPr lang="zh-CN" altLang="en-US" sz="2300" dirty="0">
                <a:sym typeface="+mn-ea"/>
              </a:rPr>
              <a:t>：代码生成主要是根据语义分析的中间表和抽象语法树生成另一种代码，可以是另外一种高级语言代码。也可以是供虚拟机或脚本解释器使用的字节码。</a:t>
            </a:r>
            <a:endParaRPr lang="zh-CN" altLang="en-US" sz="2300" dirty="0">
              <a:sym typeface="+mn-ea"/>
            </a:endParaRPr>
          </a:p>
        </p:txBody>
      </p:sp>
      <p:grpSp>
        <p:nvGrpSpPr>
          <p:cNvPr id="9" name="组合 8"/>
          <p:cNvGrpSpPr/>
          <p:nvPr/>
        </p:nvGrpSpPr>
        <p:grpSpPr>
          <a:xfrm>
            <a:off x="4636135" y="292735"/>
            <a:ext cx="2919730" cy="467995"/>
            <a:chOff x="7301" y="461"/>
            <a:chExt cx="4598" cy="737"/>
          </a:xfrm>
        </p:grpSpPr>
        <p:sp>
          <p:nvSpPr>
            <p:cNvPr id="10" name="文本框 9"/>
            <p:cNvSpPr txBox="1"/>
            <p:nvPr>
              <p:custDataLst>
                <p:tags r:id="rId1"/>
              </p:custDataLst>
            </p:nvPr>
          </p:nvSpPr>
          <p:spPr>
            <a:xfrm>
              <a:off x="7301" y="461"/>
              <a:ext cx="4598" cy="725"/>
            </a:xfrm>
            <a:prstGeom prst="rect">
              <a:avLst/>
            </a:prstGeom>
            <a:noFill/>
          </p:spPr>
          <p:txBody>
            <a:bodyPr wrap="square" rtlCol="0">
              <a:spAutoFit/>
            </a:bodyPr>
            <a:lstStyle/>
            <a:p>
              <a:pPr algn="ctr"/>
              <a:r>
                <a:rPr lang="zh-CN" altLang="en-US" sz="2400" b="1" dirty="0">
                  <a:solidFill>
                    <a:srgbClr val="091077"/>
                  </a:solidFill>
                  <a:latin typeface="Arial" panose="020B0604020202090204"/>
                  <a:ea typeface="微软雅黑"/>
                  <a:sym typeface="Arial" panose="020B0604020202090204"/>
                </a:rPr>
                <a:t>编译技术</a:t>
              </a:r>
              <a:endParaRPr lang="zh-CN" altLang="en-US" sz="2400" b="1" dirty="0">
                <a:solidFill>
                  <a:srgbClr val="091077"/>
                </a:solidFill>
                <a:latin typeface="Arial" panose="020B0604020202090204"/>
                <a:ea typeface="微软雅黑"/>
                <a:sym typeface="Arial" panose="020B0604020202090204"/>
              </a:endParaRPr>
            </a:p>
          </p:txBody>
        </p:sp>
        <p:cxnSp>
          <p:nvCxnSpPr>
            <p:cNvPr id="16" name="直接连接符 15"/>
            <p:cNvCxnSpPr/>
            <p:nvPr>
              <p:custDataLst>
                <p:tags r:id="rId2"/>
              </p:custDataLst>
            </p:nvPr>
          </p:nvCxnSpPr>
          <p:spPr>
            <a:xfrm>
              <a:off x="8737" y="1198"/>
              <a:ext cx="1726" cy="0"/>
            </a:xfrm>
            <a:prstGeom prst="line">
              <a:avLst/>
            </a:prstGeom>
            <a:ln w="31750">
              <a:solidFill>
                <a:srgbClr val="091077"/>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组 3"/>
          <p:cNvPicPr>
            <a:picLocks noChangeAspect="1"/>
          </p:cNvPicPr>
          <p:nvPr/>
        </p:nvPicPr>
        <p:blipFill>
          <a:blip r:embed="rId1" cstate="screen"/>
          <a:stretch>
            <a:fillRect/>
          </a:stretch>
        </p:blipFill>
        <p:spPr>
          <a:xfrm flipV="1">
            <a:off x="0" y="5390515"/>
            <a:ext cx="1167130" cy="1467485"/>
          </a:xfrm>
          <a:prstGeom prst="rect">
            <a:avLst/>
          </a:prstGeom>
        </p:spPr>
      </p:pic>
      <p:pic>
        <p:nvPicPr>
          <p:cNvPr id="6" name="图片 5" descr="组 4"/>
          <p:cNvPicPr>
            <a:picLocks noChangeAspect="1"/>
          </p:cNvPicPr>
          <p:nvPr/>
        </p:nvPicPr>
        <p:blipFill>
          <a:blip r:embed="rId2" cstate="screen"/>
          <a:stretch>
            <a:fillRect/>
          </a:stretch>
        </p:blipFill>
        <p:spPr>
          <a:xfrm flipV="1">
            <a:off x="11287125" y="0"/>
            <a:ext cx="904875" cy="1633220"/>
          </a:xfrm>
          <a:prstGeom prst="rect">
            <a:avLst/>
          </a:prstGeom>
        </p:spPr>
      </p:pic>
      <p:sp>
        <p:nvSpPr>
          <p:cNvPr id="26" name="PA-圆角矩形 5"/>
          <p:cNvSpPr/>
          <p:nvPr>
            <p:custDataLst>
              <p:tags r:id="rId3"/>
            </p:custDataLst>
          </p:nvPr>
        </p:nvSpPr>
        <p:spPr>
          <a:xfrm>
            <a:off x="158115" y="341630"/>
            <a:ext cx="821055" cy="716915"/>
          </a:xfrm>
          <a:prstGeom prst="roundRect">
            <a:avLst>
              <a:gd name="adj" fmla="val 0"/>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rgbClr val="000000"/>
              </a:solidFill>
              <a:latin typeface="Arial" panose="020B0604020202090204"/>
              <a:ea typeface="微软雅黑"/>
              <a:sym typeface="Arial" panose="020B0604020202090204"/>
            </a:endParaRPr>
          </a:p>
        </p:txBody>
      </p:sp>
      <p:grpSp>
        <p:nvGrpSpPr>
          <p:cNvPr id="4" name="组合 3"/>
          <p:cNvGrpSpPr/>
          <p:nvPr/>
        </p:nvGrpSpPr>
        <p:grpSpPr>
          <a:xfrm>
            <a:off x="4636135" y="292735"/>
            <a:ext cx="2919730" cy="467995"/>
            <a:chOff x="7301" y="461"/>
            <a:chExt cx="4598" cy="737"/>
          </a:xfrm>
        </p:grpSpPr>
        <p:sp>
          <p:nvSpPr>
            <p:cNvPr id="7" name="文本框 6"/>
            <p:cNvSpPr txBox="1"/>
            <p:nvPr/>
          </p:nvSpPr>
          <p:spPr>
            <a:xfrm>
              <a:off x="7301" y="461"/>
              <a:ext cx="4598" cy="725"/>
            </a:xfrm>
            <a:prstGeom prst="rect">
              <a:avLst/>
            </a:prstGeom>
            <a:noFill/>
          </p:spPr>
          <p:txBody>
            <a:bodyPr wrap="square" rtlCol="0">
              <a:spAutoFit/>
            </a:bodyPr>
            <a:lstStyle/>
            <a:p>
              <a:pPr algn="ctr"/>
              <a:r>
                <a:rPr lang="zh-CN" altLang="en-US" sz="2400" b="1" dirty="0">
                  <a:solidFill>
                    <a:srgbClr val="091077"/>
                  </a:solidFill>
                  <a:latin typeface="Arial" panose="020B0604020202090204"/>
                  <a:ea typeface="微软雅黑"/>
                  <a:sym typeface="Arial" panose="020B0604020202090204"/>
                </a:rPr>
                <a:t>官方</a:t>
              </a:r>
              <a:r>
                <a:rPr lang="en-US" altLang="zh-CN" sz="2400" b="1" dirty="0">
                  <a:solidFill>
                    <a:srgbClr val="091077"/>
                  </a:solidFill>
                  <a:latin typeface="Arial" panose="020B0604020202090204"/>
                  <a:ea typeface="微软雅黑"/>
                  <a:sym typeface="Arial" panose="020B0604020202090204"/>
                </a:rPr>
                <a:t>Dart</a:t>
              </a:r>
              <a:r>
                <a:rPr lang="zh-CN" altLang="en-US" sz="2400" b="1" dirty="0">
                  <a:solidFill>
                    <a:srgbClr val="091077"/>
                  </a:solidFill>
                  <a:latin typeface="Arial" panose="020B0604020202090204"/>
                  <a:ea typeface="微软雅黑"/>
                  <a:sym typeface="Arial" panose="020B0604020202090204"/>
                </a:rPr>
                <a:t>编译器</a:t>
              </a:r>
              <a:endParaRPr lang="zh-CN" altLang="en-US" sz="2400" b="1" dirty="0">
                <a:solidFill>
                  <a:srgbClr val="091077"/>
                </a:solidFill>
                <a:latin typeface="Arial" panose="020B0604020202090204"/>
                <a:ea typeface="微软雅黑"/>
                <a:sym typeface="Arial" panose="020B0604020202090204"/>
              </a:endParaRPr>
            </a:p>
          </p:txBody>
        </p:sp>
        <p:cxnSp>
          <p:nvCxnSpPr>
            <p:cNvPr id="16" name="直接连接符 15"/>
            <p:cNvCxnSpPr/>
            <p:nvPr/>
          </p:nvCxnSpPr>
          <p:spPr>
            <a:xfrm>
              <a:off x="8737" y="1198"/>
              <a:ext cx="1726" cy="0"/>
            </a:xfrm>
            <a:prstGeom prst="line">
              <a:avLst/>
            </a:prstGeom>
            <a:ln w="31750">
              <a:solidFill>
                <a:srgbClr val="091077"/>
              </a:solidFill>
            </a:ln>
          </p:spPr>
          <p:style>
            <a:lnRef idx="1">
              <a:schemeClr val="accent1"/>
            </a:lnRef>
            <a:fillRef idx="0">
              <a:schemeClr val="accent1"/>
            </a:fillRef>
            <a:effectRef idx="0">
              <a:schemeClr val="accent1"/>
            </a:effectRef>
            <a:fontRef idx="minor">
              <a:schemeClr val="tx1"/>
            </a:fontRef>
          </p:style>
        </p:cxnSp>
      </p:grpSp>
      <p:pic>
        <p:nvPicPr>
          <p:cNvPr id="8" name="图片 7"/>
          <p:cNvPicPr>
            <a:picLocks noChangeAspect="1"/>
          </p:cNvPicPr>
          <p:nvPr>
            <p:custDataLst>
              <p:tags r:id="rId4"/>
            </p:custDataLst>
          </p:nvPr>
        </p:nvPicPr>
        <p:blipFill>
          <a:blip r:embed="rId5"/>
          <a:stretch>
            <a:fillRect/>
          </a:stretch>
        </p:blipFill>
        <p:spPr>
          <a:xfrm>
            <a:off x="1614805" y="853440"/>
            <a:ext cx="8706485" cy="4901565"/>
          </a:xfrm>
          <a:prstGeom prst="rect">
            <a:avLst/>
          </a:prstGeom>
        </p:spPr>
      </p:pic>
      <p:sp>
        <p:nvSpPr>
          <p:cNvPr id="11" name="文本框 10"/>
          <p:cNvSpPr txBox="1"/>
          <p:nvPr/>
        </p:nvSpPr>
        <p:spPr>
          <a:xfrm>
            <a:off x="1788281" y="5847714"/>
            <a:ext cx="8615437" cy="707886"/>
          </a:xfrm>
          <a:prstGeom prst="rect">
            <a:avLst/>
          </a:prstGeom>
          <a:noFill/>
        </p:spPr>
        <p:txBody>
          <a:bodyPr wrap="square" rtlCol="0" anchor="t">
            <a:spAutoFit/>
          </a:bodyPr>
          <a:lstStyle/>
          <a:p>
            <a:r>
              <a:rPr lang="zh-CN" altLang="en-US" sz="2000" dirty="0"/>
              <a:t>Dart在编译时经过“词法分析”、“语法分析”、“语义分析”阶段后会生成“抽象语法树”等步骤。再根据编译参数不同可以生成不同的代码产物。</a:t>
            </a:r>
            <a:endParaRPr lang="zh-CN" altLang="en-US" sz="200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组 3"/>
          <p:cNvPicPr>
            <a:picLocks noChangeAspect="1"/>
          </p:cNvPicPr>
          <p:nvPr/>
        </p:nvPicPr>
        <p:blipFill>
          <a:blip r:embed="rId1" cstate="screen"/>
          <a:stretch>
            <a:fillRect/>
          </a:stretch>
        </p:blipFill>
        <p:spPr>
          <a:xfrm flipV="1">
            <a:off x="0" y="5390515"/>
            <a:ext cx="1167130" cy="1467485"/>
          </a:xfrm>
          <a:prstGeom prst="rect">
            <a:avLst/>
          </a:prstGeom>
        </p:spPr>
      </p:pic>
      <p:pic>
        <p:nvPicPr>
          <p:cNvPr id="6" name="图片 5" descr="组 4"/>
          <p:cNvPicPr>
            <a:picLocks noChangeAspect="1"/>
          </p:cNvPicPr>
          <p:nvPr/>
        </p:nvPicPr>
        <p:blipFill>
          <a:blip r:embed="rId2" cstate="screen"/>
          <a:stretch>
            <a:fillRect/>
          </a:stretch>
        </p:blipFill>
        <p:spPr>
          <a:xfrm flipV="1">
            <a:off x="11287125" y="0"/>
            <a:ext cx="904875" cy="1633220"/>
          </a:xfrm>
          <a:prstGeom prst="rect">
            <a:avLst/>
          </a:prstGeom>
        </p:spPr>
      </p:pic>
      <p:sp>
        <p:nvSpPr>
          <p:cNvPr id="26" name="PA-圆角矩形 5"/>
          <p:cNvSpPr/>
          <p:nvPr>
            <p:custDataLst>
              <p:tags r:id="rId3"/>
            </p:custDataLst>
          </p:nvPr>
        </p:nvSpPr>
        <p:spPr>
          <a:xfrm>
            <a:off x="158115" y="341630"/>
            <a:ext cx="821055" cy="716915"/>
          </a:xfrm>
          <a:prstGeom prst="roundRect">
            <a:avLst>
              <a:gd name="adj" fmla="val 0"/>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rgbClr val="000000"/>
              </a:solidFill>
              <a:latin typeface="Arial" panose="020B0604020202090204"/>
              <a:ea typeface="微软雅黑"/>
              <a:sym typeface="Arial" panose="020B0604020202090204"/>
            </a:endParaRPr>
          </a:p>
        </p:txBody>
      </p:sp>
      <p:grpSp>
        <p:nvGrpSpPr>
          <p:cNvPr id="4" name="组合 3"/>
          <p:cNvGrpSpPr/>
          <p:nvPr/>
        </p:nvGrpSpPr>
        <p:grpSpPr>
          <a:xfrm>
            <a:off x="4636135" y="292735"/>
            <a:ext cx="2919730" cy="467995"/>
            <a:chOff x="7301" y="461"/>
            <a:chExt cx="4598" cy="737"/>
          </a:xfrm>
        </p:grpSpPr>
        <p:sp>
          <p:nvSpPr>
            <p:cNvPr id="7" name="文本框 6"/>
            <p:cNvSpPr txBox="1"/>
            <p:nvPr/>
          </p:nvSpPr>
          <p:spPr>
            <a:xfrm>
              <a:off x="7301" y="461"/>
              <a:ext cx="4598" cy="725"/>
            </a:xfrm>
            <a:prstGeom prst="rect">
              <a:avLst/>
            </a:prstGeom>
            <a:noFill/>
          </p:spPr>
          <p:txBody>
            <a:bodyPr wrap="square" rtlCol="0">
              <a:spAutoFit/>
            </a:bodyPr>
            <a:lstStyle/>
            <a:p>
              <a:pPr algn="ctr"/>
              <a:r>
                <a:rPr lang="en-US" altLang="zh-CN" sz="2400" b="1" dirty="0">
                  <a:solidFill>
                    <a:srgbClr val="091077"/>
                  </a:solidFill>
                  <a:latin typeface="Arial" panose="020B0604020202090204"/>
                  <a:ea typeface="微软雅黑"/>
                  <a:sym typeface="Arial" panose="020B0604020202090204"/>
                </a:rPr>
                <a:t>Dart</a:t>
              </a:r>
              <a:r>
                <a:rPr lang="zh-CN" altLang="en-US" sz="2400" b="1" dirty="0">
                  <a:solidFill>
                    <a:srgbClr val="091077"/>
                  </a:solidFill>
                  <a:latin typeface="Arial" panose="020B0604020202090204"/>
                  <a:ea typeface="微软雅黑"/>
                  <a:sym typeface="Arial" panose="020B0604020202090204"/>
                </a:rPr>
                <a:t>抽象语法树</a:t>
              </a:r>
              <a:endParaRPr lang="zh-CN" altLang="en-US" sz="2400" b="1" dirty="0">
                <a:solidFill>
                  <a:srgbClr val="091077"/>
                </a:solidFill>
                <a:latin typeface="Arial" panose="020B0604020202090204"/>
                <a:ea typeface="微软雅黑"/>
                <a:sym typeface="Arial" panose="020B0604020202090204"/>
              </a:endParaRPr>
            </a:p>
          </p:txBody>
        </p:sp>
        <p:cxnSp>
          <p:nvCxnSpPr>
            <p:cNvPr id="16" name="直接连接符 15"/>
            <p:cNvCxnSpPr/>
            <p:nvPr/>
          </p:nvCxnSpPr>
          <p:spPr>
            <a:xfrm>
              <a:off x="8737" y="1198"/>
              <a:ext cx="1726" cy="0"/>
            </a:xfrm>
            <a:prstGeom prst="line">
              <a:avLst/>
            </a:prstGeom>
            <a:ln w="31750">
              <a:solidFill>
                <a:srgbClr val="091077"/>
              </a:solidFill>
            </a:ln>
          </p:spPr>
          <p:style>
            <a:lnRef idx="1">
              <a:schemeClr val="accent1"/>
            </a:lnRef>
            <a:fillRef idx="0">
              <a:schemeClr val="accent1"/>
            </a:fillRef>
            <a:effectRef idx="0">
              <a:schemeClr val="accent1"/>
            </a:effectRef>
            <a:fontRef idx="minor">
              <a:schemeClr val="tx1"/>
            </a:fontRef>
          </p:style>
        </p:cxnSp>
      </p:grpSp>
      <p:sp>
        <p:nvSpPr>
          <p:cNvPr id="13" name="文本框 12"/>
          <p:cNvSpPr txBox="1"/>
          <p:nvPr/>
        </p:nvSpPr>
        <p:spPr>
          <a:xfrm>
            <a:off x="793115" y="853440"/>
            <a:ext cx="10605770" cy="5798820"/>
          </a:xfrm>
          <a:prstGeom prst="rect">
            <a:avLst/>
          </a:prstGeom>
          <a:noFill/>
        </p:spPr>
        <p:txBody>
          <a:bodyPr wrap="square" rtlCol="0" anchor="t">
            <a:noAutofit/>
          </a:bodyPr>
          <a:lstStyle/>
          <a:p>
            <a:pPr indent="457200"/>
            <a:r>
              <a:rPr lang="zh-CN" altLang="en-US" sz="2800" dirty="0"/>
              <a:t>抽象语法树就是将源代码的各种细节以树状节点的形式表示出来，每个节点都是源代码中的一种或多种代码结构映射。通过将源代码翻译成抽象语法树后，我们可以很容易的通过它翻译转换成其它代码甚至另一种编程语言。</a:t>
            </a:r>
            <a:endParaRPr lang="zh-CN" altLang="en-US" sz="2800" dirty="0"/>
          </a:p>
          <a:p>
            <a:pPr indent="457200"/>
            <a:r>
              <a:rPr lang="zh-CN" altLang="en-US" sz="2800" dirty="0"/>
              <a:t>Dart抽象语法树中的节点可以根据功能分为：</a:t>
            </a:r>
            <a:endParaRPr lang="zh-CN" altLang="en-US" sz="2800" dirty="0"/>
          </a:p>
          <a:p>
            <a:pPr marL="514350" indent="-514350">
              <a:buFont typeface="Arial" panose="020B0604020202090204" pitchFamily="34" charset="0"/>
              <a:buAutoNum type="arabicPeriod"/>
            </a:pPr>
            <a:r>
              <a:rPr lang="zh-CN" altLang="en-US" sz="2800" b="1" dirty="0">
                <a:solidFill>
                  <a:schemeClr val="accent6">
                    <a:lumMod val="50000"/>
                  </a:schemeClr>
                </a:solidFill>
              </a:rPr>
              <a:t>结构型节点</a:t>
            </a:r>
            <a:r>
              <a:rPr lang="zh-CN" altLang="en-US" sz="2800" dirty="0">
                <a:solidFill>
                  <a:schemeClr val="tx1"/>
                </a:solidFill>
              </a:rPr>
              <a:t>：</a:t>
            </a:r>
            <a:r>
              <a:rPr lang="zh-CN" altLang="en-US" sz="2800" dirty="0">
                <a:solidFill>
                  <a:srgbClr val="FF0000"/>
                </a:solidFill>
              </a:rPr>
              <a:t>用于对源代码结构的描述。</a:t>
            </a:r>
            <a:r>
              <a:rPr lang="zh-CN" altLang="en-US" sz="2800" dirty="0">
                <a:solidFill>
                  <a:schemeClr val="tx1"/>
                </a:solidFill>
              </a:rPr>
              <a:t>它是一个树形结构。</a:t>
            </a:r>
            <a:endParaRPr lang="zh-CN" altLang="en-US" sz="2800" dirty="0">
              <a:solidFill>
                <a:schemeClr val="tx1"/>
              </a:solidFill>
            </a:endParaRPr>
          </a:p>
          <a:p>
            <a:pPr marL="514350" indent="-514350">
              <a:buFont typeface="Arial" panose="020B0604020202090204" pitchFamily="34" charset="0"/>
              <a:buAutoNum type="arabicPeriod"/>
            </a:pPr>
            <a:r>
              <a:rPr lang="zh-CN" altLang="en-US" sz="2800" b="1" dirty="0">
                <a:solidFill>
                  <a:schemeClr val="accent6">
                    <a:lumMod val="50000"/>
                  </a:schemeClr>
                </a:solidFill>
                <a:sym typeface="+mn-ea"/>
              </a:rPr>
              <a:t>语句节点Statement</a:t>
            </a:r>
            <a:r>
              <a:rPr lang="zh-CN" altLang="en-US" sz="2800" dirty="0">
                <a:solidFill>
                  <a:schemeClr val="tx1"/>
                </a:solidFill>
                <a:sym typeface="+mn-ea"/>
              </a:rPr>
              <a:t>：</a:t>
            </a:r>
            <a:r>
              <a:rPr lang="zh-CN" altLang="en-US" sz="2800" dirty="0">
                <a:solidFill>
                  <a:srgbClr val="FF0000"/>
                </a:solidFill>
                <a:sym typeface="+mn-ea"/>
              </a:rPr>
              <a:t>一种程序的逻辑单元</a:t>
            </a:r>
            <a:r>
              <a:rPr lang="zh-CN" altLang="en-US" sz="2800" dirty="0">
                <a:solidFill>
                  <a:srgbClr val="FF0000"/>
                </a:solidFill>
              </a:rPr>
              <a:t>。</a:t>
            </a:r>
            <a:r>
              <a:rPr lang="zh-CN" altLang="en-US" sz="2800" dirty="0">
                <a:solidFill>
                  <a:schemeClr val="tx1"/>
                </a:solidFill>
                <a:sym typeface="+mn-ea"/>
              </a:rPr>
              <a:t>一般用于执行特定操作或控制程序流程。</a:t>
            </a:r>
            <a:endParaRPr lang="zh-CN" altLang="en-US" sz="2800" dirty="0">
              <a:solidFill>
                <a:schemeClr val="tx1"/>
              </a:solidFill>
            </a:endParaRPr>
          </a:p>
          <a:p>
            <a:pPr marL="514350" indent="-514350">
              <a:buFont typeface="Arial" panose="020B0604020202090204" pitchFamily="34" charset="0"/>
              <a:buAutoNum type="arabicPeriod"/>
            </a:pPr>
            <a:r>
              <a:rPr lang="zh-CN" altLang="en-US" sz="2800" b="1" dirty="0">
                <a:solidFill>
                  <a:schemeClr val="accent6">
                    <a:lumMod val="50000"/>
                  </a:schemeClr>
                </a:solidFill>
                <a:sym typeface="+mn-ea"/>
              </a:rPr>
              <a:t>表达式节点Expression</a:t>
            </a:r>
            <a:r>
              <a:rPr lang="zh-CN" altLang="en-US" sz="2800" dirty="0">
                <a:solidFill>
                  <a:schemeClr val="tx1"/>
                </a:solidFill>
                <a:sym typeface="+mn-ea"/>
              </a:rPr>
              <a:t>：</a:t>
            </a:r>
            <a:r>
              <a:rPr lang="zh-CN" altLang="en-US" sz="2800" dirty="0">
                <a:solidFill>
                  <a:srgbClr val="FF0000"/>
                </a:solidFill>
                <a:sym typeface="+mn-ea"/>
              </a:rPr>
              <a:t>它是另一种程序的逻辑单元</a:t>
            </a:r>
            <a:r>
              <a:rPr lang="zh-CN" altLang="en-US" sz="2800" dirty="0">
                <a:solidFill>
                  <a:srgbClr val="FF0000"/>
                </a:solidFill>
              </a:rPr>
              <a:t>。</a:t>
            </a:r>
            <a:r>
              <a:rPr lang="zh-CN" altLang="en-US" sz="2800" dirty="0">
                <a:solidFill>
                  <a:schemeClr val="tx1"/>
                </a:solidFill>
                <a:sym typeface="+mn-ea"/>
              </a:rPr>
              <a:t>和 Statement </a:t>
            </a:r>
            <a:r>
              <a:rPr lang="zh-CN" altLang="en-US" sz="2800" dirty="0">
                <a:sym typeface="+mn-ea"/>
              </a:rPr>
              <a:t>的区别</a:t>
            </a:r>
            <a:r>
              <a:rPr lang="zh-CN" altLang="en-US" sz="2800" dirty="0">
                <a:solidFill>
                  <a:schemeClr val="tx1"/>
                </a:solidFill>
                <a:sym typeface="+mn-ea"/>
              </a:rPr>
              <a:t>是</a:t>
            </a:r>
            <a:r>
              <a:rPr lang="en-US" altLang="zh-CN" sz="2800" dirty="0">
                <a:solidFill>
                  <a:schemeClr val="tx1"/>
                </a:solidFill>
                <a:sym typeface="+mn-ea"/>
              </a:rPr>
              <a:t>Expression</a:t>
            </a:r>
            <a:r>
              <a:rPr lang="zh-CN" altLang="en-US" sz="2800" dirty="0">
                <a:solidFill>
                  <a:schemeClr val="tx1"/>
                </a:solidFill>
                <a:sym typeface="+mn-ea"/>
              </a:rPr>
              <a:t>在经过处理后都会有返回值。</a:t>
            </a:r>
            <a:endParaRPr lang="zh-CN" altLang="en-US" sz="2800" dirty="0"/>
          </a:p>
          <a:p>
            <a:pPr indent="457200"/>
            <a:r>
              <a:rPr lang="zh-CN" altLang="en-US" sz="2800" dirty="0">
                <a:sym typeface="+mn-ea"/>
              </a:rPr>
              <a:t>Statement与Expression之间是相互结合的。它们共同构成了源代码中的逻辑单元，比如程序中某个函数方法的具体实现步骤，类中构造函数的具体初始化步骤，某个属性的初始构造等。</a:t>
            </a:r>
            <a:endParaRPr lang="zh-CN" altLang="en-US" sz="2800" dirty="0"/>
          </a:p>
          <a:p>
            <a:endParaRPr lang="zh-CN" altLang="en-US" sz="28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grpSp>
        <p:nvGrpSpPr>
          <p:cNvPr id="34" name="组合 33"/>
          <p:cNvGrpSpPr/>
          <p:nvPr/>
        </p:nvGrpSpPr>
        <p:grpSpPr>
          <a:xfrm>
            <a:off x="10791825" y="382905"/>
            <a:ext cx="640080" cy="162560"/>
            <a:chOff x="10323" y="481"/>
            <a:chExt cx="1008" cy="256"/>
          </a:xfrm>
        </p:grpSpPr>
        <p:sp>
          <p:nvSpPr>
            <p:cNvPr id="31" name="平行四边形 30"/>
            <p:cNvSpPr/>
            <p:nvPr/>
          </p:nvSpPr>
          <p:spPr>
            <a:xfrm>
              <a:off x="10323" y="481"/>
              <a:ext cx="257" cy="257"/>
            </a:xfrm>
            <a:prstGeom prst="parallelogram">
              <a:avLst/>
            </a:prstGeom>
            <a:solidFill>
              <a:srgbClr val="0910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sp>
          <p:nvSpPr>
            <p:cNvPr id="32" name="平行四边形 31"/>
            <p:cNvSpPr/>
            <p:nvPr/>
          </p:nvSpPr>
          <p:spPr>
            <a:xfrm>
              <a:off x="10699" y="481"/>
              <a:ext cx="257" cy="257"/>
            </a:xfrm>
            <a:prstGeom prst="parallelogram">
              <a:avLst/>
            </a:prstGeom>
            <a:solidFill>
              <a:srgbClr val="E22D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sp>
          <p:nvSpPr>
            <p:cNvPr id="33" name="平行四边形 32"/>
            <p:cNvSpPr/>
            <p:nvPr/>
          </p:nvSpPr>
          <p:spPr>
            <a:xfrm>
              <a:off x="11075" y="481"/>
              <a:ext cx="257" cy="257"/>
            </a:xfrm>
            <a:prstGeom prst="parallelogram">
              <a:avLst/>
            </a:prstGeom>
            <a:solidFill>
              <a:srgbClr val="1560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grpSp>
      <p:grpSp>
        <p:nvGrpSpPr>
          <p:cNvPr id="88" name="组合 87"/>
          <p:cNvGrpSpPr/>
          <p:nvPr/>
        </p:nvGrpSpPr>
        <p:grpSpPr>
          <a:xfrm>
            <a:off x="11165840" y="5558155"/>
            <a:ext cx="612140" cy="666115"/>
            <a:chOff x="16567" y="9402"/>
            <a:chExt cx="592" cy="644"/>
          </a:xfrm>
          <a:solidFill>
            <a:schemeClr val="bg1">
              <a:alpha val="9000"/>
            </a:schemeClr>
          </a:solidFill>
        </p:grpSpPr>
        <p:grpSp>
          <p:nvGrpSpPr>
            <p:cNvPr id="42" name="组合 41"/>
            <p:cNvGrpSpPr/>
            <p:nvPr/>
          </p:nvGrpSpPr>
          <p:grpSpPr>
            <a:xfrm>
              <a:off x="16567" y="9402"/>
              <a:ext cx="76" cy="644"/>
              <a:chOff x="17654" y="8060"/>
              <a:chExt cx="162" cy="1362"/>
            </a:xfrm>
            <a:grpFill/>
          </p:grpSpPr>
          <p:sp>
            <p:nvSpPr>
              <p:cNvPr id="35" name="椭圆 34"/>
              <p:cNvSpPr/>
              <p:nvPr/>
            </p:nvSpPr>
            <p:spPr>
              <a:xfrm>
                <a:off x="17654" y="80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sp>
            <p:nvSpPr>
              <p:cNvPr id="36" name="椭圆 35"/>
              <p:cNvSpPr/>
              <p:nvPr/>
            </p:nvSpPr>
            <p:spPr>
              <a:xfrm>
                <a:off x="17654" y="82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sp>
            <p:nvSpPr>
              <p:cNvPr id="37" name="椭圆 36"/>
              <p:cNvSpPr/>
              <p:nvPr/>
            </p:nvSpPr>
            <p:spPr>
              <a:xfrm>
                <a:off x="17654" y="84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sp>
            <p:nvSpPr>
              <p:cNvPr id="38" name="椭圆 37"/>
              <p:cNvSpPr/>
              <p:nvPr/>
            </p:nvSpPr>
            <p:spPr>
              <a:xfrm>
                <a:off x="17654" y="86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sp>
            <p:nvSpPr>
              <p:cNvPr id="39" name="椭圆 38"/>
              <p:cNvSpPr/>
              <p:nvPr/>
            </p:nvSpPr>
            <p:spPr>
              <a:xfrm>
                <a:off x="17654" y="88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sp>
            <p:nvSpPr>
              <p:cNvPr id="40" name="椭圆 39"/>
              <p:cNvSpPr/>
              <p:nvPr/>
            </p:nvSpPr>
            <p:spPr>
              <a:xfrm>
                <a:off x="17654" y="90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sp>
            <p:nvSpPr>
              <p:cNvPr id="41" name="椭圆 40"/>
              <p:cNvSpPr/>
              <p:nvPr/>
            </p:nvSpPr>
            <p:spPr>
              <a:xfrm>
                <a:off x="17654" y="92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grpSp>
        <p:grpSp>
          <p:nvGrpSpPr>
            <p:cNvPr id="43" name="组合 42"/>
            <p:cNvGrpSpPr/>
            <p:nvPr/>
          </p:nvGrpSpPr>
          <p:grpSpPr>
            <a:xfrm>
              <a:off x="16696" y="9402"/>
              <a:ext cx="76" cy="644"/>
              <a:chOff x="17654" y="8060"/>
              <a:chExt cx="162" cy="1362"/>
            </a:xfrm>
            <a:grpFill/>
          </p:grpSpPr>
          <p:sp>
            <p:nvSpPr>
              <p:cNvPr id="44" name="椭圆 43"/>
              <p:cNvSpPr/>
              <p:nvPr/>
            </p:nvSpPr>
            <p:spPr>
              <a:xfrm>
                <a:off x="17654" y="80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sp>
            <p:nvSpPr>
              <p:cNvPr id="57" name="椭圆 56"/>
              <p:cNvSpPr/>
              <p:nvPr/>
            </p:nvSpPr>
            <p:spPr>
              <a:xfrm>
                <a:off x="17654" y="82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sp>
            <p:nvSpPr>
              <p:cNvPr id="58" name="椭圆 57"/>
              <p:cNvSpPr/>
              <p:nvPr/>
            </p:nvSpPr>
            <p:spPr>
              <a:xfrm>
                <a:off x="17654" y="84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sp>
            <p:nvSpPr>
              <p:cNvPr id="59" name="椭圆 58"/>
              <p:cNvSpPr/>
              <p:nvPr/>
            </p:nvSpPr>
            <p:spPr>
              <a:xfrm>
                <a:off x="17654" y="86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sp>
            <p:nvSpPr>
              <p:cNvPr id="60" name="椭圆 59"/>
              <p:cNvSpPr/>
              <p:nvPr/>
            </p:nvSpPr>
            <p:spPr>
              <a:xfrm>
                <a:off x="17654" y="88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sp>
            <p:nvSpPr>
              <p:cNvPr id="61" name="椭圆 60"/>
              <p:cNvSpPr/>
              <p:nvPr/>
            </p:nvSpPr>
            <p:spPr>
              <a:xfrm>
                <a:off x="17654" y="90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sp>
            <p:nvSpPr>
              <p:cNvPr id="62" name="椭圆 61"/>
              <p:cNvSpPr/>
              <p:nvPr/>
            </p:nvSpPr>
            <p:spPr>
              <a:xfrm>
                <a:off x="17654" y="92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grpSp>
        <p:grpSp>
          <p:nvGrpSpPr>
            <p:cNvPr id="63" name="组合 62"/>
            <p:cNvGrpSpPr/>
            <p:nvPr/>
          </p:nvGrpSpPr>
          <p:grpSpPr>
            <a:xfrm>
              <a:off x="16825" y="9402"/>
              <a:ext cx="76" cy="644"/>
              <a:chOff x="17654" y="8060"/>
              <a:chExt cx="162" cy="1362"/>
            </a:xfrm>
            <a:grpFill/>
          </p:grpSpPr>
          <p:sp>
            <p:nvSpPr>
              <p:cNvPr id="64" name="椭圆 63"/>
              <p:cNvSpPr/>
              <p:nvPr/>
            </p:nvSpPr>
            <p:spPr>
              <a:xfrm>
                <a:off x="17654" y="80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sp>
            <p:nvSpPr>
              <p:cNvPr id="65" name="椭圆 64"/>
              <p:cNvSpPr/>
              <p:nvPr/>
            </p:nvSpPr>
            <p:spPr>
              <a:xfrm>
                <a:off x="17654" y="82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sp>
            <p:nvSpPr>
              <p:cNvPr id="66" name="椭圆 65"/>
              <p:cNvSpPr/>
              <p:nvPr/>
            </p:nvSpPr>
            <p:spPr>
              <a:xfrm>
                <a:off x="17654" y="84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sp>
            <p:nvSpPr>
              <p:cNvPr id="67" name="椭圆 66"/>
              <p:cNvSpPr/>
              <p:nvPr/>
            </p:nvSpPr>
            <p:spPr>
              <a:xfrm>
                <a:off x="17654" y="86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sp>
            <p:nvSpPr>
              <p:cNvPr id="68" name="椭圆 67"/>
              <p:cNvSpPr/>
              <p:nvPr/>
            </p:nvSpPr>
            <p:spPr>
              <a:xfrm>
                <a:off x="17654" y="88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sp>
            <p:nvSpPr>
              <p:cNvPr id="69" name="椭圆 68"/>
              <p:cNvSpPr/>
              <p:nvPr/>
            </p:nvSpPr>
            <p:spPr>
              <a:xfrm>
                <a:off x="17654" y="90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sp>
            <p:nvSpPr>
              <p:cNvPr id="70" name="椭圆 69"/>
              <p:cNvSpPr/>
              <p:nvPr/>
            </p:nvSpPr>
            <p:spPr>
              <a:xfrm>
                <a:off x="17654" y="92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grpSp>
        <p:grpSp>
          <p:nvGrpSpPr>
            <p:cNvPr id="71" name="组合 70"/>
            <p:cNvGrpSpPr/>
            <p:nvPr/>
          </p:nvGrpSpPr>
          <p:grpSpPr>
            <a:xfrm>
              <a:off x="16954" y="9402"/>
              <a:ext cx="76" cy="644"/>
              <a:chOff x="17654" y="8060"/>
              <a:chExt cx="162" cy="1362"/>
            </a:xfrm>
            <a:grpFill/>
          </p:grpSpPr>
          <p:sp>
            <p:nvSpPr>
              <p:cNvPr id="72" name="椭圆 71"/>
              <p:cNvSpPr/>
              <p:nvPr/>
            </p:nvSpPr>
            <p:spPr>
              <a:xfrm>
                <a:off x="17654" y="80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sp>
            <p:nvSpPr>
              <p:cNvPr id="73" name="椭圆 72"/>
              <p:cNvSpPr/>
              <p:nvPr/>
            </p:nvSpPr>
            <p:spPr>
              <a:xfrm>
                <a:off x="17654" y="82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sp>
            <p:nvSpPr>
              <p:cNvPr id="74" name="椭圆 73"/>
              <p:cNvSpPr/>
              <p:nvPr/>
            </p:nvSpPr>
            <p:spPr>
              <a:xfrm>
                <a:off x="17654" y="84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sp>
            <p:nvSpPr>
              <p:cNvPr id="75" name="椭圆 74"/>
              <p:cNvSpPr/>
              <p:nvPr/>
            </p:nvSpPr>
            <p:spPr>
              <a:xfrm>
                <a:off x="17654" y="86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sp>
            <p:nvSpPr>
              <p:cNvPr id="76" name="椭圆 75"/>
              <p:cNvSpPr/>
              <p:nvPr/>
            </p:nvSpPr>
            <p:spPr>
              <a:xfrm>
                <a:off x="17654" y="88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sp>
            <p:nvSpPr>
              <p:cNvPr id="77" name="椭圆 76"/>
              <p:cNvSpPr/>
              <p:nvPr/>
            </p:nvSpPr>
            <p:spPr>
              <a:xfrm>
                <a:off x="17654" y="90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sp>
            <p:nvSpPr>
              <p:cNvPr id="78" name="椭圆 77"/>
              <p:cNvSpPr/>
              <p:nvPr/>
            </p:nvSpPr>
            <p:spPr>
              <a:xfrm>
                <a:off x="17654" y="92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grpSp>
        <p:grpSp>
          <p:nvGrpSpPr>
            <p:cNvPr id="79" name="组合 78"/>
            <p:cNvGrpSpPr/>
            <p:nvPr/>
          </p:nvGrpSpPr>
          <p:grpSpPr>
            <a:xfrm>
              <a:off x="17083" y="9402"/>
              <a:ext cx="76" cy="644"/>
              <a:chOff x="17654" y="8060"/>
              <a:chExt cx="162" cy="1362"/>
            </a:xfrm>
            <a:grpFill/>
          </p:grpSpPr>
          <p:sp>
            <p:nvSpPr>
              <p:cNvPr id="80" name="椭圆 79"/>
              <p:cNvSpPr/>
              <p:nvPr/>
            </p:nvSpPr>
            <p:spPr>
              <a:xfrm>
                <a:off x="17654" y="80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sp>
            <p:nvSpPr>
              <p:cNvPr id="81" name="椭圆 80"/>
              <p:cNvSpPr/>
              <p:nvPr/>
            </p:nvSpPr>
            <p:spPr>
              <a:xfrm>
                <a:off x="17654" y="82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sp>
            <p:nvSpPr>
              <p:cNvPr id="82" name="椭圆 81"/>
              <p:cNvSpPr/>
              <p:nvPr/>
            </p:nvSpPr>
            <p:spPr>
              <a:xfrm>
                <a:off x="17654" y="84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sp>
            <p:nvSpPr>
              <p:cNvPr id="83" name="椭圆 82"/>
              <p:cNvSpPr/>
              <p:nvPr/>
            </p:nvSpPr>
            <p:spPr>
              <a:xfrm>
                <a:off x="17654" y="86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sp>
            <p:nvSpPr>
              <p:cNvPr id="84" name="椭圆 83"/>
              <p:cNvSpPr/>
              <p:nvPr/>
            </p:nvSpPr>
            <p:spPr>
              <a:xfrm>
                <a:off x="17654" y="88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sp>
            <p:nvSpPr>
              <p:cNvPr id="85" name="椭圆 84"/>
              <p:cNvSpPr/>
              <p:nvPr/>
            </p:nvSpPr>
            <p:spPr>
              <a:xfrm>
                <a:off x="17654" y="90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sp>
            <p:nvSpPr>
              <p:cNvPr id="86" name="椭圆 85"/>
              <p:cNvSpPr/>
              <p:nvPr/>
            </p:nvSpPr>
            <p:spPr>
              <a:xfrm>
                <a:off x="17654" y="92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grpSp>
      </p:grpSp>
      <p:grpSp>
        <p:nvGrpSpPr>
          <p:cNvPr id="89" name="组合 88"/>
          <p:cNvGrpSpPr/>
          <p:nvPr/>
        </p:nvGrpSpPr>
        <p:grpSpPr>
          <a:xfrm>
            <a:off x="808990" y="1001395"/>
            <a:ext cx="612140" cy="666115"/>
            <a:chOff x="16567" y="9402"/>
            <a:chExt cx="592" cy="644"/>
          </a:xfrm>
          <a:solidFill>
            <a:schemeClr val="bg1">
              <a:alpha val="9000"/>
            </a:schemeClr>
          </a:solidFill>
        </p:grpSpPr>
        <p:grpSp>
          <p:nvGrpSpPr>
            <p:cNvPr id="90" name="组合 89"/>
            <p:cNvGrpSpPr/>
            <p:nvPr/>
          </p:nvGrpSpPr>
          <p:grpSpPr>
            <a:xfrm>
              <a:off x="16567" y="9402"/>
              <a:ext cx="76" cy="644"/>
              <a:chOff x="17654" y="8060"/>
              <a:chExt cx="162" cy="1362"/>
            </a:xfrm>
            <a:grpFill/>
          </p:grpSpPr>
          <p:sp>
            <p:nvSpPr>
              <p:cNvPr id="91" name="椭圆 90"/>
              <p:cNvSpPr/>
              <p:nvPr/>
            </p:nvSpPr>
            <p:spPr>
              <a:xfrm>
                <a:off x="17654" y="80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sp>
            <p:nvSpPr>
              <p:cNvPr id="92" name="椭圆 91"/>
              <p:cNvSpPr/>
              <p:nvPr/>
            </p:nvSpPr>
            <p:spPr>
              <a:xfrm>
                <a:off x="17654" y="82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sp>
            <p:nvSpPr>
              <p:cNvPr id="93" name="椭圆 92"/>
              <p:cNvSpPr/>
              <p:nvPr/>
            </p:nvSpPr>
            <p:spPr>
              <a:xfrm>
                <a:off x="17654" y="84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sp>
            <p:nvSpPr>
              <p:cNvPr id="94" name="椭圆 93"/>
              <p:cNvSpPr/>
              <p:nvPr/>
            </p:nvSpPr>
            <p:spPr>
              <a:xfrm>
                <a:off x="17654" y="86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sp>
            <p:nvSpPr>
              <p:cNvPr id="95" name="椭圆 94"/>
              <p:cNvSpPr/>
              <p:nvPr/>
            </p:nvSpPr>
            <p:spPr>
              <a:xfrm>
                <a:off x="17654" y="88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sp>
            <p:nvSpPr>
              <p:cNvPr id="96" name="椭圆 95"/>
              <p:cNvSpPr/>
              <p:nvPr/>
            </p:nvSpPr>
            <p:spPr>
              <a:xfrm>
                <a:off x="17654" y="90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sp>
            <p:nvSpPr>
              <p:cNvPr id="97" name="椭圆 96"/>
              <p:cNvSpPr/>
              <p:nvPr/>
            </p:nvSpPr>
            <p:spPr>
              <a:xfrm>
                <a:off x="17654" y="92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grpSp>
        <p:grpSp>
          <p:nvGrpSpPr>
            <p:cNvPr id="98" name="组合 97"/>
            <p:cNvGrpSpPr/>
            <p:nvPr/>
          </p:nvGrpSpPr>
          <p:grpSpPr>
            <a:xfrm>
              <a:off x="16696" y="9402"/>
              <a:ext cx="76" cy="644"/>
              <a:chOff x="17654" y="8060"/>
              <a:chExt cx="162" cy="1362"/>
            </a:xfrm>
            <a:grpFill/>
          </p:grpSpPr>
          <p:sp>
            <p:nvSpPr>
              <p:cNvPr id="99" name="椭圆 98"/>
              <p:cNvSpPr/>
              <p:nvPr/>
            </p:nvSpPr>
            <p:spPr>
              <a:xfrm>
                <a:off x="17654" y="80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sp>
            <p:nvSpPr>
              <p:cNvPr id="100" name="椭圆 99"/>
              <p:cNvSpPr/>
              <p:nvPr/>
            </p:nvSpPr>
            <p:spPr>
              <a:xfrm>
                <a:off x="17654" y="82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sp>
            <p:nvSpPr>
              <p:cNvPr id="101" name="椭圆 100"/>
              <p:cNvSpPr/>
              <p:nvPr/>
            </p:nvSpPr>
            <p:spPr>
              <a:xfrm>
                <a:off x="17654" y="84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sp>
            <p:nvSpPr>
              <p:cNvPr id="102" name="椭圆 101"/>
              <p:cNvSpPr/>
              <p:nvPr/>
            </p:nvSpPr>
            <p:spPr>
              <a:xfrm>
                <a:off x="17654" y="86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sp>
            <p:nvSpPr>
              <p:cNvPr id="103" name="椭圆 102"/>
              <p:cNvSpPr/>
              <p:nvPr/>
            </p:nvSpPr>
            <p:spPr>
              <a:xfrm>
                <a:off x="17654" y="88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sp>
            <p:nvSpPr>
              <p:cNvPr id="104" name="椭圆 103"/>
              <p:cNvSpPr/>
              <p:nvPr/>
            </p:nvSpPr>
            <p:spPr>
              <a:xfrm>
                <a:off x="17654" y="90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sp>
            <p:nvSpPr>
              <p:cNvPr id="105" name="椭圆 104"/>
              <p:cNvSpPr/>
              <p:nvPr/>
            </p:nvSpPr>
            <p:spPr>
              <a:xfrm>
                <a:off x="17654" y="92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grpSp>
        <p:grpSp>
          <p:nvGrpSpPr>
            <p:cNvPr id="106" name="组合 105"/>
            <p:cNvGrpSpPr/>
            <p:nvPr/>
          </p:nvGrpSpPr>
          <p:grpSpPr>
            <a:xfrm>
              <a:off x="16825" y="9402"/>
              <a:ext cx="76" cy="644"/>
              <a:chOff x="17654" y="8060"/>
              <a:chExt cx="162" cy="1362"/>
            </a:xfrm>
            <a:grpFill/>
          </p:grpSpPr>
          <p:sp>
            <p:nvSpPr>
              <p:cNvPr id="107" name="椭圆 106"/>
              <p:cNvSpPr/>
              <p:nvPr/>
            </p:nvSpPr>
            <p:spPr>
              <a:xfrm>
                <a:off x="17654" y="80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sp>
            <p:nvSpPr>
              <p:cNvPr id="108" name="椭圆 107"/>
              <p:cNvSpPr/>
              <p:nvPr/>
            </p:nvSpPr>
            <p:spPr>
              <a:xfrm>
                <a:off x="17654" y="82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sp>
            <p:nvSpPr>
              <p:cNvPr id="109" name="椭圆 108"/>
              <p:cNvSpPr/>
              <p:nvPr/>
            </p:nvSpPr>
            <p:spPr>
              <a:xfrm>
                <a:off x="17654" y="84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sp>
            <p:nvSpPr>
              <p:cNvPr id="110" name="椭圆 109"/>
              <p:cNvSpPr/>
              <p:nvPr/>
            </p:nvSpPr>
            <p:spPr>
              <a:xfrm>
                <a:off x="17654" y="86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sp>
            <p:nvSpPr>
              <p:cNvPr id="111" name="椭圆 110"/>
              <p:cNvSpPr/>
              <p:nvPr/>
            </p:nvSpPr>
            <p:spPr>
              <a:xfrm>
                <a:off x="17654" y="88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sp>
            <p:nvSpPr>
              <p:cNvPr id="112" name="椭圆 111"/>
              <p:cNvSpPr/>
              <p:nvPr/>
            </p:nvSpPr>
            <p:spPr>
              <a:xfrm>
                <a:off x="17654" y="90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sp>
            <p:nvSpPr>
              <p:cNvPr id="113" name="椭圆 112"/>
              <p:cNvSpPr/>
              <p:nvPr/>
            </p:nvSpPr>
            <p:spPr>
              <a:xfrm>
                <a:off x="17654" y="92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grpSp>
        <p:grpSp>
          <p:nvGrpSpPr>
            <p:cNvPr id="114" name="组合 113"/>
            <p:cNvGrpSpPr/>
            <p:nvPr/>
          </p:nvGrpSpPr>
          <p:grpSpPr>
            <a:xfrm>
              <a:off x="16954" y="9402"/>
              <a:ext cx="76" cy="644"/>
              <a:chOff x="17654" y="8060"/>
              <a:chExt cx="162" cy="1362"/>
            </a:xfrm>
            <a:grpFill/>
          </p:grpSpPr>
          <p:sp>
            <p:nvSpPr>
              <p:cNvPr id="115" name="椭圆 114"/>
              <p:cNvSpPr/>
              <p:nvPr/>
            </p:nvSpPr>
            <p:spPr>
              <a:xfrm>
                <a:off x="17654" y="80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sp>
            <p:nvSpPr>
              <p:cNvPr id="116" name="椭圆 115"/>
              <p:cNvSpPr/>
              <p:nvPr/>
            </p:nvSpPr>
            <p:spPr>
              <a:xfrm>
                <a:off x="17654" y="82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sp>
            <p:nvSpPr>
              <p:cNvPr id="117" name="椭圆 116"/>
              <p:cNvSpPr/>
              <p:nvPr/>
            </p:nvSpPr>
            <p:spPr>
              <a:xfrm>
                <a:off x="17654" y="84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sp>
            <p:nvSpPr>
              <p:cNvPr id="118" name="椭圆 117"/>
              <p:cNvSpPr/>
              <p:nvPr/>
            </p:nvSpPr>
            <p:spPr>
              <a:xfrm>
                <a:off x="17654" y="86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sp>
            <p:nvSpPr>
              <p:cNvPr id="119" name="椭圆 118"/>
              <p:cNvSpPr/>
              <p:nvPr/>
            </p:nvSpPr>
            <p:spPr>
              <a:xfrm>
                <a:off x="17654" y="88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sp>
            <p:nvSpPr>
              <p:cNvPr id="120" name="椭圆 119"/>
              <p:cNvSpPr/>
              <p:nvPr/>
            </p:nvSpPr>
            <p:spPr>
              <a:xfrm>
                <a:off x="17654" y="90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sp>
            <p:nvSpPr>
              <p:cNvPr id="121" name="椭圆 120"/>
              <p:cNvSpPr/>
              <p:nvPr/>
            </p:nvSpPr>
            <p:spPr>
              <a:xfrm>
                <a:off x="17654" y="92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grpSp>
        <p:grpSp>
          <p:nvGrpSpPr>
            <p:cNvPr id="122" name="组合 121"/>
            <p:cNvGrpSpPr/>
            <p:nvPr/>
          </p:nvGrpSpPr>
          <p:grpSpPr>
            <a:xfrm>
              <a:off x="17083" y="9402"/>
              <a:ext cx="76" cy="644"/>
              <a:chOff x="17654" y="8060"/>
              <a:chExt cx="162" cy="1362"/>
            </a:xfrm>
            <a:grpFill/>
          </p:grpSpPr>
          <p:sp>
            <p:nvSpPr>
              <p:cNvPr id="123" name="椭圆 122"/>
              <p:cNvSpPr/>
              <p:nvPr/>
            </p:nvSpPr>
            <p:spPr>
              <a:xfrm>
                <a:off x="17654" y="80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sp>
            <p:nvSpPr>
              <p:cNvPr id="124" name="椭圆 123"/>
              <p:cNvSpPr/>
              <p:nvPr/>
            </p:nvSpPr>
            <p:spPr>
              <a:xfrm>
                <a:off x="17654" y="82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sp>
            <p:nvSpPr>
              <p:cNvPr id="125" name="椭圆 124"/>
              <p:cNvSpPr/>
              <p:nvPr/>
            </p:nvSpPr>
            <p:spPr>
              <a:xfrm>
                <a:off x="17654" y="84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sp>
            <p:nvSpPr>
              <p:cNvPr id="126" name="椭圆 125"/>
              <p:cNvSpPr/>
              <p:nvPr/>
            </p:nvSpPr>
            <p:spPr>
              <a:xfrm>
                <a:off x="17654" y="86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sp>
            <p:nvSpPr>
              <p:cNvPr id="127" name="椭圆 126"/>
              <p:cNvSpPr/>
              <p:nvPr/>
            </p:nvSpPr>
            <p:spPr>
              <a:xfrm>
                <a:off x="17654" y="88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sp>
            <p:nvSpPr>
              <p:cNvPr id="128" name="椭圆 127"/>
              <p:cNvSpPr/>
              <p:nvPr/>
            </p:nvSpPr>
            <p:spPr>
              <a:xfrm>
                <a:off x="17654" y="90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sp>
            <p:nvSpPr>
              <p:cNvPr id="129" name="椭圆 128"/>
              <p:cNvSpPr/>
              <p:nvPr/>
            </p:nvSpPr>
            <p:spPr>
              <a:xfrm>
                <a:off x="17654" y="92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grpSp>
      </p:grpSp>
      <p:grpSp>
        <p:nvGrpSpPr>
          <p:cNvPr id="10" name="组合 9"/>
          <p:cNvGrpSpPr/>
          <p:nvPr/>
        </p:nvGrpSpPr>
        <p:grpSpPr>
          <a:xfrm>
            <a:off x="2882900" y="2593975"/>
            <a:ext cx="1266190" cy="1136015"/>
            <a:chOff x="4540" y="4085"/>
            <a:chExt cx="1994" cy="1789"/>
          </a:xfrm>
        </p:grpSpPr>
        <p:sp>
          <p:nvSpPr>
            <p:cNvPr id="8" name="标题 1"/>
            <p:cNvSpPr txBox="1"/>
            <p:nvPr/>
          </p:nvSpPr>
          <p:spPr>
            <a:xfrm>
              <a:off x="4575" y="4085"/>
              <a:ext cx="1923" cy="1104"/>
            </a:xfrm>
            <a:prstGeom prst="rect">
              <a:avLst/>
            </a:prstGeom>
          </p:spPr>
          <p:txBody>
            <a:bodyPr wrap="square">
              <a:spAutoFit/>
            </a:bodyPr>
            <a:lstStyle>
              <a:defPPr>
                <a:defRPr lang="zh-CN"/>
              </a:defPPr>
              <a:lvl1pPr algn="ctr">
                <a:lnSpc>
                  <a:spcPct val="120000"/>
                </a:lnSpc>
                <a:spcBef>
                  <a:spcPct val="0"/>
                </a:spcBef>
                <a:buNone/>
                <a:defRPr sz="4400">
                  <a:gradFill>
                    <a:gsLst>
                      <a:gs pos="0">
                        <a:schemeClr val="accent1">
                          <a:lumMod val="60000"/>
                          <a:lumOff val="40000"/>
                        </a:schemeClr>
                      </a:gs>
                      <a:gs pos="55000">
                        <a:schemeClr val="accent1"/>
                      </a:gs>
                    </a:gsLst>
                    <a:lin ang="5400000" scaled="1"/>
                  </a:gradFill>
                  <a:effectLst>
                    <a:outerShdw blurRad="127000" sx="102000" sy="102000" algn="ctr" rotWithShape="0">
                      <a:schemeClr val="accent1">
                        <a:alpha val="30000"/>
                      </a:schemeClr>
                    </a:outerShdw>
                  </a:effectLst>
                  <a:latin typeface="+mj-ea"/>
                  <a:ea typeface="+mj-ea"/>
                  <a:cs typeface="+mj-cs"/>
                </a:defRPr>
              </a:lvl1pPr>
            </a:lstStyle>
            <a:p>
              <a:pPr algn="dist"/>
              <a:r>
                <a:rPr lang="zh-CN" altLang="en-US" sz="3600" b="1" dirty="0">
                  <a:solidFill>
                    <a:srgbClr val="091077"/>
                  </a:solidFill>
                  <a:effectLst/>
                  <a:latin typeface="Arial" panose="020B0604020202090204"/>
                  <a:ea typeface="微软雅黑"/>
                  <a:cs typeface="+mn-ea"/>
                  <a:sym typeface="Arial" panose="020B0604020202090204"/>
                </a:rPr>
                <a:t>目录</a:t>
              </a:r>
              <a:endParaRPr lang="zh-CN" altLang="en-US" sz="3600" b="1" dirty="0">
                <a:solidFill>
                  <a:srgbClr val="091077"/>
                </a:solidFill>
                <a:effectLst/>
                <a:latin typeface="Arial" panose="020B0604020202090204"/>
                <a:ea typeface="微软雅黑"/>
                <a:cs typeface="+mn-ea"/>
                <a:sym typeface="Arial" panose="020B0604020202090204"/>
              </a:endParaRPr>
            </a:p>
          </p:txBody>
        </p:sp>
        <p:sp>
          <p:nvSpPr>
            <p:cNvPr id="9" name="文本占位符 85"/>
            <p:cNvSpPr txBox="1"/>
            <p:nvPr/>
          </p:nvSpPr>
          <p:spPr>
            <a:xfrm>
              <a:off x="4540" y="5193"/>
              <a:ext cx="1994" cy="492"/>
            </a:xfrm>
            <a:prstGeom prst="rect">
              <a:avLst/>
            </a:prstGeom>
          </p:spPr>
          <p:txBody>
            <a:bodyPr wrap="square">
              <a:spAutoFit/>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algn="dist">
                <a:spcBef>
                  <a:spcPts val="0"/>
                </a:spcBef>
                <a:buNone/>
              </a:pPr>
              <a:r>
                <a:rPr lang="en-US" sz="1600" dirty="0">
                  <a:solidFill>
                    <a:schemeClr val="bg1">
                      <a:lumMod val="85000"/>
                    </a:schemeClr>
                  </a:solidFill>
                  <a:latin typeface="Arial" panose="020B0604020202090204"/>
                  <a:ea typeface="微软雅黑"/>
                  <a:cs typeface="+mj-lt"/>
                  <a:sym typeface="Arial" panose="020B0604020202090204"/>
                </a:rPr>
                <a:t>CONTENT</a:t>
              </a:r>
              <a:endParaRPr lang="en-US" sz="1600" dirty="0">
                <a:solidFill>
                  <a:schemeClr val="bg1">
                    <a:lumMod val="85000"/>
                  </a:schemeClr>
                </a:solidFill>
                <a:latin typeface="Arial" panose="020B0604020202090204"/>
                <a:ea typeface="微软雅黑"/>
                <a:cs typeface="+mj-lt"/>
                <a:sym typeface="Arial" panose="020B0604020202090204"/>
              </a:endParaRPr>
            </a:p>
          </p:txBody>
        </p:sp>
        <p:cxnSp>
          <p:nvCxnSpPr>
            <p:cNvPr id="20" name="直接连接符 19"/>
            <p:cNvCxnSpPr/>
            <p:nvPr/>
          </p:nvCxnSpPr>
          <p:spPr>
            <a:xfrm>
              <a:off x="5307" y="5874"/>
              <a:ext cx="459" cy="0"/>
            </a:xfrm>
            <a:prstGeom prst="line">
              <a:avLst/>
            </a:prstGeom>
            <a:ln w="31750">
              <a:solidFill>
                <a:srgbClr val="091077"/>
              </a:solidFill>
            </a:ln>
          </p:spPr>
          <p:style>
            <a:lnRef idx="1">
              <a:schemeClr val="accent1"/>
            </a:lnRef>
            <a:fillRef idx="0">
              <a:schemeClr val="accent1"/>
            </a:fillRef>
            <a:effectRef idx="0">
              <a:schemeClr val="accent1"/>
            </a:effectRef>
            <a:fontRef idx="minor">
              <a:schemeClr val="tx1"/>
            </a:fontRef>
          </p:style>
        </p:cxnSp>
      </p:grpSp>
      <p:grpSp>
        <p:nvGrpSpPr>
          <p:cNvPr id="12" name="组合 11"/>
          <p:cNvGrpSpPr/>
          <p:nvPr/>
        </p:nvGrpSpPr>
        <p:grpSpPr>
          <a:xfrm>
            <a:off x="5641340" y="1667510"/>
            <a:ext cx="3877310" cy="723265"/>
            <a:chOff x="8654" y="2849"/>
            <a:chExt cx="6106" cy="1139"/>
          </a:xfrm>
        </p:grpSpPr>
        <p:grpSp>
          <p:nvGrpSpPr>
            <p:cNvPr id="3" name="组合 2"/>
            <p:cNvGrpSpPr/>
            <p:nvPr/>
          </p:nvGrpSpPr>
          <p:grpSpPr>
            <a:xfrm>
              <a:off x="8654" y="2859"/>
              <a:ext cx="6106" cy="1129"/>
              <a:chOff x="6796" y="3122"/>
              <a:chExt cx="6106" cy="1129"/>
            </a:xfrm>
          </p:grpSpPr>
          <p:sp>
            <p:nvSpPr>
              <p:cNvPr id="30" name="文本框 29"/>
              <p:cNvSpPr txBox="1"/>
              <p:nvPr/>
            </p:nvSpPr>
            <p:spPr>
              <a:xfrm>
                <a:off x="8304" y="3197"/>
                <a:ext cx="4598" cy="822"/>
              </a:xfrm>
              <a:prstGeom prst="rect">
                <a:avLst/>
              </a:prstGeom>
              <a:noFill/>
            </p:spPr>
            <p:txBody>
              <a:bodyPr wrap="square" rtlCol="0">
                <a:spAutoFit/>
              </a:bodyPr>
              <a:lstStyle/>
              <a:p>
                <a:pPr algn="l"/>
                <a:r>
                  <a:rPr lang="zh-CN" altLang="en-US" sz="2800" b="1" dirty="0">
                    <a:solidFill>
                      <a:srgbClr val="091077"/>
                    </a:solidFill>
                    <a:latin typeface="Arial" panose="020B0604020202090204"/>
                    <a:ea typeface="微软雅黑"/>
                    <a:sym typeface="Arial" panose="020B0604020202090204"/>
                  </a:rPr>
                  <a:t>研究背景与意义</a:t>
                </a:r>
                <a:endParaRPr lang="zh-CN" altLang="en-US" sz="2800" b="1" dirty="0">
                  <a:solidFill>
                    <a:srgbClr val="091077"/>
                  </a:solidFill>
                  <a:latin typeface="Arial" panose="020B0604020202090204"/>
                  <a:ea typeface="微软雅黑"/>
                  <a:sym typeface="Arial" panose="020B0604020202090204"/>
                </a:endParaRPr>
              </a:p>
            </p:txBody>
          </p:sp>
          <p:sp>
            <p:nvSpPr>
              <p:cNvPr id="6" name="PA-圆角矩形 5"/>
              <p:cNvSpPr/>
              <p:nvPr>
                <p:custDataLst>
                  <p:tags r:id="rId2"/>
                </p:custDataLst>
              </p:nvPr>
            </p:nvSpPr>
            <p:spPr>
              <a:xfrm>
                <a:off x="6796" y="3122"/>
                <a:ext cx="1293" cy="1129"/>
              </a:xfrm>
              <a:prstGeom prst="roundRect">
                <a:avLst>
                  <a:gd name="adj" fmla="val 0"/>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rgbClr val="000000"/>
                  </a:solidFill>
                  <a:latin typeface="Arial" panose="020B0604020202090204"/>
                  <a:ea typeface="微软雅黑"/>
                  <a:sym typeface="Arial" panose="020B0604020202090204"/>
                </a:endParaRPr>
              </a:p>
            </p:txBody>
          </p:sp>
        </p:grpSp>
        <p:sp>
          <p:nvSpPr>
            <p:cNvPr id="11" name="椭圆 10"/>
            <p:cNvSpPr/>
            <p:nvPr/>
          </p:nvSpPr>
          <p:spPr>
            <a:xfrm>
              <a:off x="8998" y="2849"/>
              <a:ext cx="988" cy="988"/>
            </a:xfrm>
            <a:prstGeom prst="ellipse">
              <a:avLst/>
            </a:prstGeom>
            <a:solidFill>
              <a:srgbClr val="1560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latin typeface="Arial" panose="020B0604020202090204"/>
                  <a:ea typeface="微软雅黑"/>
                  <a:sym typeface="Arial" panose="020B0604020202090204"/>
                </a:rPr>
                <a:t>01</a:t>
              </a:r>
              <a:endParaRPr lang="en-US" altLang="zh-CN" sz="1600" dirty="0">
                <a:latin typeface="Arial" panose="020B0604020202090204"/>
                <a:ea typeface="微软雅黑"/>
                <a:sym typeface="Arial" panose="020B0604020202090204"/>
              </a:endParaRPr>
            </a:p>
          </p:txBody>
        </p:sp>
      </p:grpSp>
      <p:grpSp>
        <p:nvGrpSpPr>
          <p:cNvPr id="13" name="组合 12"/>
          <p:cNvGrpSpPr/>
          <p:nvPr/>
        </p:nvGrpSpPr>
        <p:grpSpPr>
          <a:xfrm>
            <a:off x="5641340" y="2521683"/>
            <a:ext cx="4812665" cy="723265"/>
            <a:chOff x="8654" y="2849"/>
            <a:chExt cx="7579" cy="1139"/>
          </a:xfrm>
        </p:grpSpPr>
        <p:grpSp>
          <p:nvGrpSpPr>
            <p:cNvPr id="14" name="组合 13"/>
            <p:cNvGrpSpPr/>
            <p:nvPr/>
          </p:nvGrpSpPr>
          <p:grpSpPr>
            <a:xfrm>
              <a:off x="8654" y="2859"/>
              <a:ext cx="7579" cy="1129"/>
              <a:chOff x="6796" y="3122"/>
              <a:chExt cx="7579" cy="1129"/>
            </a:xfrm>
          </p:grpSpPr>
          <p:sp>
            <p:nvSpPr>
              <p:cNvPr id="21" name="文本框 20"/>
              <p:cNvSpPr txBox="1"/>
              <p:nvPr/>
            </p:nvSpPr>
            <p:spPr>
              <a:xfrm>
                <a:off x="8326" y="3216"/>
                <a:ext cx="6049" cy="822"/>
              </a:xfrm>
              <a:prstGeom prst="rect">
                <a:avLst/>
              </a:prstGeom>
              <a:noFill/>
            </p:spPr>
            <p:txBody>
              <a:bodyPr wrap="square" rtlCol="0">
                <a:spAutoFit/>
              </a:bodyPr>
              <a:lstStyle/>
              <a:p>
                <a:pPr algn="l"/>
                <a:r>
                  <a:rPr lang="zh-CN" altLang="en-US" sz="2800" b="1" dirty="0">
                    <a:solidFill>
                      <a:srgbClr val="091077"/>
                    </a:solidFill>
                    <a:latin typeface="Arial" panose="020B0604020202090204"/>
                    <a:ea typeface="微软雅黑"/>
                    <a:sym typeface="Arial" panose="020B0604020202090204"/>
                  </a:rPr>
                  <a:t>相关技术</a:t>
                </a:r>
                <a:endParaRPr lang="zh-CN" sz="2800" b="1" dirty="0">
                  <a:solidFill>
                    <a:srgbClr val="091077"/>
                  </a:solidFill>
                  <a:latin typeface="Arial" panose="020B0604020202090204"/>
                  <a:ea typeface="微软雅黑"/>
                  <a:sym typeface="Arial" panose="020B0604020202090204"/>
                </a:endParaRPr>
              </a:p>
            </p:txBody>
          </p:sp>
          <p:sp>
            <p:nvSpPr>
              <p:cNvPr id="143" name="PA-圆角矩形 5"/>
              <p:cNvSpPr/>
              <p:nvPr>
                <p:custDataLst>
                  <p:tags r:id="rId3"/>
                </p:custDataLst>
              </p:nvPr>
            </p:nvSpPr>
            <p:spPr>
              <a:xfrm>
                <a:off x="6796" y="3122"/>
                <a:ext cx="1293" cy="1129"/>
              </a:xfrm>
              <a:prstGeom prst="roundRect">
                <a:avLst>
                  <a:gd name="adj" fmla="val 0"/>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rgbClr val="000000"/>
                  </a:solidFill>
                  <a:latin typeface="Arial" panose="020B0604020202090204"/>
                  <a:ea typeface="微软雅黑"/>
                  <a:sym typeface="Arial" panose="020B0604020202090204"/>
                </a:endParaRPr>
              </a:p>
            </p:txBody>
          </p:sp>
        </p:grpSp>
        <p:sp>
          <p:nvSpPr>
            <p:cNvPr id="144" name="椭圆 143"/>
            <p:cNvSpPr/>
            <p:nvPr/>
          </p:nvSpPr>
          <p:spPr>
            <a:xfrm>
              <a:off x="8998" y="2849"/>
              <a:ext cx="988" cy="988"/>
            </a:xfrm>
            <a:prstGeom prst="ellipse">
              <a:avLst/>
            </a:prstGeom>
            <a:solidFill>
              <a:srgbClr val="E22D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a:latin typeface="Arial" panose="020B0604020202090204"/>
                  <a:ea typeface="微软雅黑"/>
                  <a:sym typeface="Arial" panose="020B0604020202090204"/>
                </a:rPr>
                <a:t>02</a:t>
              </a:r>
              <a:endParaRPr lang="en-US" altLang="zh-CN" sz="1600">
                <a:latin typeface="Arial" panose="020B0604020202090204"/>
                <a:ea typeface="微软雅黑"/>
                <a:sym typeface="Arial" panose="020B0604020202090204"/>
              </a:endParaRPr>
            </a:p>
          </p:txBody>
        </p:sp>
      </p:grpSp>
      <p:grpSp>
        <p:nvGrpSpPr>
          <p:cNvPr id="145" name="组合 144"/>
          <p:cNvGrpSpPr/>
          <p:nvPr/>
        </p:nvGrpSpPr>
        <p:grpSpPr>
          <a:xfrm>
            <a:off x="5641340" y="3372460"/>
            <a:ext cx="6137275" cy="723265"/>
            <a:chOff x="8654" y="2849"/>
            <a:chExt cx="9665" cy="1139"/>
          </a:xfrm>
        </p:grpSpPr>
        <p:grpSp>
          <p:nvGrpSpPr>
            <p:cNvPr id="146" name="组合 145"/>
            <p:cNvGrpSpPr/>
            <p:nvPr/>
          </p:nvGrpSpPr>
          <p:grpSpPr>
            <a:xfrm>
              <a:off x="8654" y="2859"/>
              <a:ext cx="9665" cy="1129"/>
              <a:chOff x="6796" y="3122"/>
              <a:chExt cx="9665" cy="1129"/>
            </a:xfrm>
          </p:grpSpPr>
          <p:sp>
            <p:nvSpPr>
              <p:cNvPr id="148" name="文本框 147"/>
              <p:cNvSpPr txBox="1"/>
              <p:nvPr/>
            </p:nvSpPr>
            <p:spPr>
              <a:xfrm>
                <a:off x="8304" y="3197"/>
                <a:ext cx="8157" cy="822"/>
              </a:xfrm>
              <a:prstGeom prst="rect">
                <a:avLst/>
              </a:prstGeom>
              <a:noFill/>
            </p:spPr>
            <p:txBody>
              <a:bodyPr wrap="square" rtlCol="0">
                <a:spAutoFit/>
              </a:bodyPr>
              <a:lstStyle/>
              <a:p>
                <a:pPr algn="l"/>
                <a:r>
                  <a:rPr lang="zh-CN" altLang="en-US" sz="2800" b="1" dirty="0">
                    <a:solidFill>
                      <a:srgbClr val="091077"/>
                    </a:solidFill>
                    <a:latin typeface="Arial" panose="020B0604020202090204"/>
                    <a:ea typeface="微软雅黑"/>
                    <a:sym typeface="Arial" panose="020B0604020202090204"/>
                  </a:rPr>
                  <a:t>设计与实现</a:t>
                </a:r>
                <a:endParaRPr lang="zh-CN" altLang="en-US" sz="2800" b="1" dirty="0">
                  <a:solidFill>
                    <a:srgbClr val="091077"/>
                  </a:solidFill>
                  <a:latin typeface="Arial" panose="020B0604020202090204"/>
                  <a:ea typeface="微软雅黑"/>
                  <a:sym typeface="Arial" panose="020B0604020202090204"/>
                </a:endParaRPr>
              </a:p>
            </p:txBody>
          </p:sp>
          <p:sp>
            <p:nvSpPr>
              <p:cNvPr id="150" name="PA-圆角矩形 5"/>
              <p:cNvSpPr/>
              <p:nvPr>
                <p:custDataLst>
                  <p:tags r:id="rId4"/>
                </p:custDataLst>
              </p:nvPr>
            </p:nvSpPr>
            <p:spPr>
              <a:xfrm>
                <a:off x="6796" y="3122"/>
                <a:ext cx="1293" cy="1129"/>
              </a:xfrm>
              <a:prstGeom prst="roundRect">
                <a:avLst>
                  <a:gd name="adj" fmla="val 0"/>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rgbClr val="000000"/>
                  </a:solidFill>
                  <a:latin typeface="Arial" panose="020B0604020202090204"/>
                  <a:ea typeface="微软雅黑"/>
                  <a:sym typeface="Arial" panose="020B0604020202090204"/>
                </a:endParaRPr>
              </a:p>
            </p:txBody>
          </p:sp>
        </p:grpSp>
        <p:sp>
          <p:nvSpPr>
            <p:cNvPr id="151" name="椭圆 150"/>
            <p:cNvSpPr/>
            <p:nvPr/>
          </p:nvSpPr>
          <p:spPr>
            <a:xfrm>
              <a:off x="8998" y="2849"/>
              <a:ext cx="988" cy="988"/>
            </a:xfrm>
            <a:prstGeom prst="ellipse">
              <a:avLst/>
            </a:prstGeom>
            <a:solidFill>
              <a:srgbClr val="0910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latin typeface="Arial" panose="020B0604020202090204"/>
                  <a:ea typeface="微软雅黑"/>
                  <a:sym typeface="Arial" panose="020B0604020202090204"/>
                </a:rPr>
                <a:t>03</a:t>
              </a:r>
              <a:endParaRPr lang="en-US" altLang="zh-CN" sz="1600" dirty="0">
                <a:latin typeface="Arial" panose="020B0604020202090204"/>
                <a:ea typeface="微软雅黑"/>
                <a:sym typeface="Arial" panose="020B0604020202090204"/>
              </a:endParaRPr>
            </a:p>
          </p:txBody>
        </p:sp>
      </p:grpSp>
      <p:grpSp>
        <p:nvGrpSpPr>
          <p:cNvPr id="152" name="组合 151"/>
          <p:cNvGrpSpPr/>
          <p:nvPr/>
        </p:nvGrpSpPr>
        <p:grpSpPr>
          <a:xfrm>
            <a:off x="5641340" y="4252913"/>
            <a:ext cx="3877310" cy="723265"/>
            <a:chOff x="8654" y="2849"/>
            <a:chExt cx="6106" cy="1139"/>
          </a:xfrm>
        </p:grpSpPr>
        <p:grpSp>
          <p:nvGrpSpPr>
            <p:cNvPr id="153" name="组合 152"/>
            <p:cNvGrpSpPr/>
            <p:nvPr/>
          </p:nvGrpSpPr>
          <p:grpSpPr>
            <a:xfrm>
              <a:off x="8654" y="2859"/>
              <a:ext cx="6106" cy="1129"/>
              <a:chOff x="6796" y="3122"/>
              <a:chExt cx="6106" cy="1129"/>
            </a:xfrm>
          </p:grpSpPr>
          <p:sp>
            <p:nvSpPr>
              <p:cNvPr id="155" name="文本框 154"/>
              <p:cNvSpPr txBox="1"/>
              <p:nvPr/>
            </p:nvSpPr>
            <p:spPr>
              <a:xfrm>
                <a:off x="8304" y="3178"/>
                <a:ext cx="4598" cy="822"/>
              </a:xfrm>
              <a:prstGeom prst="rect">
                <a:avLst/>
              </a:prstGeom>
              <a:noFill/>
            </p:spPr>
            <p:txBody>
              <a:bodyPr wrap="square" rtlCol="0">
                <a:spAutoFit/>
              </a:bodyPr>
              <a:lstStyle/>
              <a:p>
                <a:pPr algn="l"/>
                <a:r>
                  <a:rPr lang="zh-CN" altLang="en-US" sz="2800" b="1" dirty="0">
                    <a:solidFill>
                      <a:srgbClr val="091077"/>
                    </a:solidFill>
                    <a:latin typeface="Arial" panose="020B0604020202090204"/>
                    <a:ea typeface="微软雅黑"/>
                    <a:sym typeface="Arial" panose="020B0604020202090204"/>
                  </a:rPr>
                  <a:t>系统测试</a:t>
                </a:r>
                <a:endParaRPr lang="zh-CN" altLang="en-US" sz="2800" b="1" dirty="0">
                  <a:solidFill>
                    <a:srgbClr val="091077"/>
                  </a:solidFill>
                  <a:latin typeface="Arial" panose="020B0604020202090204"/>
                  <a:ea typeface="微软雅黑"/>
                  <a:sym typeface="Arial" panose="020B0604020202090204"/>
                </a:endParaRPr>
              </a:p>
            </p:txBody>
          </p:sp>
          <p:sp>
            <p:nvSpPr>
              <p:cNvPr id="157" name="PA-圆角矩形 5"/>
              <p:cNvSpPr/>
              <p:nvPr>
                <p:custDataLst>
                  <p:tags r:id="rId5"/>
                </p:custDataLst>
              </p:nvPr>
            </p:nvSpPr>
            <p:spPr>
              <a:xfrm>
                <a:off x="6796" y="3122"/>
                <a:ext cx="1293" cy="1129"/>
              </a:xfrm>
              <a:prstGeom prst="roundRect">
                <a:avLst>
                  <a:gd name="adj" fmla="val 0"/>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rgbClr val="000000"/>
                  </a:solidFill>
                  <a:latin typeface="Arial" panose="020B0604020202090204"/>
                  <a:ea typeface="微软雅黑"/>
                  <a:sym typeface="Arial" panose="020B0604020202090204"/>
                </a:endParaRPr>
              </a:p>
            </p:txBody>
          </p:sp>
        </p:grpSp>
        <p:sp>
          <p:nvSpPr>
            <p:cNvPr id="158" name="椭圆 157"/>
            <p:cNvSpPr/>
            <p:nvPr/>
          </p:nvSpPr>
          <p:spPr>
            <a:xfrm>
              <a:off x="8998" y="2849"/>
              <a:ext cx="988" cy="988"/>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latin typeface="Arial" panose="020B0604020202090204"/>
                  <a:ea typeface="微软雅黑"/>
                  <a:sym typeface="Arial" panose="020B0604020202090204"/>
                </a:rPr>
                <a:t>04</a:t>
              </a:r>
              <a:endParaRPr lang="en-US" altLang="zh-CN" sz="1600" dirty="0">
                <a:latin typeface="Arial" panose="020B0604020202090204"/>
                <a:ea typeface="微软雅黑"/>
                <a:sym typeface="Arial" panose="020B0604020202090204"/>
              </a:endParaRPr>
            </a:p>
          </p:txBody>
        </p:sp>
      </p:grpSp>
      <p:sp>
        <p:nvSpPr>
          <p:cNvPr id="130" name="TextBox 4"/>
          <p:cNvSpPr txBox="1"/>
          <p:nvPr/>
        </p:nvSpPr>
        <p:spPr>
          <a:xfrm>
            <a:off x="0" y="0"/>
            <a:ext cx="453650" cy="123111"/>
          </a:xfrm>
          <a:prstGeom prst="rect">
            <a:avLst/>
          </a:prstGeom>
          <a:noFill/>
        </p:spPr>
        <p:txBody>
          <a:bodyPr wrap="square" rtlCol="0">
            <a:spAutoFit/>
          </a:bodyPr>
          <a:lstStyle/>
          <a:p>
            <a:pPr>
              <a:lnSpc>
                <a:spcPct val="200000"/>
              </a:lnSpc>
            </a:pPr>
            <a:r>
              <a:rPr lang="zh-CN" altLang="en-US" sz="100" dirty="0">
                <a:solidFill>
                  <a:schemeClr val="tx1">
                    <a:alpha val="0"/>
                  </a:schemeClr>
                </a:solidFill>
                <a:latin typeface="微软雅黑" panose="020B0503020204020204" pitchFamily="34" charset="-122"/>
                <a:ea typeface="微软雅黑" panose="020B0503020204020204" pitchFamily="34" charset="-122"/>
              </a:rPr>
              <a:t>行业</a:t>
            </a:r>
            <a:r>
              <a:rPr lang="en-US" altLang="zh-CN" sz="100" dirty="0">
                <a:solidFill>
                  <a:schemeClr val="tx1">
                    <a:alpha val="0"/>
                  </a:schemeClr>
                </a:solidFill>
                <a:latin typeface="微软雅黑" panose="020B0503020204020204" pitchFamily="34" charset="-122"/>
                <a:ea typeface="微软雅黑" panose="020B0503020204020204" pitchFamily="34" charset="-122"/>
              </a:rPr>
              <a:t>PPT</a:t>
            </a:r>
            <a:r>
              <a:rPr lang="zh-CN" altLang="en-US" sz="100" dirty="0">
                <a:solidFill>
                  <a:schemeClr val="tx1">
                    <a:alpha val="0"/>
                  </a:schemeClr>
                </a:solidFill>
                <a:latin typeface="微软雅黑" panose="020B0503020204020204" pitchFamily="34" charset="-122"/>
                <a:ea typeface="微软雅黑" panose="020B0503020204020204" pitchFamily="34" charset="-122"/>
              </a:rPr>
              <a:t>模板</a:t>
            </a:r>
            <a:r>
              <a:rPr lang="en-US" altLang="zh-CN" sz="100" dirty="0">
                <a:solidFill>
                  <a:schemeClr val="tx1">
                    <a:alpha val="0"/>
                  </a:schemeClr>
                </a:solidFill>
                <a:latin typeface="微软雅黑" panose="020B0503020204020204" pitchFamily="34" charset="-122"/>
                <a:ea typeface="微软雅黑" panose="020B0503020204020204" pitchFamily="34" charset="-122"/>
              </a:rPr>
              <a:t>http://www.1ppt.com/hangye/</a:t>
            </a:r>
            <a:endParaRPr lang="en-US" altLang="zh-CN" sz="100" dirty="0">
              <a:solidFill>
                <a:schemeClr val="tx1">
                  <a:alpha val="0"/>
                </a:schemeClr>
              </a:solidFill>
              <a:latin typeface="微软雅黑" panose="020B0503020204020204" pitchFamily="34" charset="-122"/>
              <a:ea typeface="微软雅黑" panose="020B0503020204020204" pitchFamily="34" charset="-122"/>
            </a:endParaRPr>
          </a:p>
        </p:txBody>
      </p:sp>
      <p:grpSp>
        <p:nvGrpSpPr>
          <p:cNvPr id="136" name="组合 135"/>
          <p:cNvGrpSpPr/>
          <p:nvPr/>
        </p:nvGrpSpPr>
        <p:grpSpPr>
          <a:xfrm>
            <a:off x="5641340" y="5072747"/>
            <a:ext cx="3877310" cy="723265"/>
            <a:chOff x="8654" y="2849"/>
            <a:chExt cx="6106" cy="1139"/>
          </a:xfrm>
        </p:grpSpPr>
        <p:grpSp>
          <p:nvGrpSpPr>
            <p:cNvPr id="137" name="组合 136"/>
            <p:cNvGrpSpPr/>
            <p:nvPr/>
          </p:nvGrpSpPr>
          <p:grpSpPr>
            <a:xfrm>
              <a:off x="8654" y="2859"/>
              <a:ext cx="6106" cy="1129"/>
              <a:chOff x="6796" y="3122"/>
              <a:chExt cx="6106" cy="1129"/>
            </a:xfrm>
          </p:grpSpPr>
          <p:sp>
            <p:nvSpPr>
              <p:cNvPr id="139" name="文本框 138"/>
              <p:cNvSpPr txBox="1"/>
              <p:nvPr/>
            </p:nvSpPr>
            <p:spPr>
              <a:xfrm>
                <a:off x="8304" y="3178"/>
                <a:ext cx="4598" cy="824"/>
              </a:xfrm>
              <a:prstGeom prst="rect">
                <a:avLst/>
              </a:prstGeom>
              <a:noFill/>
            </p:spPr>
            <p:txBody>
              <a:bodyPr wrap="square" rtlCol="0">
                <a:spAutoFit/>
              </a:bodyPr>
              <a:lstStyle/>
              <a:p>
                <a:pPr algn="l"/>
                <a:r>
                  <a:rPr lang="zh-CN" altLang="en-US" sz="2800" b="1" dirty="0">
                    <a:solidFill>
                      <a:srgbClr val="091077"/>
                    </a:solidFill>
                    <a:latin typeface="Arial" panose="020B0604020202090204"/>
                    <a:ea typeface="微软雅黑"/>
                    <a:sym typeface="Arial" panose="020B0604020202090204"/>
                  </a:rPr>
                  <a:t>总结与展望</a:t>
                </a:r>
                <a:endParaRPr lang="zh-CN" altLang="en-US" sz="2800" b="1" dirty="0">
                  <a:solidFill>
                    <a:srgbClr val="091077"/>
                  </a:solidFill>
                  <a:latin typeface="Arial" panose="020B0604020202090204"/>
                  <a:ea typeface="微软雅黑"/>
                  <a:sym typeface="Arial" panose="020B0604020202090204"/>
                </a:endParaRPr>
              </a:p>
            </p:txBody>
          </p:sp>
          <p:sp>
            <p:nvSpPr>
              <p:cNvPr id="140" name="PA-圆角矩形 5"/>
              <p:cNvSpPr/>
              <p:nvPr>
                <p:custDataLst>
                  <p:tags r:id="rId6"/>
                </p:custDataLst>
              </p:nvPr>
            </p:nvSpPr>
            <p:spPr>
              <a:xfrm>
                <a:off x="6796" y="3122"/>
                <a:ext cx="1293" cy="1129"/>
              </a:xfrm>
              <a:prstGeom prst="roundRect">
                <a:avLst>
                  <a:gd name="adj" fmla="val 0"/>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rgbClr val="000000"/>
                  </a:solidFill>
                  <a:latin typeface="Arial" panose="020B0604020202090204"/>
                  <a:ea typeface="微软雅黑"/>
                  <a:sym typeface="Arial" panose="020B0604020202090204"/>
                </a:endParaRPr>
              </a:p>
            </p:txBody>
          </p:sp>
        </p:grpSp>
        <p:sp>
          <p:nvSpPr>
            <p:cNvPr id="138" name="椭圆 137"/>
            <p:cNvSpPr/>
            <p:nvPr/>
          </p:nvSpPr>
          <p:spPr>
            <a:xfrm>
              <a:off x="8998" y="2849"/>
              <a:ext cx="988" cy="988"/>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latin typeface="Arial" panose="020B0604020202090204"/>
                  <a:ea typeface="微软雅黑"/>
                  <a:sym typeface="Arial" panose="020B0604020202090204"/>
                </a:rPr>
                <a:t>05</a:t>
              </a:r>
              <a:endParaRPr lang="en-US" altLang="zh-CN" sz="1600" dirty="0">
                <a:latin typeface="Arial" panose="020B0604020202090204"/>
                <a:ea typeface="微软雅黑"/>
                <a:sym typeface="Arial" panose="020B0604020202090204"/>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组 3"/>
          <p:cNvPicPr>
            <a:picLocks noChangeAspect="1"/>
          </p:cNvPicPr>
          <p:nvPr/>
        </p:nvPicPr>
        <p:blipFill>
          <a:blip r:embed="rId1" cstate="screen"/>
          <a:stretch>
            <a:fillRect/>
          </a:stretch>
        </p:blipFill>
        <p:spPr>
          <a:xfrm flipV="1">
            <a:off x="0" y="5390515"/>
            <a:ext cx="1167130" cy="1467485"/>
          </a:xfrm>
          <a:prstGeom prst="rect">
            <a:avLst/>
          </a:prstGeom>
        </p:spPr>
      </p:pic>
      <p:pic>
        <p:nvPicPr>
          <p:cNvPr id="6" name="图片 5" descr="组 4"/>
          <p:cNvPicPr>
            <a:picLocks noChangeAspect="1"/>
          </p:cNvPicPr>
          <p:nvPr/>
        </p:nvPicPr>
        <p:blipFill>
          <a:blip r:embed="rId2" cstate="screen"/>
          <a:stretch>
            <a:fillRect/>
          </a:stretch>
        </p:blipFill>
        <p:spPr>
          <a:xfrm flipV="1">
            <a:off x="11287125" y="0"/>
            <a:ext cx="904875" cy="1633220"/>
          </a:xfrm>
          <a:prstGeom prst="rect">
            <a:avLst/>
          </a:prstGeom>
        </p:spPr>
      </p:pic>
      <p:sp>
        <p:nvSpPr>
          <p:cNvPr id="26" name="PA-圆角矩形 5"/>
          <p:cNvSpPr/>
          <p:nvPr>
            <p:custDataLst>
              <p:tags r:id="rId3"/>
            </p:custDataLst>
          </p:nvPr>
        </p:nvSpPr>
        <p:spPr>
          <a:xfrm>
            <a:off x="158115" y="341630"/>
            <a:ext cx="821055" cy="716915"/>
          </a:xfrm>
          <a:prstGeom prst="roundRect">
            <a:avLst>
              <a:gd name="adj" fmla="val 0"/>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rgbClr val="000000"/>
              </a:solidFill>
              <a:latin typeface="Arial" panose="020B0604020202090204"/>
              <a:ea typeface="微软雅黑"/>
              <a:sym typeface="Arial" panose="020B0604020202090204"/>
            </a:endParaRPr>
          </a:p>
        </p:txBody>
      </p:sp>
      <p:grpSp>
        <p:nvGrpSpPr>
          <p:cNvPr id="4" name="组合 3"/>
          <p:cNvGrpSpPr/>
          <p:nvPr/>
        </p:nvGrpSpPr>
        <p:grpSpPr>
          <a:xfrm>
            <a:off x="4636135" y="292735"/>
            <a:ext cx="2919730" cy="467995"/>
            <a:chOff x="7301" y="461"/>
            <a:chExt cx="4598" cy="737"/>
          </a:xfrm>
        </p:grpSpPr>
        <p:sp>
          <p:nvSpPr>
            <p:cNvPr id="7" name="文本框 6"/>
            <p:cNvSpPr txBox="1"/>
            <p:nvPr/>
          </p:nvSpPr>
          <p:spPr>
            <a:xfrm>
              <a:off x="7301" y="461"/>
              <a:ext cx="4598" cy="725"/>
            </a:xfrm>
            <a:prstGeom prst="rect">
              <a:avLst/>
            </a:prstGeom>
            <a:noFill/>
          </p:spPr>
          <p:txBody>
            <a:bodyPr wrap="square" rtlCol="0">
              <a:spAutoFit/>
            </a:bodyPr>
            <a:lstStyle/>
            <a:p>
              <a:pPr algn="ctr"/>
              <a:r>
                <a:rPr lang="en-US" altLang="zh-CN" sz="2400" b="1" dirty="0">
                  <a:solidFill>
                    <a:srgbClr val="091077"/>
                  </a:solidFill>
                  <a:latin typeface="Arial" panose="020B0604020202090204"/>
                  <a:ea typeface="微软雅黑"/>
                  <a:sym typeface="Arial" panose="020B0604020202090204"/>
                </a:rPr>
                <a:t>Dart</a:t>
              </a:r>
              <a:r>
                <a:rPr lang="zh-CN" altLang="en-US" sz="2400" b="1" dirty="0">
                  <a:solidFill>
                    <a:srgbClr val="091077"/>
                  </a:solidFill>
                  <a:latin typeface="Arial" panose="020B0604020202090204"/>
                  <a:ea typeface="微软雅黑"/>
                  <a:sym typeface="Arial" panose="020B0604020202090204"/>
                </a:rPr>
                <a:t>抽象语法树</a:t>
              </a:r>
              <a:endParaRPr lang="zh-CN" altLang="en-US" sz="2400" b="1" dirty="0">
                <a:solidFill>
                  <a:srgbClr val="091077"/>
                </a:solidFill>
                <a:latin typeface="Arial" panose="020B0604020202090204"/>
                <a:ea typeface="微软雅黑"/>
                <a:sym typeface="Arial" panose="020B0604020202090204"/>
              </a:endParaRPr>
            </a:p>
          </p:txBody>
        </p:sp>
        <p:cxnSp>
          <p:nvCxnSpPr>
            <p:cNvPr id="16" name="直接连接符 15"/>
            <p:cNvCxnSpPr/>
            <p:nvPr/>
          </p:nvCxnSpPr>
          <p:spPr>
            <a:xfrm>
              <a:off x="8737" y="1198"/>
              <a:ext cx="1726" cy="0"/>
            </a:xfrm>
            <a:prstGeom prst="line">
              <a:avLst/>
            </a:prstGeom>
            <a:ln w="31750">
              <a:solidFill>
                <a:srgbClr val="091077"/>
              </a:solidFill>
            </a:ln>
          </p:spPr>
          <p:style>
            <a:lnRef idx="1">
              <a:schemeClr val="accent1"/>
            </a:lnRef>
            <a:fillRef idx="0">
              <a:schemeClr val="accent1"/>
            </a:fillRef>
            <a:effectRef idx="0">
              <a:schemeClr val="accent1"/>
            </a:effectRef>
            <a:fontRef idx="minor">
              <a:schemeClr val="tx1"/>
            </a:fontRef>
          </p:style>
        </p:cxnSp>
      </p:grpSp>
      <p:graphicFrame>
        <p:nvGraphicFramePr>
          <p:cNvPr id="9" name="表格 8"/>
          <p:cNvGraphicFramePr/>
          <p:nvPr>
            <p:custDataLst>
              <p:tags r:id="rId4"/>
            </p:custDataLst>
          </p:nvPr>
        </p:nvGraphicFramePr>
        <p:xfrm>
          <a:off x="804545" y="1633220"/>
          <a:ext cx="4157345" cy="3941985"/>
        </p:xfrm>
        <a:graphic>
          <a:graphicData uri="http://schemas.openxmlformats.org/drawingml/2006/table">
            <a:tbl>
              <a:tblPr firstRow="1" bandRow="1">
                <a:tableStyleId>{5C22544A-7EE6-4342-B048-85BDC9FD1C3A}</a:tableStyleId>
              </a:tblPr>
              <a:tblGrid>
                <a:gridCol w="2044163"/>
                <a:gridCol w="2113182"/>
              </a:tblGrid>
              <a:tr h="472651">
                <a:tc gridSpan="2">
                  <a:txBody>
                    <a:bodyPr/>
                    <a:lstStyle/>
                    <a:p>
                      <a:pPr algn="ctr">
                        <a:buNone/>
                      </a:pPr>
                      <a:r>
                        <a:rPr lang="zh-CN" altLang="en-US" sz="2400" dirty="0">
                          <a:sym typeface="+mn-ea"/>
                        </a:rPr>
                        <a:t>部分结构型节点</a:t>
                      </a:r>
                      <a:endParaRPr lang="zh-CN" altLang="en-US" sz="2400" dirty="0">
                        <a:sym typeface="+mn-ea"/>
                      </a:endParaRPr>
                    </a:p>
                  </a:txBody>
                  <a:tcPr/>
                </a:tc>
                <a:tc hMerge="1">
                  <a:tcPr/>
                </a:tc>
              </a:tr>
              <a:tr h="450114">
                <a:tc>
                  <a:txBody>
                    <a:bodyPr/>
                    <a:lstStyle/>
                    <a:p>
                      <a:pPr>
                        <a:buNone/>
                      </a:pPr>
                      <a:r>
                        <a:rPr lang="zh-CN" altLang="en-US" sz="1800">
                          <a:sym typeface="+mn-ea"/>
                        </a:rPr>
                        <a:t>Component</a:t>
                      </a:r>
                      <a:endParaRPr lang="zh-CN" altLang="en-US"/>
                    </a:p>
                  </a:txBody>
                  <a:tcPr/>
                </a:tc>
                <a:tc>
                  <a:txBody>
                    <a:bodyPr/>
                    <a:lstStyle/>
                    <a:p>
                      <a:pPr>
                        <a:buNone/>
                      </a:pPr>
                      <a:r>
                        <a:rPr lang="zh-CN" altLang="en-US" sz="1800">
                          <a:sym typeface="+mn-ea"/>
                        </a:rPr>
                        <a:t>语法树根节点</a:t>
                      </a:r>
                      <a:endParaRPr lang="zh-CN" altLang="en-US"/>
                    </a:p>
                  </a:txBody>
                  <a:tcPr/>
                </a:tc>
              </a:tr>
              <a:tr h="459781">
                <a:tc>
                  <a:txBody>
                    <a:bodyPr/>
                    <a:lstStyle/>
                    <a:p>
                      <a:pPr>
                        <a:buNone/>
                      </a:pPr>
                      <a:r>
                        <a:rPr lang="zh-CN" altLang="en-US" sz="1800">
                          <a:sym typeface="+mn-ea"/>
                        </a:rPr>
                        <a:t>Library</a:t>
                      </a:r>
                      <a:endParaRPr lang="zh-CN" altLang="en-US"/>
                    </a:p>
                  </a:txBody>
                  <a:tcPr/>
                </a:tc>
                <a:tc>
                  <a:txBody>
                    <a:bodyPr/>
                    <a:lstStyle/>
                    <a:p>
                      <a:pPr>
                        <a:buNone/>
                      </a:pPr>
                      <a:r>
                        <a:rPr lang="zh-CN" altLang="en-US" sz="1800">
                          <a:sym typeface="+mn-ea"/>
                        </a:rPr>
                        <a:t>包</a:t>
                      </a:r>
                      <a:endParaRPr lang="zh-CN" altLang="en-US"/>
                    </a:p>
                  </a:txBody>
                  <a:tcPr/>
                </a:tc>
              </a:tr>
              <a:tr h="459176">
                <a:tc>
                  <a:txBody>
                    <a:bodyPr/>
                    <a:lstStyle/>
                    <a:p>
                      <a:pPr>
                        <a:buNone/>
                      </a:pPr>
                      <a:r>
                        <a:rPr lang="zh-CN" altLang="en-US" sz="1800">
                          <a:sym typeface="+mn-ea"/>
                        </a:rPr>
                        <a:t>Class</a:t>
                      </a:r>
                      <a:endParaRPr lang="zh-CN" altLang="en-US"/>
                    </a:p>
                  </a:txBody>
                  <a:tcPr/>
                </a:tc>
                <a:tc>
                  <a:txBody>
                    <a:bodyPr/>
                    <a:lstStyle/>
                    <a:p>
                      <a:pPr>
                        <a:buNone/>
                      </a:pPr>
                      <a:r>
                        <a:rPr lang="zh-CN" altLang="en-US" sz="1800">
                          <a:sym typeface="+mn-ea"/>
                        </a:rPr>
                        <a:t>类</a:t>
                      </a:r>
                      <a:endParaRPr lang="zh-CN" altLang="en-US"/>
                    </a:p>
                  </a:txBody>
                  <a:tcPr/>
                </a:tc>
              </a:tr>
              <a:tr h="459781">
                <a:tc>
                  <a:txBody>
                    <a:bodyPr/>
                    <a:lstStyle/>
                    <a:p>
                      <a:pPr>
                        <a:buNone/>
                      </a:pPr>
                      <a:r>
                        <a:rPr lang="zh-CN" altLang="en-US" sz="1800">
                          <a:sym typeface="+mn-ea"/>
                        </a:rPr>
                        <a:t>Field </a:t>
                      </a:r>
                      <a:endParaRPr lang="zh-CN" altLang="en-US"/>
                    </a:p>
                  </a:txBody>
                  <a:tcPr/>
                </a:tc>
                <a:tc>
                  <a:txBody>
                    <a:bodyPr/>
                    <a:lstStyle/>
                    <a:p>
                      <a:pPr>
                        <a:buNone/>
                      </a:pPr>
                      <a:r>
                        <a:rPr lang="zh-CN" altLang="en-US" sz="1800">
                          <a:sym typeface="+mn-ea"/>
                        </a:rPr>
                        <a:t>参数</a:t>
                      </a:r>
                      <a:endParaRPr lang="zh-CN" altLang="en-US"/>
                    </a:p>
                  </a:txBody>
                  <a:tcPr/>
                </a:tc>
              </a:tr>
              <a:tr h="458573">
                <a:tc>
                  <a:txBody>
                    <a:bodyPr/>
                    <a:lstStyle/>
                    <a:p>
                      <a:pPr>
                        <a:buNone/>
                      </a:pPr>
                      <a:r>
                        <a:rPr lang="zh-CN" altLang="en-US" sz="1800">
                          <a:sym typeface="+mn-ea"/>
                        </a:rPr>
                        <a:t>Procedure</a:t>
                      </a:r>
                      <a:endParaRPr lang="zh-CN" altLang="en-US"/>
                    </a:p>
                  </a:txBody>
                  <a:tcPr/>
                </a:tc>
                <a:tc>
                  <a:txBody>
                    <a:bodyPr/>
                    <a:lstStyle/>
                    <a:p>
                      <a:pPr>
                        <a:buNone/>
                      </a:pPr>
                      <a:r>
                        <a:rPr lang="zh-CN" altLang="en-US" sz="1800">
                          <a:sym typeface="+mn-ea"/>
                        </a:rPr>
                        <a:t>普通函数</a:t>
                      </a:r>
                      <a:endParaRPr lang="zh-CN" altLang="en-US"/>
                    </a:p>
                  </a:txBody>
                  <a:tcPr/>
                </a:tc>
              </a:tr>
              <a:tr h="504019">
                <a:tc>
                  <a:txBody>
                    <a:bodyPr/>
                    <a:lstStyle/>
                    <a:p>
                      <a:pPr>
                        <a:buNone/>
                      </a:pPr>
                      <a:r>
                        <a:rPr lang="zh-CN" altLang="en-US" sz="1800" dirty="0">
                          <a:sym typeface="+mn-ea"/>
                        </a:rPr>
                        <a:t>Constructor</a:t>
                      </a:r>
                      <a:endParaRPr lang="zh-CN" altLang="en-US" dirty="0"/>
                    </a:p>
                  </a:txBody>
                  <a:tcPr/>
                </a:tc>
                <a:tc>
                  <a:txBody>
                    <a:bodyPr/>
                    <a:lstStyle/>
                    <a:p>
                      <a:pPr>
                        <a:buNone/>
                      </a:pPr>
                      <a:r>
                        <a:rPr lang="zh-CN" altLang="en-US" sz="1800" dirty="0">
                          <a:sym typeface="+mn-ea"/>
                        </a:rPr>
                        <a:t>构造函数</a:t>
                      </a:r>
                      <a:endParaRPr lang="zh-CN" altLang="en-US" dirty="0"/>
                    </a:p>
                  </a:txBody>
                  <a:tcPr/>
                </a:tc>
              </a:tr>
              <a:tr h="677890">
                <a:tc>
                  <a:txBody>
                    <a:bodyPr/>
                    <a:lstStyle/>
                    <a:p>
                      <a:pPr>
                        <a:buNone/>
                      </a:pPr>
                      <a:r>
                        <a:rPr lang="zh-CN" altLang="en-US" sz="1800" dirty="0">
                          <a:sym typeface="+mn-ea"/>
                        </a:rPr>
                        <a:t>RedirectingFactory</a:t>
                      </a:r>
                      <a:endParaRPr lang="zh-CN" altLang="en-US" dirty="0"/>
                    </a:p>
                  </a:txBody>
                  <a:tcPr/>
                </a:tc>
                <a:tc>
                  <a:txBody>
                    <a:bodyPr/>
                    <a:lstStyle/>
                    <a:p>
                      <a:pPr>
                        <a:buNone/>
                      </a:pPr>
                      <a:r>
                        <a:rPr lang="zh-CN" altLang="en-US" sz="1800" dirty="0">
                          <a:sym typeface="+mn-ea"/>
                        </a:rPr>
                        <a:t>工厂函数</a:t>
                      </a:r>
                      <a:endParaRPr lang="zh-CN" altLang="en-US" dirty="0"/>
                    </a:p>
                  </a:txBody>
                  <a:tcPr/>
                </a:tc>
              </a:tr>
            </a:tbl>
          </a:graphicData>
        </a:graphic>
      </p:graphicFrame>
      <p:pic>
        <p:nvPicPr>
          <p:cNvPr id="11" name="图片 10"/>
          <p:cNvPicPr>
            <a:picLocks noChangeAspect="1"/>
          </p:cNvPicPr>
          <p:nvPr>
            <p:custDataLst>
              <p:tags r:id="rId5"/>
            </p:custDataLst>
          </p:nvPr>
        </p:nvPicPr>
        <p:blipFill>
          <a:blip r:embed="rId6"/>
          <a:stretch>
            <a:fillRect/>
          </a:stretch>
        </p:blipFill>
        <p:spPr>
          <a:xfrm>
            <a:off x="5953125" y="1058545"/>
            <a:ext cx="5334000" cy="5257800"/>
          </a:xfrm>
          <a:prstGeom prst="rect">
            <a:avLst/>
          </a:prstGeom>
        </p:spPr>
      </p:pic>
      <p:sp>
        <p:nvSpPr>
          <p:cNvPr id="2" name="右箭头 1"/>
          <p:cNvSpPr/>
          <p:nvPr/>
        </p:nvSpPr>
        <p:spPr>
          <a:xfrm>
            <a:off x="5126843" y="3242139"/>
            <a:ext cx="696595" cy="890611"/>
          </a:xfrm>
          <a:prstGeom prs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组 3"/>
          <p:cNvPicPr>
            <a:picLocks noChangeAspect="1"/>
          </p:cNvPicPr>
          <p:nvPr/>
        </p:nvPicPr>
        <p:blipFill>
          <a:blip r:embed="rId1" cstate="screen"/>
          <a:stretch>
            <a:fillRect/>
          </a:stretch>
        </p:blipFill>
        <p:spPr>
          <a:xfrm flipV="1">
            <a:off x="0" y="5390515"/>
            <a:ext cx="1167130" cy="1467485"/>
          </a:xfrm>
          <a:prstGeom prst="rect">
            <a:avLst/>
          </a:prstGeom>
        </p:spPr>
      </p:pic>
      <p:pic>
        <p:nvPicPr>
          <p:cNvPr id="6" name="图片 5" descr="组 4"/>
          <p:cNvPicPr>
            <a:picLocks noChangeAspect="1"/>
          </p:cNvPicPr>
          <p:nvPr/>
        </p:nvPicPr>
        <p:blipFill>
          <a:blip r:embed="rId2" cstate="screen"/>
          <a:stretch>
            <a:fillRect/>
          </a:stretch>
        </p:blipFill>
        <p:spPr>
          <a:xfrm flipV="1">
            <a:off x="11287125" y="0"/>
            <a:ext cx="904875" cy="1633220"/>
          </a:xfrm>
          <a:prstGeom prst="rect">
            <a:avLst/>
          </a:prstGeom>
        </p:spPr>
      </p:pic>
      <p:sp>
        <p:nvSpPr>
          <p:cNvPr id="26" name="PA-圆角矩形 5"/>
          <p:cNvSpPr/>
          <p:nvPr>
            <p:custDataLst>
              <p:tags r:id="rId3"/>
            </p:custDataLst>
          </p:nvPr>
        </p:nvSpPr>
        <p:spPr>
          <a:xfrm>
            <a:off x="158115" y="341630"/>
            <a:ext cx="821055" cy="716915"/>
          </a:xfrm>
          <a:prstGeom prst="roundRect">
            <a:avLst>
              <a:gd name="adj" fmla="val 0"/>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rgbClr val="000000"/>
              </a:solidFill>
              <a:latin typeface="Arial" panose="020B0604020202090204"/>
              <a:ea typeface="微软雅黑"/>
              <a:sym typeface="Arial" panose="020B0604020202090204"/>
            </a:endParaRPr>
          </a:p>
        </p:txBody>
      </p:sp>
      <p:grpSp>
        <p:nvGrpSpPr>
          <p:cNvPr id="4" name="组合 3"/>
          <p:cNvGrpSpPr/>
          <p:nvPr/>
        </p:nvGrpSpPr>
        <p:grpSpPr>
          <a:xfrm>
            <a:off x="4636135" y="292735"/>
            <a:ext cx="2919730" cy="467995"/>
            <a:chOff x="7301" y="461"/>
            <a:chExt cx="4598" cy="737"/>
          </a:xfrm>
        </p:grpSpPr>
        <p:sp>
          <p:nvSpPr>
            <p:cNvPr id="7" name="文本框 6"/>
            <p:cNvSpPr txBox="1"/>
            <p:nvPr/>
          </p:nvSpPr>
          <p:spPr>
            <a:xfrm>
              <a:off x="7301" y="461"/>
              <a:ext cx="4598" cy="725"/>
            </a:xfrm>
            <a:prstGeom prst="rect">
              <a:avLst/>
            </a:prstGeom>
            <a:noFill/>
          </p:spPr>
          <p:txBody>
            <a:bodyPr wrap="square" rtlCol="0">
              <a:spAutoFit/>
            </a:bodyPr>
            <a:lstStyle/>
            <a:p>
              <a:pPr algn="ctr"/>
              <a:r>
                <a:rPr lang="en-US" altLang="zh-CN" sz="2400" b="1" dirty="0">
                  <a:solidFill>
                    <a:srgbClr val="091077"/>
                  </a:solidFill>
                  <a:latin typeface="Arial" panose="020B0604020202090204"/>
                  <a:ea typeface="微软雅黑"/>
                  <a:sym typeface="Arial" panose="020B0604020202090204"/>
                </a:rPr>
                <a:t>Dart</a:t>
              </a:r>
              <a:r>
                <a:rPr lang="zh-CN" altLang="en-US" sz="2400" b="1" dirty="0">
                  <a:solidFill>
                    <a:srgbClr val="091077"/>
                  </a:solidFill>
                  <a:latin typeface="Arial" panose="020B0604020202090204"/>
                  <a:ea typeface="微软雅黑"/>
                  <a:sym typeface="Arial" panose="020B0604020202090204"/>
                </a:rPr>
                <a:t>抽象语法树</a:t>
              </a:r>
              <a:endParaRPr lang="zh-CN" altLang="en-US" sz="2400" b="1" dirty="0">
                <a:solidFill>
                  <a:srgbClr val="091077"/>
                </a:solidFill>
                <a:latin typeface="Arial" panose="020B0604020202090204"/>
                <a:ea typeface="微软雅黑"/>
                <a:sym typeface="Arial" panose="020B0604020202090204"/>
              </a:endParaRPr>
            </a:p>
          </p:txBody>
        </p:sp>
        <p:cxnSp>
          <p:nvCxnSpPr>
            <p:cNvPr id="16" name="直接连接符 15"/>
            <p:cNvCxnSpPr/>
            <p:nvPr/>
          </p:nvCxnSpPr>
          <p:spPr>
            <a:xfrm>
              <a:off x="8737" y="1198"/>
              <a:ext cx="1726" cy="0"/>
            </a:xfrm>
            <a:prstGeom prst="line">
              <a:avLst/>
            </a:prstGeom>
            <a:ln w="31750">
              <a:solidFill>
                <a:srgbClr val="091077"/>
              </a:solidFill>
            </a:ln>
          </p:spPr>
          <p:style>
            <a:lnRef idx="1">
              <a:schemeClr val="accent1"/>
            </a:lnRef>
            <a:fillRef idx="0">
              <a:schemeClr val="accent1"/>
            </a:fillRef>
            <a:effectRef idx="0">
              <a:schemeClr val="accent1"/>
            </a:effectRef>
            <a:fontRef idx="minor">
              <a:schemeClr val="tx1"/>
            </a:fontRef>
          </p:style>
        </p:cxnSp>
      </p:grpSp>
      <p:graphicFrame>
        <p:nvGraphicFramePr>
          <p:cNvPr id="9" name="表格 8"/>
          <p:cNvGraphicFramePr/>
          <p:nvPr>
            <p:custDataLst>
              <p:tags r:id="rId4"/>
            </p:custDataLst>
          </p:nvPr>
        </p:nvGraphicFramePr>
        <p:xfrm>
          <a:off x="1141095" y="960755"/>
          <a:ext cx="4632115" cy="5480050"/>
        </p:xfrm>
        <a:graphic>
          <a:graphicData uri="http://schemas.openxmlformats.org/drawingml/2006/table">
            <a:tbl>
              <a:tblPr firstRow="1" bandRow="1">
                <a:tableStyleId>{5C22544A-7EE6-4342-B048-85BDC9FD1C3A}</a:tableStyleId>
              </a:tblPr>
              <a:tblGrid>
                <a:gridCol w="2219960"/>
                <a:gridCol w="2412155"/>
              </a:tblGrid>
              <a:tr h="499110">
                <a:tc gridSpan="2">
                  <a:txBody>
                    <a:bodyPr/>
                    <a:lstStyle/>
                    <a:p>
                      <a:pPr algn="ctr">
                        <a:buNone/>
                      </a:pPr>
                      <a:r>
                        <a:rPr lang="zh-CN" altLang="en-US" sz="2400"/>
                        <a:t>部分语句节点Statement</a:t>
                      </a:r>
                      <a:endParaRPr lang="zh-CN" altLang="en-US" sz="2400"/>
                    </a:p>
                  </a:txBody>
                  <a:tcPr/>
                </a:tc>
                <a:tc hMerge="1">
                  <a:tcPr/>
                </a:tc>
              </a:tr>
              <a:tr h="489585">
                <a:tc>
                  <a:txBody>
                    <a:bodyPr/>
                    <a:lstStyle/>
                    <a:p>
                      <a:pPr>
                        <a:buNone/>
                      </a:pPr>
                      <a:r>
                        <a:rPr lang="zh-CN" altLang="en-US" sz="1800">
                          <a:sym typeface="+mn-ea"/>
                        </a:rPr>
                        <a:t>Block</a:t>
                      </a:r>
                      <a:endParaRPr lang="zh-CN" altLang="en-US" sz="1800">
                        <a:sym typeface="+mn-ea"/>
                      </a:endParaRPr>
                    </a:p>
                  </a:txBody>
                  <a:tcPr/>
                </a:tc>
                <a:tc>
                  <a:txBody>
                    <a:bodyPr/>
                    <a:lstStyle/>
                    <a:p>
                      <a:pPr>
                        <a:buNone/>
                      </a:pPr>
                      <a:r>
                        <a:rPr lang="zh-CN" altLang="en-US" sz="1800">
                          <a:sym typeface="+mn-ea"/>
                        </a:rPr>
                        <a:t>多个Statement集合</a:t>
                      </a:r>
                      <a:endParaRPr lang="zh-CN" altLang="en-US" sz="1800">
                        <a:sym typeface="+mn-ea"/>
                      </a:endParaRPr>
                    </a:p>
                  </a:txBody>
                  <a:tcPr/>
                </a:tc>
              </a:tr>
              <a:tr h="499110">
                <a:tc>
                  <a:txBody>
                    <a:bodyPr/>
                    <a:lstStyle/>
                    <a:p>
                      <a:pPr>
                        <a:buNone/>
                      </a:pPr>
                      <a:r>
                        <a:rPr lang="zh-CN" altLang="en-US" sz="1800">
                          <a:sym typeface="+mn-ea"/>
                        </a:rPr>
                        <a:t>VariableDeclaration</a:t>
                      </a:r>
                      <a:endParaRPr lang="zh-CN" altLang="en-US" sz="1800">
                        <a:sym typeface="+mn-ea"/>
                      </a:endParaRPr>
                    </a:p>
                  </a:txBody>
                  <a:tcPr/>
                </a:tc>
                <a:tc>
                  <a:txBody>
                    <a:bodyPr/>
                    <a:lstStyle/>
                    <a:p>
                      <a:pPr>
                        <a:buNone/>
                      </a:pPr>
                      <a:r>
                        <a:rPr lang="zh-CN" altLang="en-US"/>
                        <a:t>变量声明</a:t>
                      </a:r>
                      <a:endParaRPr lang="zh-CN" altLang="en-US"/>
                    </a:p>
                  </a:txBody>
                  <a:tcPr/>
                </a:tc>
              </a:tr>
              <a:tr h="499110">
                <a:tc>
                  <a:txBody>
                    <a:bodyPr/>
                    <a:lstStyle/>
                    <a:p>
                      <a:pPr>
                        <a:buNone/>
                      </a:pPr>
                      <a:r>
                        <a:rPr lang="zh-CN" altLang="en-US" sz="1800">
                          <a:sym typeface="+mn-ea"/>
                        </a:rPr>
                        <a:t>ReturnStatement</a:t>
                      </a:r>
                      <a:endParaRPr lang="zh-CN" altLang="en-US" sz="1800">
                        <a:sym typeface="+mn-ea"/>
                      </a:endParaRPr>
                    </a:p>
                  </a:txBody>
                  <a:tcPr/>
                </a:tc>
                <a:tc>
                  <a:txBody>
                    <a:bodyPr/>
                    <a:lstStyle/>
                    <a:p>
                      <a:pPr>
                        <a:buNone/>
                      </a:pPr>
                      <a:r>
                        <a:rPr lang="zh-CN" altLang="en-US"/>
                        <a:t>return关键字</a:t>
                      </a:r>
                      <a:endParaRPr lang="zh-CN" altLang="en-US"/>
                    </a:p>
                  </a:txBody>
                  <a:tcPr/>
                </a:tc>
              </a:tr>
              <a:tr h="499110">
                <a:tc>
                  <a:txBody>
                    <a:bodyPr/>
                    <a:lstStyle/>
                    <a:p>
                      <a:pPr>
                        <a:buNone/>
                      </a:pPr>
                      <a:r>
                        <a:rPr lang="zh-CN" altLang="en-US" sz="1800">
                          <a:sym typeface="+mn-ea"/>
                        </a:rPr>
                        <a:t>IfStatement</a:t>
                      </a:r>
                      <a:endParaRPr lang="zh-CN" altLang="en-US" sz="1800">
                        <a:sym typeface="+mn-ea"/>
                      </a:endParaRPr>
                    </a:p>
                  </a:txBody>
                  <a:tcPr/>
                </a:tc>
                <a:tc>
                  <a:txBody>
                    <a:bodyPr/>
                    <a:lstStyle/>
                    <a:p>
                      <a:pPr>
                        <a:buNone/>
                      </a:pPr>
                      <a:r>
                        <a:rPr lang="zh-CN" altLang="en-US"/>
                        <a:t>if结构</a:t>
                      </a:r>
                      <a:endParaRPr lang="zh-CN" altLang="en-US"/>
                    </a:p>
                  </a:txBody>
                  <a:tcPr/>
                </a:tc>
              </a:tr>
              <a:tr h="499110">
                <a:tc>
                  <a:txBody>
                    <a:bodyPr/>
                    <a:lstStyle/>
                    <a:p>
                      <a:pPr>
                        <a:buNone/>
                      </a:pPr>
                      <a:r>
                        <a:rPr lang="zh-CN" altLang="en-US" sz="1800">
                          <a:sym typeface="+mn-ea"/>
                        </a:rPr>
                        <a:t>SwitchStatement</a:t>
                      </a:r>
                      <a:endParaRPr lang="zh-CN" altLang="en-US" sz="1800">
                        <a:sym typeface="+mn-ea"/>
                      </a:endParaRPr>
                    </a:p>
                  </a:txBody>
                  <a:tcPr/>
                </a:tc>
                <a:tc>
                  <a:txBody>
                    <a:bodyPr/>
                    <a:lstStyle/>
                    <a:p>
                      <a:pPr>
                        <a:buNone/>
                      </a:pPr>
                      <a:r>
                        <a:rPr lang="zh-CN" altLang="en-US"/>
                        <a:t>switch结构</a:t>
                      </a:r>
                      <a:endParaRPr lang="zh-CN" altLang="en-US"/>
                    </a:p>
                  </a:txBody>
                  <a:tcPr/>
                </a:tc>
              </a:tr>
              <a:tr h="498475">
                <a:tc>
                  <a:txBody>
                    <a:bodyPr/>
                    <a:lstStyle/>
                    <a:p>
                      <a:pPr>
                        <a:buNone/>
                      </a:pPr>
                      <a:r>
                        <a:rPr lang="zh-CN" altLang="en-US" sz="1800">
                          <a:sym typeface="+mn-ea"/>
                        </a:rPr>
                        <a:t>AssertStatement</a:t>
                      </a:r>
                      <a:endParaRPr lang="zh-CN" altLang="en-US" sz="1800">
                        <a:sym typeface="+mn-ea"/>
                      </a:endParaRPr>
                    </a:p>
                  </a:txBody>
                  <a:tcPr/>
                </a:tc>
                <a:tc>
                  <a:txBody>
                    <a:bodyPr/>
                    <a:lstStyle/>
                    <a:p>
                      <a:pPr>
                        <a:buNone/>
                      </a:pPr>
                      <a:r>
                        <a:rPr lang="zh-CN" altLang="en-US" sz="1800">
                          <a:sym typeface="+mn-ea"/>
                        </a:rPr>
                        <a:t>assert关键字</a:t>
                      </a:r>
                      <a:endParaRPr lang="zh-CN" altLang="en-US" sz="1800">
                        <a:sym typeface="+mn-ea"/>
                      </a:endParaRPr>
                    </a:p>
                  </a:txBody>
                  <a:tcPr/>
                </a:tc>
              </a:tr>
              <a:tr h="499110">
                <a:tc>
                  <a:txBody>
                    <a:bodyPr/>
                    <a:lstStyle/>
                    <a:p>
                      <a:pPr>
                        <a:buNone/>
                      </a:pPr>
                      <a:r>
                        <a:rPr lang="zh-CN" altLang="en-US" sz="1800">
                          <a:sym typeface="+mn-ea"/>
                        </a:rPr>
                        <a:t>WhileStatement</a:t>
                      </a:r>
                      <a:endParaRPr lang="zh-CN" altLang="en-US" sz="1800">
                        <a:sym typeface="+mn-ea"/>
                      </a:endParaRPr>
                    </a:p>
                  </a:txBody>
                  <a:tcPr/>
                </a:tc>
                <a:tc>
                  <a:txBody>
                    <a:bodyPr/>
                    <a:lstStyle/>
                    <a:p>
                      <a:pPr>
                        <a:buNone/>
                      </a:pPr>
                      <a:r>
                        <a:rPr lang="zh-CN" altLang="en-US" sz="1800">
                          <a:sym typeface="+mn-ea"/>
                        </a:rPr>
                        <a:t>while结构</a:t>
                      </a:r>
                      <a:endParaRPr lang="zh-CN" altLang="en-US" sz="1800">
                        <a:sym typeface="+mn-ea"/>
                      </a:endParaRPr>
                    </a:p>
                  </a:txBody>
                  <a:tcPr/>
                </a:tc>
              </a:tr>
              <a:tr h="499110">
                <a:tc>
                  <a:txBody>
                    <a:bodyPr/>
                    <a:lstStyle/>
                    <a:p>
                      <a:pPr>
                        <a:buNone/>
                      </a:pPr>
                      <a:r>
                        <a:rPr lang="zh-CN" altLang="en-US" sz="1800">
                          <a:sym typeface="+mn-ea"/>
                        </a:rPr>
                        <a:t>ForStatement</a:t>
                      </a:r>
                      <a:endParaRPr lang="zh-CN" altLang="en-US" sz="1800">
                        <a:sym typeface="+mn-ea"/>
                      </a:endParaRPr>
                    </a:p>
                  </a:txBody>
                  <a:tcPr/>
                </a:tc>
                <a:tc>
                  <a:txBody>
                    <a:bodyPr/>
                    <a:lstStyle/>
                    <a:p>
                      <a:pPr>
                        <a:buNone/>
                      </a:pPr>
                      <a:r>
                        <a:rPr lang="zh-CN" altLang="en-US" sz="1800">
                          <a:sym typeface="+mn-ea"/>
                        </a:rPr>
                        <a:t>for结构</a:t>
                      </a:r>
                      <a:endParaRPr lang="zh-CN" altLang="en-US" sz="1800">
                        <a:sym typeface="+mn-ea"/>
                      </a:endParaRPr>
                    </a:p>
                  </a:txBody>
                  <a:tcPr/>
                </a:tc>
              </a:tr>
              <a:tr h="499110">
                <a:tc>
                  <a:txBody>
                    <a:bodyPr/>
                    <a:lstStyle/>
                    <a:p>
                      <a:pPr>
                        <a:buNone/>
                      </a:pPr>
                      <a:r>
                        <a:rPr lang="zh-CN" altLang="en-US" sz="1800">
                          <a:sym typeface="+mn-ea"/>
                        </a:rPr>
                        <a:t>BreakStatement</a:t>
                      </a:r>
                      <a:endParaRPr lang="zh-CN" altLang="en-US" sz="1800">
                        <a:sym typeface="+mn-ea"/>
                      </a:endParaRPr>
                    </a:p>
                  </a:txBody>
                  <a:tcPr/>
                </a:tc>
                <a:tc>
                  <a:txBody>
                    <a:bodyPr/>
                    <a:lstStyle/>
                    <a:p>
                      <a:pPr>
                        <a:buNone/>
                      </a:pPr>
                      <a:r>
                        <a:rPr lang="zh-CN" altLang="en-US"/>
                        <a:t>break关键字</a:t>
                      </a:r>
                      <a:endParaRPr lang="zh-CN" altLang="en-US"/>
                    </a:p>
                  </a:txBody>
                  <a:tcPr/>
                </a:tc>
              </a:tr>
              <a:tr h="499110">
                <a:tc>
                  <a:txBody>
                    <a:bodyPr/>
                    <a:lstStyle/>
                    <a:p>
                      <a:pPr>
                        <a:buNone/>
                      </a:pPr>
                      <a:r>
                        <a:rPr lang="zh-CN" altLang="en-US" sz="1800">
                          <a:sym typeface="+mn-ea"/>
                        </a:rPr>
                        <a:t>TryFinally</a:t>
                      </a:r>
                      <a:endParaRPr lang="zh-CN" altLang="en-US" sz="1800">
                        <a:sym typeface="+mn-ea"/>
                      </a:endParaRPr>
                    </a:p>
                  </a:txBody>
                  <a:tcPr/>
                </a:tc>
                <a:tc>
                  <a:txBody>
                    <a:bodyPr/>
                    <a:lstStyle/>
                    <a:p>
                      <a:pPr>
                        <a:buNone/>
                      </a:pPr>
                      <a:r>
                        <a:rPr lang="zh-CN" altLang="en-US"/>
                        <a:t>try-catch-finally结构</a:t>
                      </a:r>
                      <a:endParaRPr lang="zh-CN" altLang="en-US"/>
                    </a:p>
                  </a:txBody>
                  <a:tcPr/>
                </a:tc>
              </a:tr>
            </a:tbl>
          </a:graphicData>
        </a:graphic>
      </p:graphicFrame>
      <p:graphicFrame>
        <p:nvGraphicFramePr>
          <p:cNvPr id="2" name="表格 1"/>
          <p:cNvGraphicFramePr/>
          <p:nvPr>
            <p:custDataLst>
              <p:tags r:id="rId5"/>
            </p:custDataLst>
          </p:nvPr>
        </p:nvGraphicFramePr>
        <p:xfrm>
          <a:off x="6273881" y="960755"/>
          <a:ext cx="4777024" cy="5480050"/>
        </p:xfrm>
        <a:graphic>
          <a:graphicData uri="http://schemas.openxmlformats.org/drawingml/2006/table">
            <a:tbl>
              <a:tblPr firstRow="1" bandRow="1">
                <a:tableStyleId>{5C22544A-7EE6-4342-B048-85BDC9FD1C3A}</a:tableStyleId>
              </a:tblPr>
              <a:tblGrid>
                <a:gridCol w="2335530"/>
                <a:gridCol w="2441494"/>
              </a:tblGrid>
              <a:tr h="499110">
                <a:tc gridSpan="2">
                  <a:txBody>
                    <a:bodyPr/>
                    <a:lstStyle/>
                    <a:p>
                      <a:pPr algn="ctr">
                        <a:buNone/>
                      </a:pPr>
                      <a:r>
                        <a:rPr lang="zh-CN" altLang="en-US" sz="2400" dirty="0"/>
                        <a:t>部分表达式节点Expression</a:t>
                      </a:r>
                      <a:endParaRPr lang="zh-CN" altLang="en-US" sz="2400" dirty="0"/>
                    </a:p>
                  </a:txBody>
                  <a:tcPr/>
                </a:tc>
                <a:tc hMerge="1">
                  <a:tcPr/>
                </a:tc>
              </a:tr>
              <a:tr h="489585">
                <a:tc>
                  <a:txBody>
                    <a:bodyPr/>
                    <a:lstStyle/>
                    <a:p>
                      <a:pPr>
                        <a:buNone/>
                      </a:pPr>
                      <a:r>
                        <a:rPr lang="zh-CN" altLang="en-US" sz="1800">
                          <a:sym typeface="+mn-ea"/>
                        </a:rPr>
                        <a:t>IntLiteral</a:t>
                      </a:r>
                      <a:endParaRPr lang="zh-CN" altLang="en-US" sz="1800">
                        <a:sym typeface="+mn-ea"/>
                      </a:endParaRPr>
                    </a:p>
                  </a:txBody>
                  <a:tcPr/>
                </a:tc>
                <a:tc>
                  <a:txBody>
                    <a:bodyPr/>
                    <a:lstStyle/>
                    <a:p>
                      <a:pPr>
                        <a:buNone/>
                      </a:pPr>
                      <a:r>
                        <a:rPr lang="zh-CN" altLang="en-US" sz="1800">
                          <a:sym typeface="+mn-ea"/>
                        </a:rPr>
                        <a:t>int常量</a:t>
                      </a:r>
                      <a:endParaRPr lang="zh-CN" altLang="en-US" sz="1800">
                        <a:sym typeface="+mn-ea"/>
                      </a:endParaRPr>
                    </a:p>
                  </a:txBody>
                  <a:tcPr/>
                </a:tc>
              </a:tr>
              <a:tr h="499110">
                <a:tc>
                  <a:txBody>
                    <a:bodyPr/>
                    <a:lstStyle/>
                    <a:p>
                      <a:pPr>
                        <a:buNone/>
                      </a:pPr>
                      <a:r>
                        <a:rPr lang="zh-CN" altLang="en-US" sz="1800">
                          <a:sym typeface="+mn-ea"/>
                        </a:rPr>
                        <a:t>VariableSet</a:t>
                      </a:r>
                      <a:endParaRPr lang="zh-CN" altLang="en-US" sz="1800">
                        <a:sym typeface="+mn-ea"/>
                      </a:endParaRPr>
                    </a:p>
                  </a:txBody>
                  <a:tcPr/>
                </a:tc>
                <a:tc>
                  <a:txBody>
                    <a:bodyPr/>
                    <a:lstStyle/>
                    <a:p>
                      <a:pPr>
                        <a:buNone/>
                      </a:pPr>
                      <a:r>
                        <a:rPr lang="zh-CN" altLang="en-US"/>
                        <a:t>设置变量值</a:t>
                      </a:r>
                      <a:endParaRPr lang="zh-CN" altLang="en-US"/>
                    </a:p>
                  </a:txBody>
                  <a:tcPr/>
                </a:tc>
              </a:tr>
              <a:tr h="499110">
                <a:tc>
                  <a:txBody>
                    <a:bodyPr/>
                    <a:lstStyle/>
                    <a:p>
                      <a:pPr>
                        <a:buNone/>
                      </a:pPr>
                      <a:r>
                        <a:rPr lang="zh-CN" altLang="en-US" sz="1800">
                          <a:sym typeface="+mn-ea"/>
                        </a:rPr>
                        <a:t>VariableGet</a:t>
                      </a:r>
                      <a:endParaRPr lang="zh-CN" altLang="en-US" sz="1800">
                        <a:sym typeface="+mn-ea"/>
                      </a:endParaRPr>
                    </a:p>
                  </a:txBody>
                  <a:tcPr/>
                </a:tc>
                <a:tc>
                  <a:txBody>
                    <a:bodyPr/>
                    <a:lstStyle/>
                    <a:p>
                      <a:pPr>
                        <a:buNone/>
                      </a:pPr>
                      <a:r>
                        <a:rPr lang="zh-CN" altLang="en-US"/>
                        <a:t>获取变量值</a:t>
                      </a:r>
                      <a:endParaRPr lang="zh-CN" altLang="en-US"/>
                    </a:p>
                  </a:txBody>
                  <a:tcPr/>
                </a:tc>
              </a:tr>
              <a:tr h="499110">
                <a:tc>
                  <a:txBody>
                    <a:bodyPr/>
                    <a:lstStyle/>
                    <a:p>
                      <a:pPr>
                        <a:buNone/>
                      </a:pPr>
                      <a:r>
                        <a:rPr lang="zh-CN" altLang="en-US" sz="1800">
                          <a:sym typeface="+mn-ea"/>
                        </a:rPr>
                        <a:t>StaticGet</a:t>
                      </a:r>
                      <a:endParaRPr lang="zh-CN" altLang="en-US" sz="1800">
                        <a:sym typeface="+mn-ea"/>
                      </a:endParaRPr>
                    </a:p>
                  </a:txBody>
                  <a:tcPr/>
                </a:tc>
                <a:tc>
                  <a:txBody>
                    <a:bodyPr/>
                    <a:lstStyle/>
                    <a:p>
                      <a:pPr>
                        <a:buNone/>
                      </a:pPr>
                      <a:r>
                        <a:rPr lang="zh-CN" altLang="en-US"/>
                        <a:t>获取静态变量</a:t>
                      </a:r>
                      <a:endParaRPr lang="zh-CN" altLang="en-US"/>
                    </a:p>
                  </a:txBody>
                  <a:tcPr/>
                </a:tc>
              </a:tr>
              <a:tr h="499110">
                <a:tc>
                  <a:txBody>
                    <a:bodyPr/>
                    <a:lstStyle/>
                    <a:p>
                      <a:pPr>
                        <a:buNone/>
                      </a:pPr>
                      <a:r>
                        <a:rPr lang="zh-CN" altLang="en-US" sz="1800">
                          <a:sym typeface="+mn-ea"/>
                        </a:rPr>
                        <a:t>StaticSet</a:t>
                      </a:r>
                      <a:endParaRPr lang="zh-CN" altLang="en-US" sz="1800">
                        <a:sym typeface="+mn-ea"/>
                      </a:endParaRPr>
                    </a:p>
                  </a:txBody>
                  <a:tcPr/>
                </a:tc>
                <a:tc>
                  <a:txBody>
                    <a:bodyPr/>
                    <a:lstStyle/>
                    <a:p>
                      <a:pPr>
                        <a:buNone/>
                      </a:pPr>
                      <a:r>
                        <a:rPr lang="zh-CN" altLang="en-US"/>
                        <a:t>设置静态变量</a:t>
                      </a:r>
                      <a:endParaRPr lang="zh-CN" altLang="en-US"/>
                    </a:p>
                  </a:txBody>
                  <a:tcPr/>
                </a:tc>
              </a:tr>
              <a:tr h="498475">
                <a:tc>
                  <a:txBody>
                    <a:bodyPr/>
                    <a:lstStyle/>
                    <a:p>
                      <a:pPr>
                        <a:buNone/>
                      </a:pPr>
                      <a:r>
                        <a:rPr lang="zh-CN" altLang="en-US" sz="1800">
                          <a:sym typeface="+mn-ea"/>
                        </a:rPr>
                        <a:t>InstanceGet</a:t>
                      </a:r>
                      <a:endParaRPr lang="zh-CN" altLang="en-US" sz="1800">
                        <a:sym typeface="+mn-ea"/>
                      </a:endParaRPr>
                    </a:p>
                  </a:txBody>
                  <a:tcPr/>
                </a:tc>
                <a:tc>
                  <a:txBody>
                    <a:bodyPr/>
                    <a:lstStyle/>
                    <a:p>
                      <a:pPr>
                        <a:buNone/>
                      </a:pPr>
                      <a:r>
                        <a:rPr lang="zh-CN" altLang="en-US" sz="1800">
                          <a:sym typeface="+mn-ea"/>
                        </a:rPr>
                        <a:t>实例获取</a:t>
                      </a:r>
                      <a:endParaRPr lang="zh-CN" altLang="en-US" sz="1800">
                        <a:sym typeface="+mn-ea"/>
                      </a:endParaRPr>
                    </a:p>
                  </a:txBody>
                  <a:tcPr/>
                </a:tc>
              </a:tr>
              <a:tr h="499110">
                <a:tc>
                  <a:txBody>
                    <a:bodyPr/>
                    <a:lstStyle/>
                    <a:p>
                      <a:pPr>
                        <a:buNone/>
                      </a:pPr>
                      <a:r>
                        <a:rPr lang="zh-CN" altLang="en-US" sz="1800">
                          <a:sym typeface="+mn-ea"/>
                        </a:rPr>
                        <a:t>InstanceSet</a:t>
                      </a:r>
                      <a:endParaRPr lang="zh-CN" altLang="en-US" sz="1800">
                        <a:sym typeface="+mn-ea"/>
                      </a:endParaRPr>
                    </a:p>
                  </a:txBody>
                  <a:tcPr/>
                </a:tc>
                <a:tc>
                  <a:txBody>
                    <a:bodyPr/>
                    <a:lstStyle/>
                    <a:p>
                      <a:pPr>
                        <a:buNone/>
                      </a:pPr>
                      <a:r>
                        <a:rPr lang="zh-CN" altLang="en-US" sz="1800">
                          <a:sym typeface="+mn-ea"/>
                        </a:rPr>
                        <a:t>实例设置</a:t>
                      </a:r>
                      <a:endParaRPr lang="zh-CN" altLang="en-US" sz="1800">
                        <a:sym typeface="+mn-ea"/>
                      </a:endParaRPr>
                    </a:p>
                  </a:txBody>
                  <a:tcPr/>
                </a:tc>
              </a:tr>
              <a:tr h="499110">
                <a:tc>
                  <a:txBody>
                    <a:bodyPr/>
                    <a:lstStyle/>
                    <a:p>
                      <a:pPr>
                        <a:buNone/>
                      </a:pPr>
                      <a:r>
                        <a:rPr lang="zh-CN" altLang="en-US" sz="1800">
                          <a:sym typeface="+mn-ea"/>
                        </a:rPr>
                        <a:t>StaticInvocation</a:t>
                      </a:r>
                      <a:endParaRPr lang="zh-CN" altLang="en-US" sz="1800">
                        <a:sym typeface="+mn-ea"/>
                      </a:endParaRPr>
                    </a:p>
                  </a:txBody>
                  <a:tcPr/>
                </a:tc>
                <a:tc>
                  <a:txBody>
                    <a:bodyPr/>
                    <a:lstStyle/>
                    <a:p>
                      <a:pPr>
                        <a:buNone/>
                      </a:pPr>
                      <a:r>
                        <a:rPr lang="zh-CN" altLang="en-US" sz="1800">
                          <a:sym typeface="+mn-ea"/>
                        </a:rPr>
                        <a:t>静态函数调用</a:t>
                      </a:r>
                      <a:endParaRPr lang="zh-CN" altLang="en-US" sz="1800">
                        <a:sym typeface="+mn-ea"/>
                      </a:endParaRPr>
                    </a:p>
                  </a:txBody>
                  <a:tcPr/>
                </a:tc>
              </a:tr>
              <a:tr h="499110">
                <a:tc>
                  <a:txBody>
                    <a:bodyPr/>
                    <a:lstStyle/>
                    <a:p>
                      <a:pPr>
                        <a:buNone/>
                      </a:pPr>
                      <a:r>
                        <a:rPr lang="zh-CN" altLang="en-US" sz="1800">
                          <a:sym typeface="+mn-ea"/>
                        </a:rPr>
                        <a:t>ConstructorInvocation</a:t>
                      </a:r>
                      <a:endParaRPr lang="zh-CN" altLang="en-US" sz="1800">
                        <a:sym typeface="+mn-ea"/>
                      </a:endParaRPr>
                    </a:p>
                  </a:txBody>
                  <a:tcPr/>
                </a:tc>
                <a:tc>
                  <a:txBody>
                    <a:bodyPr/>
                    <a:lstStyle/>
                    <a:p>
                      <a:pPr>
                        <a:buNone/>
                      </a:pPr>
                      <a:r>
                        <a:rPr lang="zh-CN" altLang="en-US"/>
                        <a:t>构造函数调用</a:t>
                      </a:r>
                      <a:endParaRPr lang="zh-CN" altLang="en-US"/>
                    </a:p>
                  </a:txBody>
                  <a:tcPr/>
                </a:tc>
              </a:tr>
              <a:tr h="499110">
                <a:tc>
                  <a:txBody>
                    <a:bodyPr/>
                    <a:lstStyle/>
                    <a:p>
                      <a:pPr>
                        <a:buNone/>
                      </a:pPr>
                      <a:r>
                        <a:rPr lang="zh-CN" altLang="en-US" sz="1800">
                          <a:sym typeface="+mn-ea"/>
                        </a:rPr>
                        <a:t>InstanceInvocation</a:t>
                      </a:r>
                      <a:endParaRPr lang="zh-CN" altLang="en-US" sz="1800">
                        <a:sym typeface="+mn-ea"/>
                      </a:endParaRPr>
                    </a:p>
                  </a:txBody>
                  <a:tcPr/>
                </a:tc>
                <a:tc>
                  <a:txBody>
                    <a:bodyPr/>
                    <a:lstStyle/>
                    <a:p>
                      <a:pPr>
                        <a:buNone/>
                      </a:pPr>
                      <a:r>
                        <a:rPr lang="zh-CN" altLang="en-US" dirty="0"/>
                        <a:t>实例调用</a:t>
                      </a:r>
                      <a:endParaRPr lang="zh-CN" altLang="en-US" dirty="0"/>
                    </a:p>
                  </a:txBody>
                  <a:tcPr/>
                </a:tc>
              </a:tr>
            </a:tbl>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custDataLst>
              <p:tags r:id="rId1"/>
            </p:custDataLst>
          </p:nvPr>
        </p:nvPicPr>
        <p:blipFill>
          <a:blip r:embed="rId2"/>
          <a:stretch>
            <a:fillRect/>
          </a:stretch>
        </p:blipFill>
        <p:spPr>
          <a:xfrm>
            <a:off x="1679575" y="1892300"/>
            <a:ext cx="3898900" cy="1574800"/>
          </a:xfrm>
          <a:prstGeom prst="rect">
            <a:avLst/>
          </a:prstGeom>
        </p:spPr>
      </p:pic>
      <p:sp>
        <p:nvSpPr>
          <p:cNvPr id="5" name="右箭头 4"/>
          <p:cNvSpPr/>
          <p:nvPr/>
        </p:nvSpPr>
        <p:spPr>
          <a:xfrm>
            <a:off x="5894070" y="2127250"/>
            <a:ext cx="875030" cy="1104900"/>
          </a:xfrm>
          <a:prstGeom prs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10" name="图片 9"/>
          <p:cNvPicPr>
            <a:picLocks noChangeAspect="1"/>
          </p:cNvPicPr>
          <p:nvPr>
            <p:custDataLst>
              <p:tags r:id="rId3"/>
            </p:custDataLst>
          </p:nvPr>
        </p:nvPicPr>
        <p:blipFill>
          <a:blip r:embed="rId4"/>
          <a:stretch>
            <a:fillRect/>
          </a:stretch>
        </p:blipFill>
        <p:spPr>
          <a:xfrm>
            <a:off x="7115175" y="935355"/>
            <a:ext cx="3899535" cy="5750560"/>
          </a:xfrm>
          <a:prstGeom prst="rect">
            <a:avLst/>
          </a:prstGeom>
        </p:spPr>
      </p:pic>
      <p:grpSp>
        <p:nvGrpSpPr>
          <p:cNvPr id="12" name="组合 11"/>
          <p:cNvGrpSpPr/>
          <p:nvPr/>
        </p:nvGrpSpPr>
        <p:grpSpPr>
          <a:xfrm>
            <a:off x="4636135" y="292735"/>
            <a:ext cx="2919730" cy="467995"/>
            <a:chOff x="7301" y="461"/>
            <a:chExt cx="4598" cy="737"/>
          </a:xfrm>
        </p:grpSpPr>
        <p:sp>
          <p:nvSpPr>
            <p:cNvPr id="13" name="文本框 12"/>
            <p:cNvSpPr txBox="1"/>
            <p:nvPr>
              <p:custDataLst>
                <p:tags r:id="rId5"/>
              </p:custDataLst>
            </p:nvPr>
          </p:nvSpPr>
          <p:spPr>
            <a:xfrm>
              <a:off x="7301" y="461"/>
              <a:ext cx="4598" cy="725"/>
            </a:xfrm>
            <a:prstGeom prst="rect">
              <a:avLst/>
            </a:prstGeom>
            <a:noFill/>
          </p:spPr>
          <p:txBody>
            <a:bodyPr wrap="square" rtlCol="0">
              <a:spAutoFit/>
            </a:bodyPr>
            <a:lstStyle/>
            <a:p>
              <a:pPr algn="ctr"/>
              <a:r>
                <a:rPr lang="en-US" altLang="zh-CN" sz="2400" b="1" dirty="0">
                  <a:solidFill>
                    <a:srgbClr val="091077"/>
                  </a:solidFill>
                  <a:latin typeface="Arial" panose="020B0604020202090204"/>
                  <a:ea typeface="微软雅黑"/>
                  <a:sym typeface="Arial" panose="020B0604020202090204"/>
                </a:rPr>
                <a:t>Dart</a:t>
              </a:r>
              <a:r>
                <a:rPr lang="zh-CN" altLang="en-US" sz="2400" b="1" dirty="0">
                  <a:solidFill>
                    <a:srgbClr val="091077"/>
                  </a:solidFill>
                  <a:latin typeface="Arial" panose="020B0604020202090204"/>
                  <a:ea typeface="微软雅黑"/>
                  <a:sym typeface="Arial" panose="020B0604020202090204"/>
                </a:rPr>
                <a:t>抽象语法树</a:t>
              </a:r>
              <a:endParaRPr lang="zh-CN" altLang="en-US" sz="2400" b="1" dirty="0">
                <a:solidFill>
                  <a:srgbClr val="091077"/>
                </a:solidFill>
                <a:latin typeface="Arial" panose="020B0604020202090204"/>
                <a:ea typeface="微软雅黑"/>
                <a:sym typeface="Arial" panose="020B0604020202090204"/>
              </a:endParaRPr>
            </a:p>
          </p:txBody>
        </p:sp>
        <p:cxnSp>
          <p:nvCxnSpPr>
            <p:cNvPr id="14" name="直接连接符 13"/>
            <p:cNvCxnSpPr/>
            <p:nvPr>
              <p:custDataLst>
                <p:tags r:id="rId6"/>
              </p:custDataLst>
            </p:nvPr>
          </p:nvCxnSpPr>
          <p:spPr>
            <a:xfrm>
              <a:off x="8737" y="1198"/>
              <a:ext cx="1726" cy="0"/>
            </a:xfrm>
            <a:prstGeom prst="line">
              <a:avLst/>
            </a:prstGeom>
            <a:ln w="31750">
              <a:solidFill>
                <a:srgbClr val="091077"/>
              </a:solidFill>
            </a:ln>
          </p:spPr>
          <p:style>
            <a:lnRef idx="1">
              <a:schemeClr val="accent1"/>
            </a:lnRef>
            <a:fillRef idx="0">
              <a:schemeClr val="accent1"/>
            </a:fillRef>
            <a:effectRef idx="0">
              <a:schemeClr val="accent1"/>
            </a:effectRef>
            <a:fontRef idx="minor">
              <a:schemeClr val="tx1"/>
            </a:fontRef>
          </p:style>
        </p:cxnSp>
      </p:grpSp>
      <p:sp>
        <p:nvSpPr>
          <p:cNvPr id="15" name="文本框 14"/>
          <p:cNvSpPr txBox="1"/>
          <p:nvPr/>
        </p:nvSpPr>
        <p:spPr>
          <a:xfrm>
            <a:off x="1904365" y="4117975"/>
            <a:ext cx="3898900" cy="1323439"/>
          </a:xfrm>
          <a:prstGeom prst="rect">
            <a:avLst/>
          </a:prstGeom>
          <a:noFill/>
        </p:spPr>
        <p:txBody>
          <a:bodyPr wrap="square" rtlCol="0">
            <a:spAutoFit/>
          </a:bodyPr>
          <a:lstStyle/>
          <a:p>
            <a:r>
              <a:rPr lang="zh-CN" altLang="en-US" sz="4000" dirty="0"/>
              <a:t>将代码段转换成抽象语法树例子</a:t>
            </a:r>
            <a:endParaRPr lang="zh-CN" altLang="en-US" sz="4000" dirty="0"/>
          </a:p>
        </p:txBody>
      </p:sp>
      <p:pic>
        <p:nvPicPr>
          <p:cNvPr id="9" name="图片 8" descr="组 4"/>
          <p:cNvPicPr>
            <a:picLocks noChangeAspect="1"/>
          </p:cNvPicPr>
          <p:nvPr/>
        </p:nvPicPr>
        <p:blipFill>
          <a:blip r:embed="rId7" cstate="screen"/>
          <a:stretch>
            <a:fillRect/>
          </a:stretch>
        </p:blipFill>
        <p:spPr>
          <a:xfrm flipV="1">
            <a:off x="11287125" y="0"/>
            <a:ext cx="904875" cy="1633220"/>
          </a:xfrm>
          <a:prstGeom prst="rect">
            <a:avLst/>
          </a:prstGeom>
        </p:spPr>
      </p:pic>
      <p:pic>
        <p:nvPicPr>
          <p:cNvPr id="11" name="图片 10" descr="组 3"/>
          <p:cNvPicPr>
            <a:picLocks noChangeAspect="1"/>
          </p:cNvPicPr>
          <p:nvPr/>
        </p:nvPicPr>
        <p:blipFill>
          <a:blip r:embed="rId8" cstate="screen"/>
          <a:stretch>
            <a:fillRect/>
          </a:stretch>
        </p:blipFill>
        <p:spPr>
          <a:xfrm flipV="1">
            <a:off x="0" y="5390515"/>
            <a:ext cx="1167130" cy="1467485"/>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4636135" y="295513"/>
            <a:ext cx="2919730" cy="467995"/>
            <a:chOff x="7301" y="461"/>
            <a:chExt cx="4598" cy="737"/>
          </a:xfrm>
        </p:grpSpPr>
        <p:sp>
          <p:nvSpPr>
            <p:cNvPr id="13" name="文本框 12"/>
            <p:cNvSpPr txBox="1"/>
            <p:nvPr>
              <p:custDataLst>
                <p:tags r:id="rId1"/>
              </p:custDataLst>
            </p:nvPr>
          </p:nvSpPr>
          <p:spPr>
            <a:xfrm>
              <a:off x="7301" y="461"/>
              <a:ext cx="4598" cy="725"/>
            </a:xfrm>
            <a:prstGeom prst="rect">
              <a:avLst/>
            </a:prstGeom>
            <a:noFill/>
          </p:spPr>
          <p:txBody>
            <a:bodyPr wrap="square" rtlCol="0">
              <a:spAutoFit/>
            </a:bodyPr>
            <a:lstStyle/>
            <a:p>
              <a:pPr algn="ctr"/>
              <a:r>
                <a:rPr lang="zh-CN" altLang="en-US" sz="2400" b="1" dirty="0">
                  <a:solidFill>
                    <a:srgbClr val="091077"/>
                  </a:solidFill>
                  <a:latin typeface="Arial" panose="020B0604020202090204"/>
                  <a:ea typeface="微软雅黑"/>
                  <a:sym typeface="Arial" panose="020B0604020202090204"/>
                </a:rPr>
                <a:t>部分关键字的转译</a:t>
              </a:r>
              <a:endParaRPr lang="zh-CN" altLang="en-US" sz="2400" b="1" dirty="0">
                <a:solidFill>
                  <a:srgbClr val="091077"/>
                </a:solidFill>
                <a:latin typeface="Arial" panose="020B0604020202090204"/>
                <a:ea typeface="微软雅黑"/>
                <a:sym typeface="Arial" panose="020B0604020202090204"/>
              </a:endParaRPr>
            </a:p>
          </p:txBody>
        </p:sp>
        <p:cxnSp>
          <p:nvCxnSpPr>
            <p:cNvPr id="14" name="直接连接符 13"/>
            <p:cNvCxnSpPr/>
            <p:nvPr>
              <p:custDataLst>
                <p:tags r:id="rId2"/>
              </p:custDataLst>
            </p:nvPr>
          </p:nvCxnSpPr>
          <p:spPr>
            <a:xfrm>
              <a:off x="8737" y="1198"/>
              <a:ext cx="1726" cy="0"/>
            </a:xfrm>
            <a:prstGeom prst="line">
              <a:avLst/>
            </a:prstGeom>
            <a:ln w="31750">
              <a:solidFill>
                <a:srgbClr val="091077"/>
              </a:solidFill>
            </a:ln>
          </p:spPr>
          <p:style>
            <a:lnRef idx="1">
              <a:schemeClr val="accent1"/>
            </a:lnRef>
            <a:fillRef idx="0">
              <a:schemeClr val="accent1"/>
            </a:fillRef>
            <a:effectRef idx="0">
              <a:schemeClr val="accent1"/>
            </a:effectRef>
            <a:fontRef idx="minor">
              <a:schemeClr val="tx1"/>
            </a:fontRef>
          </p:style>
        </p:cxnSp>
      </p:grpSp>
      <p:sp>
        <p:nvSpPr>
          <p:cNvPr id="2" name="文本框 1"/>
          <p:cNvSpPr txBox="1"/>
          <p:nvPr/>
        </p:nvSpPr>
        <p:spPr>
          <a:xfrm>
            <a:off x="622300" y="1217930"/>
            <a:ext cx="4785360" cy="4544695"/>
          </a:xfrm>
          <a:prstGeom prst="rect">
            <a:avLst/>
          </a:prstGeom>
          <a:noFill/>
        </p:spPr>
        <p:txBody>
          <a:bodyPr wrap="square" rtlCol="0" anchor="t">
            <a:noAutofit/>
          </a:bodyPr>
          <a:lstStyle/>
          <a:p>
            <a:pPr indent="457200"/>
            <a:r>
              <a:rPr lang="zh-CN" altLang="en-US" sz="2400" dirty="0"/>
              <a:t>在 Dart语法中有一些语法特性。这些特性可以让代码具有更好的可读性和扩展性。</a:t>
            </a:r>
            <a:endParaRPr lang="zh-CN" altLang="en-US" sz="2400" dirty="0"/>
          </a:p>
          <a:p>
            <a:pPr indent="457200"/>
            <a:r>
              <a:rPr lang="zh-CN" altLang="en-US" sz="2400" dirty="0"/>
              <a:t>在生成抽象语法树时会将这些</a:t>
            </a:r>
            <a:r>
              <a:rPr lang="zh-CN" altLang="en-US" sz="2400" dirty="0">
                <a:solidFill>
                  <a:srgbClr val="FF0000"/>
                </a:solidFill>
              </a:rPr>
              <a:t>语法特性</a:t>
            </a:r>
            <a:r>
              <a:rPr lang="zh-CN" altLang="en-US" sz="2400" dirty="0"/>
              <a:t>的代码</a:t>
            </a:r>
            <a:r>
              <a:rPr lang="zh-CN" altLang="en-US" sz="2400" dirty="0">
                <a:solidFill>
                  <a:srgbClr val="FF0000"/>
                </a:solidFill>
              </a:rPr>
              <a:t>等效</a:t>
            </a:r>
            <a:r>
              <a:rPr lang="zh-CN" altLang="en-US" sz="2400" dirty="0">
                <a:solidFill>
                  <a:srgbClr val="FF0000"/>
                </a:solidFill>
                <a:sym typeface="+mn-ea"/>
              </a:rPr>
              <a:t>转换成另外一种形式</a:t>
            </a:r>
            <a:r>
              <a:rPr lang="zh-CN" altLang="en-US" sz="2400" dirty="0">
                <a:sym typeface="+mn-ea"/>
              </a:rPr>
              <a:t>，在</a:t>
            </a:r>
            <a:r>
              <a:rPr lang="zh-CN" altLang="en-US" sz="2400" dirty="0">
                <a:solidFill>
                  <a:srgbClr val="FF0000"/>
                </a:solidFill>
                <a:sym typeface="+mn-ea"/>
              </a:rPr>
              <a:t>不改变语义</a:t>
            </a:r>
            <a:r>
              <a:rPr lang="zh-CN" altLang="en-US" sz="2400" dirty="0">
                <a:sym typeface="+mn-ea"/>
              </a:rPr>
              <a:t>的情况下能够让程序</a:t>
            </a:r>
            <a:r>
              <a:rPr lang="zh-CN" altLang="en-US" sz="2400" dirty="0">
                <a:solidFill>
                  <a:srgbClr val="FF0000"/>
                </a:solidFill>
                <a:sym typeface="+mn-ea"/>
              </a:rPr>
              <a:t>正常运行</a:t>
            </a:r>
            <a:r>
              <a:rPr lang="zh-CN" altLang="en-US" sz="2400" dirty="0">
                <a:sym typeface="+mn-ea"/>
              </a:rPr>
              <a:t>。</a:t>
            </a:r>
            <a:endParaRPr lang="en-US" altLang="zh-CN" sz="2400" dirty="0">
              <a:sym typeface="+mn-ea"/>
            </a:endParaRPr>
          </a:p>
          <a:p>
            <a:pPr indent="457200"/>
            <a:r>
              <a:rPr lang="zh-CN" altLang="en-US" sz="2400" dirty="0">
                <a:sym typeface="+mn-ea"/>
              </a:rPr>
              <a:t>这些语法特性能够增加编码效率，代码的可读性，结构性，扩展性。</a:t>
            </a:r>
            <a:r>
              <a:rPr lang="zh-CN" altLang="en-US" sz="2400" dirty="0"/>
              <a:t>而在编译阶段转换</a:t>
            </a:r>
            <a:r>
              <a:rPr lang="zh-CN" altLang="en-US" sz="2400" dirty="0">
                <a:sym typeface="+mn-ea"/>
              </a:rPr>
              <a:t>这些特性</a:t>
            </a:r>
            <a:r>
              <a:rPr lang="zh-CN" altLang="en-US" sz="2400" dirty="0"/>
              <a:t>的目的是为了</a:t>
            </a:r>
            <a:r>
              <a:rPr lang="zh-CN" altLang="en-US" sz="2400" dirty="0">
                <a:sym typeface="+mn-ea"/>
              </a:rPr>
              <a:t>在后续的编译流程</a:t>
            </a:r>
            <a:r>
              <a:rPr lang="zh-CN" altLang="en-US" sz="2400" dirty="0">
                <a:solidFill>
                  <a:srgbClr val="C00000"/>
                </a:solidFill>
                <a:sym typeface="+mn-ea"/>
              </a:rPr>
              <a:t>减少工作量</a:t>
            </a:r>
            <a:r>
              <a:rPr lang="zh-CN" altLang="en-US" sz="2400" dirty="0">
                <a:sym typeface="+mn-ea"/>
              </a:rPr>
              <a:t>。</a:t>
            </a:r>
            <a:endParaRPr lang="zh-CN" altLang="en-US" sz="2400" dirty="0"/>
          </a:p>
        </p:txBody>
      </p:sp>
      <p:pic>
        <p:nvPicPr>
          <p:cNvPr id="3" name="图片 2"/>
          <p:cNvPicPr>
            <a:picLocks noChangeAspect="1"/>
          </p:cNvPicPr>
          <p:nvPr>
            <p:custDataLst>
              <p:tags r:id="rId3"/>
            </p:custDataLst>
          </p:nvPr>
        </p:nvPicPr>
        <p:blipFill>
          <a:blip r:embed="rId4"/>
          <a:stretch>
            <a:fillRect/>
          </a:stretch>
        </p:blipFill>
        <p:spPr>
          <a:xfrm>
            <a:off x="5791200" y="1000443"/>
            <a:ext cx="5778500" cy="1854200"/>
          </a:xfrm>
          <a:prstGeom prst="rect">
            <a:avLst/>
          </a:prstGeom>
        </p:spPr>
      </p:pic>
      <p:pic>
        <p:nvPicPr>
          <p:cNvPr id="5" name="图片 4"/>
          <p:cNvPicPr>
            <a:picLocks noChangeAspect="1"/>
          </p:cNvPicPr>
          <p:nvPr>
            <p:custDataLst>
              <p:tags r:id="rId5"/>
            </p:custDataLst>
          </p:nvPr>
        </p:nvPicPr>
        <p:blipFill>
          <a:blip r:embed="rId6"/>
          <a:stretch>
            <a:fillRect/>
          </a:stretch>
        </p:blipFill>
        <p:spPr>
          <a:xfrm>
            <a:off x="5803998" y="3044349"/>
            <a:ext cx="5765800" cy="1460500"/>
          </a:xfrm>
          <a:prstGeom prst="rect">
            <a:avLst/>
          </a:prstGeom>
        </p:spPr>
      </p:pic>
      <p:pic>
        <p:nvPicPr>
          <p:cNvPr id="6" name="图片 5"/>
          <p:cNvPicPr>
            <a:picLocks noChangeAspect="1"/>
          </p:cNvPicPr>
          <p:nvPr>
            <p:custDataLst>
              <p:tags r:id="rId7"/>
            </p:custDataLst>
          </p:nvPr>
        </p:nvPicPr>
        <p:blipFill>
          <a:blip r:embed="rId8"/>
          <a:stretch>
            <a:fillRect/>
          </a:stretch>
        </p:blipFill>
        <p:spPr>
          <a:xfrm>
            <a:off x="5803998" y="4694555"/>
            <a:ext cx="5765800" cy="2032000"/>
          </a:xfrm>
          <a:prstGeom prst="rect">
            <a:avLst/>
          </a:prstGeom>
        </p:spPr>
      </p:pic>
      <p:pic>
        <p:nvPicPr>
          <p:cNvPr id="9" name="图片 8" descr="组 3"/>
          <p:cNvPicPr>
            <a:picLocks noChangeAspect="1"/>
          </p:cNvPicPr>
          <p:nvPr/>
        </p:nvPicPr>
        <p:blipFill>
          <a:blip r:embed="rId9" cstate="screen"/>
          <a:stretch>
            <a:fillRect/>
          </a:stretch>
        </p:blipFill>
        <p:spPr>
          <a:xfrm flipV="1">
            <a:off x="0" y="5390515"/>
            <a:ext cx="1167130" cy="1467485"/>
          </a:xfrm>
          <a:prstGeom prst="rect">
            <a:avLst/>
          </a:prstGeom>
        </p:spPr>
      </p:pic>
      <p:pic>
        <p:nvPicPr>
          <p:cNvPr id="10" name="图片 9" descr="组 4"/>
          <p:cNvPicPr>
            <a:picLocks noChangeAspect="1"/>
          </p:cNvPicPr>
          <p:nvPr/>
        </p:nvPicPr>
        <p:blipFill>
          <a:blip r:embed="rId10" cstate="screen"/>
          <a:stretch>
            <a:fillRect/>
          </a:stretch>
        </p:blipFill>
        <p:spPr>
          <a:xfrm flipV="1">
            <a:off x="11287125" y="0"/>
            <a:ext cx="904875" cy="163322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图片 5" descr="E:\设计\PPT\组 3.png组 3"/>
          <p:cNvPicPr>
            <a:picLocks noChangeAspect="1"/>
          </p:cNvPicPr>
          <p:nvPr/>
        </p:nvPicPr>
        <p:blipFill>
          <a:blip r:embed="rId1"/>
          <a:srcRect/>
          <a:stretch>
            <a:fillRect/>
          </a:stretch>
        </p:blipFill>
        <p:spPr>
          <a:xfrm flipV="1">
            <a:off x="318" y="836295"/>
            <a:ext cx="4788535" cy="6021705"/>
          </a:xfrm>
          <a:prstGeom prst="rect">
            <a:avLst/>
          </a:prstGeom>
        </p:spPr>
      </p:pic>
      <p:grpSp>
        <p:nvGrpSpPr>
          <p:cNvPr id="34" name="组合 33"/>
          <p:cNvGrpSpPr/>
          <p:nvPr/>
        </p:nvGrpSpPr>
        <p:grpSpPr>
          <a:xfrm>
            <a:off x="10791825" y="382905"/>
            <a:ext cx="640080" cy="162560"/>
            <a:chOff x="10323" y="481"/>
            <a:chExt cx="1008" cy="256"/>
          </a:xfrm>
        </p:grpSpPr>
        <p:sp>
          <p:nvSpPr>
            <p:cNvPr id="31" name="平行四边形 30"/>
            <p:cNvSpPr/>
            <p:nvPr/>
          </p:nvSpPr>
          <p:spPr>
            <a:xfrm>
              <a:off x="10323" y="481"/>
              <a:ext cx="257" cy="257"/>
            </a:xfrm>
            <a:prstGeom prst="parallelogram">
              <a:avLst/>
            </a:prstGeom>
            <a:solidFill>
              <a:srgbClr val="0910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sp>
          <p:nvSpPr>
            <p:cNvPr id="32" name="平行四边形 31"/>
            <p:cNvSpPr/>
            <p:nvPr/>
          </p:nvSpPr>
          <p:spPr>
            <a:xfrm>
              <a:off x="10699" y="481"/>
              <a:ext cx="257" cy="257"/>
            </a:xfrm>
            <a:prstGeom prst="parallelogram">
              <a:avLst/>
            </a:prstGeom>
            <a:solidFill>
              <a:srgbClr val="E22D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sp>
          <p:nvSpPr>
            <p:cNvPr id="33" name="平行四边形 32"/>
            <p:cNvSpPr/>
            <p:nvPr/>
          </p:nvSpPr>
          <p:spPr>
            <a:xfrm>
              <a:off x="11075" y="481"/>
              <a:ext cx="257" cy="257"/>
            </a:xfrm>
            <a:prstGeom prst="parallelogram">
              <a:avLst/>
            </a:prstGeom>
            <a:solidFill>
              <a:srgbClr val="1560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grpSp>
      <p:grpSp>
        <p:nvGrpSpPr>
          <p:cNvPr id="89" name="组合 88"/>
          <p:cNvGrpSpPr/>
          <p:nvPr/>
        </p:nvGrpSpPr>
        <p:grpSpPr>
          <a:xfrm>
            <a:off x="1307465" y="2032635"/>
            <a:ext cx="612140" cy="666115"/>
            <a:chOff x="16567" y="9402"/>
            <a:chExt cx="592" cy="644"/>
          </a:xfrm>
          <a:solidFill>
            <a:schemeClr val="bg1">
              <a:alpha val="9000"/>
            </a:schemeClr>
          </a:solidFill>
        </p:grpSpPr>
        <p:grpSp>
          <p:nvGrpSpPr>
            <p:cNvPr id="90" name="组合 89"/>
            <p:cNvGrpSpPr/>
            <p:nvPr/>
          </p:nvGrpSpPr>
          <p:grpSpPr>
            <a:xfrm>
              <a:off x="16567" y="9402"/>
              <a:ext cx="76" cy="644"/>
              <a:chOff x="17654" y="8060"/>
              <a:chExt cx="162" cy="1362"/>
            </a:xfrm>
            <a:grpFill/>
          </p:grpSpPr>
          <p:sp>
            <p:nvSpPr>
              <p:cNvPr id="91" name="椭圆 90"/>
              <p:cNvSpPr/>
              <p:nvPr/>
            </p:nvSpPr>
            <p:spPr>
              <a:xfrm>
                <a:off x="17654" y="80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sp>
            <p:nvSpPr>
              <p:cNvPr id="92" name="椭圆 91"/>
              <p:cNvSpPr/>
              <p:nvPr/>
            </p:nvSpPr>
            <p:spPr>
              <a:xfrm>
                <a:off x="17654" y="82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sp>
            <p:nvSpPr>
              <p:cNvPr id="93" name="椭圆 92"/>
              <p:cNvSpPr/>
              <p:nvPr/>
            </p:nvSpPr>
            <p:spPr>
              <a:xfrm>
                <a:off x="17654" y="84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sp>
            <p:nvSpPr>
              <p:cNvPr id="94" name="椭圆 93"/>
              <p:cNvSpPr/>
              <p:nvPr/>
            </p:nvSpPr>
            <p:spPr>
              <a:xfrm>
                <a:off x="17654" y="86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sp>
            <p:nvSpPr>
              <p:cNvPr id="95" name="椭圆 94"/>
              <p:cNvSpPr/>
              <p:nvPr/>
            </p:nvSpPr>
            <p:spPr>
              <a:xfrm>
                <a:off x="17654" y="88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sp>
            <p:nvSpPr>
              <p:cNvPr id="96" name="椭圆 95"/>
              <p:cNvSpPr/>
              <p:nvPr/>
            </p:nvSpPr>
            <p:spPr>
              <a:xfrm>
                <a:off x="17654" y="90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sp>
            <p:nvSpPr>
              <p:cNvPr id="97" name="椭圆 96"/>
              <p:cNvSpPr/>
              <p:nvPr/>
            </p:nvSpPr>
            <p:spPr>
              <a:xfrm>
                <a:off x="17654" y="92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grpSp>
        <p:grpSp>
          <p:nvGrpSpPr>
            <p:cNvPr id="98" name="组合 97"/>
            <p:cNvGrpSpPr/>
            <p:nvPr/>
          </p:nvGrpSpPr>
          <p:grpSpPr>
            <a:xfrm>
              <a:off x="16696" y="9402"/>
              <a:ext cx="76" cy="644"/>
              <a:chOff x="17654" y="8060"/>
              <a:chExt cx="162" cy="1362"/>
            </a:xfrm>
            <a:grpFill/>
          </p:grpSpPr>
          <p:sp>
            <p:nvSpPr>
              <p:cNvPr id="99" name="椭圆 98"/>
              <p:cNvSpPr/>
              <p:nvPr/>
            </p:nvSpPr>
            <p:spPr>
              <a:xfrm>
                <a:off x="17654" y="80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sp>
            <p:nvSpPr>
              <p:cNvPr id="100" name="椭圆 99"/>
              <p:cNvSpPr/>
              <p:nvPr/>
            </p:nvSpPr>
            <p:spPr>
              <a:xfrm>
                <a:off x="17654" y="82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sp>
            <p:nvSpPr>
              <p:cNvPr id="101" name="椭圆 100"/>
              <p:cNvSpPr/>
              <p:nvPr/>
            </p:nvSpPr>
            <p:spPr>
              <a:xfrm>
                <a:off x="17654" y="84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sp>
            <p:nvSpPr>
              <p:cNvPr id="102" name="椭圆 101"/>
              <p:cNvSpPr/>
              <p:nvPr/>
            </p:nvSpPr>
            <p:spPr>
              <a:xfrm>
                <a:off x="17654" y="86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sp>
            <p:nvSpPr>
              <p:cNvPr id="103" name="椭圆 102"/>
              <p:cNvSpPr/>
              <p:nvPr/>
            </p:nvSpPr>
            <p:spPr>
              <a:xfrm>
                <a:off x="17654" y="88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sp>
            <p:nvSpPr>
              <p:cNvPr id="104" name="椭圆 103"/>
              <p:cNvSpPr/>
              <p:nvPr/>
            </p:nvSpPr>
            <p:spPr>
              <a:xfrm>
                <a:off x="17654" y="90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sp>
            <p:nvSpPr>
              <p:cNvPr id="105" name="椭圆 104"/>
              <p:cNvSpPr/>
              <p:nvPr/>
            </p:nvSpPr>
            <p:spPr>
              <a:xfrm>
                <a:off x="17654" y="92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grpSp>
        <p:grpSp>
          <p:nvGrpSpPr>
            <p:cNvPr id="106" name="组合 105"/>
            <p:cNvGrpSpPr/>
            <p:nvPr/>
          </p:nvGrpSpPr>
          <p:grpSpPr>
            <a:xfrm>
              <a:off x="16825" y="9402"/>
              <a:ext cx="76" cy="644"/>
              <a:chOff x="17654" y="8060"/>
              <a:chExt cx="162" cy="1362"/>
            </a:xfrm>
            <a:grpFill/>
          </p:grpSpPr>
          <p:sp>
            <p:nvSpPr>
              <p:cNvPr id="107" name="椭圆 106"/>
              <p:cNvSpPr/>
              <p:nvPr/>
            </p:nvSpPr>
            <p:spPr>
              <a:xfrm>
                <a:off x="17654" y="80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sp>
            <p:nvSpPr>
              <p:cNvPr id="108" name="椭圆 107"/>
              <p:cNvSpPr/>
              <p:nvPr/>
            </p:nvSpPr>
            <p:spPr>
              <a:xfrm>
                <a:off x="17654" y="82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sp>
            <p:nvSpPr>
              <p:cNvPr id="109" name="椭圆 108"/>
              <p:cNvSpPr/>
              <p:nvPr/>
            </p:nvSpPr>
            <p:spPr>
              <a:xfrm>
                <a:off x="17654" y="84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sp>
            <p:nvSpPr>
              <p:cNvPr id="110" name="椭圆 109"/>
              <p:cNvSpPr/>
              <p:nvPr/>
            </p:nvSpPr>
            <p:spPr>
              <a:xfrm>
                <a:off x="17654" y="86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sp>
            <p:nvSpPr>
              <p:cNvPr id="111" name="椭圆 110"/>
              <p:cNvSpPr/>
              <p:nvPr/>
            </p:nvSpPr>
            <p:spPr>
              <a:xfrm>
                <a:off x="17654" y="88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sp>
            <p:nvSpPr>
              <p:cNvPr id="112" name="椭圆 111"/>
              <p:cNvSpPr/>
              <p:nvPr/>
            </p:nvSpPr>
            <p:spPr>
              <a:xfrm>
                <a:off x="17654" y="90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sp>
            <p:nvSpPr>
              <p:cNvPr id="113" name="椭圆 112"/>
              <p:cNvSpPr/>
              <p:nvPr/>
            </p:nvSpPr>
            <p:spPr>
              <a:xfrm>
                <a:off x="17654" y="92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grpSp>
        <p:grpSp>
          <p:nvGrpSpPr>
            <p:cNvPr id="114" name="组合 113"/>
            <p:cNvGrpSpPr/>
            <p:nvPr/>
          </p:nvGrpSpPr>
          <p:grpSpPr>
            <a:xfrm>
              <a:off x="16954" y="9402"/>
              <a:ext cx="76" cy="644"/>
              <a:chOff x="17654" y="8060"/>
              <a:chExt cx="162" cy="1362"/>
            </a:xfrm>
            <a:grpFill/>
          </p:grpSpPr>
          <p:sp>
            <p:nvSpPr>
              <p:cNvPr id="115" name="椭圆 114"/>
              <p:cNvSpPr/>
              <p:nvPr/>
            </p:nvSpPr>
            <p:spPr>
              <a:xfrm>
                <a:off x="17654" y="80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sp>
            <p:nvSpPr>
              <p:cNvPr id="116" name="椭圆 115"/>
              <p:cNvSpPr/>
              <p:nvPr/>
            </p:nvSpPr>
            <p:spPr>
              <a:xfrm>
                <a:off x="17654" y="82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sp>
            <p:nvSpPr>
              <p:cNvPr id="117" name="椭圆 116"/>
              <p:cNvSpPr/>
              <p:nvPr/>
            </p:nvSpPr>
            <p:spPr>
              <a:xfrm>
                <a:off x="17654" y="84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sp>
            <p:nvSpPr>
              <p:cNvPr id="118" name="椭圆 117"/>
              <p:cNvSpPr/>
              <p:nvPr/>
            </p:nvSpPr>
            <p:spPr>
              <a:xfrm>
                <a:off x="17654" y="86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sp>
            <p:nvSpPr>
              <p:cNvPr id="119" name="椭圆 118"/>
              <p:cNvSpPr/>
              <p:nvPr/>
            </p:nvSpPr>
            <p:spPr>
              <a:xfrm>
                <a:off x="17654" y="88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sp>
            <p:nvSpPr>
              <p:cNvPr id="120" name="椭圆 119"/>
              <p:cNvSpPr/>
              <p:nvPr/>
            </p:nvSpPr>
            <p:spPr>
              <a:xfrm>
                <a:off x="17654" y="90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sp>
            <p:nvSpPr>
              <p:cNvPr id="121" name="椭圆 120"/>
              <p:cNvSpPr/>
              <p:nvPr/>
            </p:nvSpPr>
            <p:spPr>
              <a:xfrm>
                <a:off x="17654" y="92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grpSp>
        <p:grpSp>
          <p:nvGrpSpPr>
            <p:cNvPr id="122" name="组合 121"/>
            <p:cNvGrpSpPr/>
            <p:nvPr/>
          </p:nvGrpSpPr>
          <p:grpSpPr>
            <a:xfrm>
              <a:off x="17083" y="9402"/>
              <a:ext cx="76" cy="644"/>
              <a:chOff x="17654" y="8060"/>
              <a:chExt cx="162" cy="1362"/>
            </a:xfrm>
            <a:grpFill/>
          </p:grpSpPr>
          <p:sp>
            <p:nvSpPr>
              <p:cNvPr id="123" name="椭圆 122"/>
              <p:cNvSpPr/>
              <p:nvPr/>
            </p:nvSpPr>
            <p:spPr>
              <a:xfrm>
                <a:off x="17654" y="80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sp>
            <p:nvSpPr>
              <p:cNvPr id="124" name="椭圆 123"/>
              <p:cNvSpPr/>
              <p:nvPr/>
            </p:nvSpPr>
            <p:spPr>
              <a:xfrm>
                <a:off x="17654" y="82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sp>
            <p:nvSpPr>
              <p:cNvPr id="125" name="椭圆 124"/>
              <p:cNvSpPr/>
              <p:nvPr/>
            </p:nvSpPr>
            <p:spPr>
              <a:xfrm>
                <a:off x="17654" y="84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sp>
            <p:nvSpPr>
              <p:cNvPr id="126" name="椭圆 125"/>
              <p:cNvSpPr/>
              <p:nvPr/>
            </p:nvSpPr>
            <p:spPr>
              <a:xfrm>
                <a:off x="17654" y="86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sp>
            <p:nvSpPr>
              <p:cNvPr id="127" name="椭圆 126"/>
              <p:cNvSpPr/>
              <p:nvPr/>
            </p:nvSpPr>
            <p:spPr>
              <a:xfrm>
                <a:off x="17654" y="88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sp>
            <p:nvSpPr>
              <p:cNvPr id="128" name="椭圆 127"/>
              <p:cNvSpPr/>
              <p:nvPr/>
            </p:nvSpPr>
            <p:spPr>
              <a:xfrm>
                <a:off x="17654" y="90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sp>
            <p:nvSpPr>
              <p:cNvPr id="129" name="椭圆 128"/>
              <p:cNvSpPr/>
              <p:nvPr/>
            </p:nvSpPr>
            <p:spPr>
              <a:xfrm>
                <a:off x="17654" y="92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grpSp>
      </p:grpSp>
      <p:sp>
        <p:nvSpPr>
          <p:cNvPr id="7" name="直角三角形 6"/>
          <p:cNvSpPr/>
          <p:nvPr/>
        </p:nvSpPr>
        <p:spPr>
          <a:xfrm flipH="1" flipV="1">
            <a:off x="8496935" y="0"/>
            <a:ext cx="3695065" cy="3695065"/>
          </a:xfrm>
          <a:prstGeom prst="r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pic>
        <p:nvPicPr>
          <p:cNvPr id="8" name="图片 7" descr="形状 1 拷贝 2"/>
          <p:cNvPicPr>
            <a:picLocks noChangeAspect="1"/>
          </p:cNvPicPr>
          <p:nvPr/>
        </p:nvPicPr>
        <p:blipFill>
          <a:blip r:embed="rId2"/>
          <a:stretch>
            <a:fillRect/>
          </a:stretch>
        </p:blipFill>
        <p:spPr>
          <a:xfrm>
            <a:off x="10613390" y="12065"/>
            <a:ext cx="1578610" cy="3189605"/>
          </a:xfrm>
          <a:prstGeom prst="rect">
            <a:avLst/>
          </a:prstGeom>
        </p:spPr>
      </p:pic>
      <p:sp>
        <p:nvSpPr>
          <p:cNvPr id="10" name="文本框 9"/>
          <p:cNvSpPr txBox="1"/>
          <p:nvPr/>
        </p:nvSpPr>
        <p:spPr>
          <a:xfrm>
            <a:off x="5558790" y="2174875"/>
            <a:ext cx="4622800" cy="1106805"/>
          </a:xfrm>
          <a:prstGeom prst="rect">
            <a:avLst/>
          </a:prstGeom>
          <a:noFill/>
        </p:spPr>
        <p:txBody>
          <a:bodyPr wrap="square" rtlCol="0">
            <a:spAutoFit/>
          </a:bodyPr>
          <a:lstStyle/>
          <a:p>
            <a:pPr algn="r"/>
            <a:r>
              <a:rPr lang="en-US" altLang="zh-CN" sz="6600">
                <a:solidFill>
                  <a:srgbClr val="091077"/>
                </a:solidFill>
                <a:latin typeface="Arial" panose="020B0604020202090204"/>
                <a:ea typeface="微软雅黑"/>
                <a:sym typeface="Arial" panose="020B0604020202090204"/>
              </a:rPr>
              <a:t>PART 03</a:t>
            </a:r>
            <a:endParaRPr lang="en-US" altLang="zh-CN" sz="6600">
              <a:solidFill>
                <a:srgbClr val="091077"/>
              </a:solidFill>
              <a:latin typeface="Arial" panose="020B0604020202090204"/>
              <a:ea typeface="微软雅黑"/>
              <a:sym typeface="Arial" panose="020B0604020202090204"/>
            </a:endParaRPr>
          </a:p>
        </p:txBody>
      </p:sp>
      <p:sp>
        <p:nvSpPr>
          <p:cNvPr id="15" name="文本框 14"/>
          <p:cNvSpPr txBox="1"/>
          <p:nvPr/>
        </p:nvSpPr>
        <p:spPr>
          <a:xfrm>
            <a:off x="5764530" y="3267710"/>
            <a:ext cx="4417060" cy="521970"/>
          </a:xfrm>
          <a:prstGeom prst="rect">
            <a:avLst/>
          </a:prstGeom>
          <a:noFill/>
        </p:spPr>
        <p:txBody>
          <a:bodyPr wrap="square" rtlCol="0">
            <a:spAutoFit/>
          </a:bodyPr>
          <a:lstStyle/>
          <a:p>
            <a:pPr algn="r"/>
            <a:r>
              <a:rPr lang="zh-CN" altLang="en-US" sz="2800" b="1" dirty="0">
                <a:solidFill>
                  <a:srgbClr val="091077"/>
                </a:solidFill>
                <a:latin typeface="Arial" panose="020B0604020202090204"/>
                <a:ea typeface="微软雅黑"/>
                <a:sym typeface="Arial" panose="020B0604020202090204"/>
              </a:rPr>
              <a:t>设计与实现</a:t>
            </a:r>
            <a:endParaRPr lang="zh-CN" altLang="en-US" sz="2800" b="1" dirty="0">
              <a:solidFill>
                <a:srgbClr val="091077"/>
              </a:solidFill>
              <a:latin typeface="Arial" panose="020B0604020202090204"/>
              <a:ea typeface="微软雅黑"/>
              <a:sym typeface="Arial" panose="020B0604020202090204"/>
            </a:endParaRPr>
          </a:p>
        </p:txBody>
      </p:sp>
      <p:grpSp>
        <p:nvGrpSpPr>
          <p:cNvPr id="11" name="组合 10"/>
          <p:cNvGrpSpPr/>
          <p:nvPr/>
        </p:nvGrpSpPr>
        <p:grpSpPr>
          <a:xfrm>
            <a:off x="3433445" y="509905"/>
            <a:ext cx="640080" cy="162560"/>
            <a:chOff x="10323" y="481"/>
            <a:chExt cx="1008" cy="256"/>
          </a:xfrm>
        </p:grpSpPr>
        <p:sp>
          <p:nvSpPr>
            <p:cNvPr id="12" name="平行四边形 11"/>
            <p:cNvSpPr/>
            <p:nvPr/>
          </p:nvSpPr>
          <p:spPr>
            <a:xfrm>
              <a:off x="10323" y="481"/>
              <a:ext cx="257" cy="257"/>
            </a:xfrm>
            <a:prstGeom prst="parallelogram">
              <a:avLst/>
            </a:prstGeom>
            <a:solidFill>
              <a:srgbClr val="0910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sp>
          <p:nvSpPr>
            <p:cNvPr id="13" name="平行四边形 12"/>
            <p:cNvSpPr/>
            <p:nvPr/>
          </p:nvSpPr>
          <p:spPr>
            <a:xfrm>
              <a:off x="10699" y="481"/>
              <a:ext cx="257" cy="257"/>
            </a:xfrm>
            <a:prstGeom prst="parallelogram">
              <a:avLst/>
            </a:prstGeom>
            <a:solidFill>
              <a:srgbClr val="E22D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sp>
          <p:nvSpPr>
            <p:cNvPr id="14" name="平行四边形 13"/>
            <p:cNvSpPr/>
            <p:nvPr/>
          </p:nvSpPr>
          <p:spPr>
            <a:xfrm>
              <a:off x="11075" y="481"/>
              <a:ext cx="257" cy="257"/>
            </a:xfrm>
            <a:prstGeom prst="parallelogram">
              <a:avLst/>
            </a:prstGeom>
            <a:solidFill>
              <a:srgbClr val="1560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grpSp>
      <p:sp>
        <p:nvSpPr>
          <p:cNvPr id="130" name="文本框 129"/>
          <p:cNvSpPr txBox="1"/>
          <p:nvPr/>
        </p:nvSpPr>
        <p:spPr>
          <a:xfrm>
            <a:off x="5431154" y="4031559"/>
            <a:ext cx="4750435" cy="369332"/>
          </a:xfrm>
          <a:prstGeom prst="rect">
            <a:avLst/>
          </a:prstGeom>
          <a:noFill/>
        </p:spPr>
        <p:txBody>
          <a:bodyPr wrap="square">
            <a:spAutoFit/>
          </a:bodyPr>
          <a:lstStyle/>
          <a:p>
            <a:pPr algn="r"/>
            <a:r>
              <a:rPr lang="en-US" altLang="zh-CN" sz="1800" b="1" dirty="0" err="1">
                <a:solidFill>
                  <a:srgbClr val="091077"/>
                </a:solidFill>
                <a:latin typeface="Arial" panose="020B0604020202090204"/>
                <a:ea typeface="微软雅黑"/>
                <a:sym typeface="Arial" panose="020B0604020202090204"/>
              </a:rPr>
              <a:t>MicroDart</a:t>
            </a:r>
            <a:r>
              <a:rPr lang="en-US" altLang="zh-CN" sz="1800" b="1" dirty="0">
                <a:solidFill>
                  <a:srgbClr val="091077"/>
                </a:solidFill>
                <a:latin typeface="Arial" panose="020B0604020202090204"/>
                <a:ea typeface="微软雅黑"/>
                <a:sym typeface="Arial" panose="020B0604020202090204"/>
              </a:rPr>
              <a:t> </a:t>
            </a:r>
            <a:r>
              <a:rPr lang="zh-CN" altLang="en-US" sz="1800" b="1" dirty="0">
                <a:solidFill>
                  <a:srgbClr val="091077"/>
                </a:solidFill>
                <a:latin typeface="Arial" panose="020B0604020202090204"/>
                <a:ea typeface="微软雅黑"/>
                <a:sym typeface="Arial" panose="020B0604020202090204"/>
              </a:rPr>
              <a:t>编译器</a:t>
            </a:r>
            <a:endParaRPr lang="zh-CN" altLang="en-US" sz="1800" b="1" dirty="0">
              <a:solidFill>
                <a:srgbClr val="091077"/>
              </a:solidFill>
              <a:latin typeface="Arial" panose="020B0604020202090204"/>
              <a:ea typeface="微软雅黑"/>
              <a:sym typeface="Arial" panose="020B0604020202090204"/>
            </a:endParaRPr>
          </a:p>
        </p:txBody>
      </p:sp>
      <p:sp>
        <p:nvSpPr>
          <p:cNvPr id="131" name="文本框 130"/>
          <p:cNvSpPr txBox="1"/>
          <p:nvPr/>
        </p:nvSpPr>
        <p:spPr>
          <a:xfrm>
            <a:off x="5431154" y="4421583"/>
            <a:ext cx="4750435" cy="369332"/>
          </a:xfrm>
          <a:prstGeom prst="rect">
            <a:avLst/>
          </a:prstGeom>
          <a:noFill/>
        </p:spPr>
        <p:txBody>
          <a:bodyPr wrap="square">
            <a:spAutoFit/>
          </a:bodyPr>
          <a:lstStyle/>
          <a:p>
            <a:pPr algn="r"/>
            <a:r>
              <a:rPr lang="en-US" altLang="zh-CN" sz="1800" b="1" dirty="0" err="1">
                <a:solidFill>
                  <a:srgbClr val="091077"/>
                </a:solidFill>
                <a:latin typeface="Arial" panose="020B0604020202090204"/>
                <a:ea typeface="微软雅黑"/>
                <a:sym typeface="Arial" panose="020B0604020202090204"/>
              </a:rPr>
              <a:t>MicroDart</a:t>
            </a:r>
            <a:r>
              <a:rPr lang="en-US" altLang="zh-CN" sz="1800" b="1" dirty="0">
                <a:solidFill>
                  <a:srgbClr val="091077"/>
                </a:solidFill>
                <a:latin typeface="Arial" panose="020B0604020202090204"/>
                <a:ea typeface="微软雅黑"/>
                <a:sym typeface="Arial" panose="020B0604020202090204"/>
              </a:rPr>
              <a:t> </a:t>
            </a:r>
            <a:r>
              <a:rPr lang="zh-CN" altLang="en-US" sz="1800" b="1" dirty="0">
                <a:solidFill>
                  <a:srgbClr val="091077"/>
                </a:solidFill>
                <a:latin typeface="Arial" panose="020B0604020202090204"/>
                <a:ea typeface="微软雅黑"/>
                <a:sym typeface="Arial" panose="020B0604020202090204"/>
              </a:rPr>
              <a:t>解释器</a:t>
            </a:r>
            <a:endParaRPr lang="zh-CN" altLang="en-US" sz="1800" b="1" dirty="0">
              <a:solidFill>
                <a:srgbClr val="091077"/>
              </a:solidFill>
              <a:latin typeface="Arial" panose="020B0604020202090204"/>
              <a:ea typeface="微软雅黑"/>
              <a:sym typeface="Arial" panose="020B0604020202090204"/>
            </a:endParaRPr>
          </a:p>
        </p:txBody>
      </p:sp>
      <p:sp>
        <p:nvSpPr>
          <p:cNvPr id="132" name="文本框 131"/>
          <p:cNvSpPr txBox="1"/>
          <p:nvPr/>
        </p:nvSpPr>
        <p:spPr>
          <a:xfrm>
            <a:off x="5431153" y="4823326"/>
            <a:ext cx="4750435" cy="369332"/>
          </a:xfrm>
          <a:prstGeom prst="rect">
            <a:avLst/>
          </a:prstGeom>
          <a:noFill/>
        </p:spPr>
        <p:txBody>
          <a:bodyPr wrap="square">
            <a:spAutoFit/>
          </a:bodyPr>
          <a:lstStyle/>
          <a:p>
            <a:pPr algn="r"/>
            <a:r>
              <a:rPr lang="zh-CN" altLang="en-US" b="1" dirty="0">
                <a:solidFill>
                  <a:srgbClr val="091077"/>
                </a:solidFill>
                <a:latin typeface="Arial" panose="020B0604020202090204"/>
                <a:ea typeface="微软雅黑"/>
                <a:sym typeface="Arial" panose="020B0604020202090204"/>
              </a:rPr>
              <a:t>桥接模式</a:t>
            </a:r>
            <a:endParaRPr lang="zh-CN" altLang="en-US" sz="1800" b="1" dirty="0">
              <a:solidFill>
                <a:srgbClr val="091077"/>
              </a:solidFill>
              <a:latin typeface="Arial" panose="020B0604020202090204"/>
              <a:ea typeface="微软雅黑"/>
              <a:sym typeface="Arial" panose="020B0604020202090204"/>
            </a:endParaRPr>
          </a:p>
        </p:txBody>
      </p:sp>
      <p:sp>
        <p:nvSpPr>
          <p:cNvPr id="133" name="文本框 132"/>
          <p:cNvSpPr txBox="1"/>
          <p:nvPr/>
        </p:nvSpPr>
        <p:spPr>
          <a:xfrm>
            <a:off x="5431153" y="5236969"/>
            <a:ext cx="4750435" cy="369332"/>
          </a:xfrm>
          <a:prstGeom prst="rect">
            <a:avLst/>
          </a:prstGeom>
          <a:noFill/>
        </p:spPr>
        <p:txBody>
          <a:bodyPr wrap="square">
            <a:spAutoFit/>
          </a:bodyPr>
          <a:lstStyle/>
          <a:p>
            <a:pPr algn="r"/>
            <a:r>
              <a:rPr lang="zh-CN" altLang="en-US" b="1" dirty="0">
                <a:solidFill>
                  <a:srgbClr val="091077"/>
                </a:solidFill>
                <a:latin typeface="Arial" panose="020B0604020202090204"/>
                <a:ea typeface="微软雅黑"/>
                <a:sym typeface="Arial" panose="020B0604020202090204"/>
              </a:rPr>
              <a:t>代码生成器</a:t>
            </a:r>
            <a:endParaRPr lang="zh-CN" altLang="en-US" sz="1800" b="1" dirty="0">
              <a:solidFill>
                <a:srgbClr val="091077"/>
              </a:solidFill>
              <a:latin typeface="Arial" panose="020B0604020202090204"/>
              <a:ea typeface="微软雅黑"/>
              <a:sym typeface="Arial" panose="020B0604020202090204"/>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组 3"/>
          <p:cNvPicPr>
            <a:picLocks noChangeAspect="1"/>
          </p:cNvPicPr>
          <p:nvPr/>
        </p:nvPicPr>
        <p:blipFill>
          <a:blip r:embed="rId1" cstate="screen"/>
          <a:stretch>
            <a:fillRect/>
          </a:stretch>
        </p:blipFill>
        <p:spPr>
          <a:xfrm flipV="1">
            <a:off x="0" y="5390515"/>
            <a:ext cx="1167130" cy="1467485"/>
          </a:xfrm>
          <a:prstGeom prst="rect">
            <a:avLst/>
          </a:prstGeom>
        </p:spPr>
      </p:pic>
      <p:pic>
        <p:nvPicPr>
          <p:cNvPr id="6" name="图片 5" descr="组 4"/>
          <p:cNvPicPr>
            <a:picLocks noChangeAspect="1"/>
          </p:cNvPicPr>
          <p:nvPr/>
        </p:nvPicPr>
        <p:blipFill>
          <a:blip r:embed="rId2" cstate="screen"/>
          <a:stretch>
            <a:fillRect/>
          </a:stretch>
        </p:blipFill>
        <p:spPr>
          <a:xfrm flipV="1">
            <a:off x="11287125" y="0"/>
            <a:ext cx="904875" cy="1633220"/>
          </a:xfrm>
          <a:prstGeom prst="rect">
            <a:avLst/>
          </a:prstGeom>
        </p:spPr>
      </p:pic>
      <p:sp>
        <p:nvSpPr>
          <p:cNvPr id="26" name="PA-圆角矩形 5"/>
          <p:cNvSpPr/>
          <p:nvPr>
            <p:custDataLst>
              <p:tags r:id="rId3"/>
            </p:custDataLst>
          </p:nvPr>
        </p:nvSpPr>
        <p:spPr>
          <a:xfrm>
            <a:off x="158115" y="341630"/>
            <a:ext cx="821055" cy="716915"/>
          </a:xfrm>
          <a:prstGeom prst="roundRect">
            <a:avLst>
              <a:gd name="adj" fmla="val 0"/>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rgbClr val="000000"/>
              </a:solidFill>
              <a:latin typeface="Arial" panose="020B0604020202090204"/>
              <a:ea typeface="微软雅黑"/>
              <a:sym typeface="Arial" panose="020B0604020202090204"/>
            </a:endParaRPr>
          </a:p>
        </p:txBody>
      </p:sp>
      <p:grpSp>
        <p:nvGrpSpPr>
          <p:cNvPr id="4" name="组合 3"/>
          <p:cNvGrpSpPr/>
          <p:nvPr/>
        </p:nvGrpSpPr>
        <p:grpSpPr>
          <a:xfrm>
            <a:off x="4636135" y="292735"/>
            <a:ext cx="2919730" cy="467995"/>
            <a:chOff x="7301" y="461"/>
            <a:chExt cx="4598" cy="737"/>
          </a:xfrm>
        </p:grpSpPr>
        <p:sp>
          <p:nvSpPr>
            <p:cNvPr id="7" name="文本框 6"/>
            <p:cNvSpPr txBox="1"/>
            <p:nvPr/>
          </p:nvSpPr>
          <p:spPr>
            <a:xfrm>
              <a:off x="7301" y="461"/>
              <a:ext cx="4598" cy="725"/>
            </a:xfrm>
            <a:prstGeom prst="rect">
              <a:avLst/>
            </a:prstGeom>
            <a:noFill/>
          </p:spPr>
          <p:txBody>
            <a:bodyPr wrap="square" rtlCol="0">
              <a:spAutoFit/>
            </a:bodyPr>
            <a:lstStyle/>
            <a:p>
              <a:pPr algn="ctr"/>
              <a:r>
                <a:rPr lang="en-US" altLang="zh-CN" sz="2400" b="1" dirty="0" err="1">
                  <a:solidFill>
                    <a:srgbClr val="091077"/>
                  </a:solidFill>
                  <a:latin typeface="Arial" panose="020B0604020202090204"/>
                  <a:ea typeface="微软雅黑"/>
                  <a:sym typeface="Arial" panose="020B0604020202090204"/>
                </a:rPr>
                <a:t>MicroDart</a:t>
              </a:r>
              <a:r>
                <a:rPr lang="zh-CN" altLang="en-US" sz="2400" b="1" dirty="0">
                  <a:solidFill>
                    <a:srgbClr val="091077"/>
                  </a:solidFill>
                  <a:latin typeface="Arial" panose="020B0604020202090204"/>
                  <a:ea typeface="微软雅黑"/>
                  <a:sym typeface="Arial" panose="020B0604020202090204"/>
                </a:rPr>
                <a:t>编译器</a:t>
              </a:r>
              <a:endParaRPr lang="zh-CN" altLang="en-US" sz="2400" b="1" dirty="0">
                <a:solidFill>
                  <a:srgbClr val="091077"/>
                </a:solidFill>
                <a:latin typeface="Arial" panose="020B0604020202090204"/>
                <a:ea typeface="微软雅黑"/>
                <a:sym typeface="Arial" panose="020B0604020202090204"/>
              </a:endParaRPr>
            </a:p>
          </p:txBody>
        </p:sp>
        <p:cxnSp>
          <p:nvCxnSpPr>
            <p:cNvPr id="16" name="直接连接符 15"/>
            <p:cNvCxnSpPr/>
            <p:nvPr/>
          </p:nvCxnSpPr>
          <p:spPr>
            <a:xfrm>
              <a:off x="8737" y="1198"/>
              <a:ext cx="1726" cy="0"/>
            </a:xfrm>
            <a:prstGeom prst="line">
              <a:avLst/>
            </a:prstGeom>
            <a:ln w="31750">
              <a:solidFill>
                <a:srgbClr val="091077"/>
              </a:solidFill>
            </a:ln>
          </p:spPr>
          <p:style>
            <a:lnRef idx="1">
              <a:schemeClr val="accent1"/>
            </a:lnRef>
            <a:fillRef idx="0">
              <a:schemeClr val="accent1"/>
            </a:fillRef>
            <a:effectRef idx="0">
              <a:schemeClr val="accent1"/>
            </a:effectRef>
            <a:fontRef idx="minor">
              <a:schemeClr val="tx1"/>
            </a:fontRef>
          </p:style>
        </p:cxnSp>
      </p:grpSp>
      <p:pic>
        <p:nvPicPr>
          <p:cNvPr id="2" name="图片 1" descr="p6"/>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636135" y="1634978"/>
            <a:ext cx="7469320" cy="3907790"/>
          </a:xfrm>
          <a:prstGeom prst="rect">
            <a:avLst/>
          </a:prstGeom>
          <a:noFill/>
          <a:ln>
            <a:noFill/>
          </a:ln>
        </p:spPr>
      </p:pic>
      <p:sp>
        <p:nvSpPr>
          <p:cNvPr id="12" name="文本框 11"/>
          <p:cNvSpPr txBox="1"/>
          <p:nvPr/>
        </p:nvSpPr>
        <p:spPr>
          <a:xfrm>
            <a:off x="568642" y="1536174"/>
            <a:ext cx="3864610" cy="4093428"/>
          </a:xfrm>
          <a:prstGeom prst="rect">
            <a:avLst/>
          </a:prstGeom>
          <a:noFill/>
        </p:spPr>
        <p:txBody>
          <a:bodyPr wrap="square">
            <a:spAutoFit/>
          </a:bodyPr>
          <a:lstStyle/>
          <a:p>
            <a:r>
              <a:rPr lang="zh-CN" altLang="en-US" sz="2000" b="0" dirty="0">
                <a:solidFill>
                  <a:srgbClr val="000000"/>
                </a:solidFill>
                <a:effectLst/>
                <a:highlight>
                  <a:srgbClr val="FFFFFF"/>
                </a:highlight>
                <a:latin typeface="Menlo" panose="020B0609030804020204" pitchFamily="49" charset="0"/>
              </a:rPr>
              <a:t>    灰色虚线部分为官方</a:t>
            </a:r>
            <a:r>
              <a:rPr lang="en-GB" altLang="zh-CN" sz="2000" b="0" dirty="0">
                <a:solidFill>
                  <a:srgbClr val="000000"/>
                </a:solidFill>
                <a:effectLst/>
                <a:highlight>
                  <a:srgbClr val="FFFFFF"/>
                </a:highlight>
                <a:latin typeface="Menlo" panose="020B0609030804020204" pitchFamily="49" charset="0"/>
              </a:rPr>
              <a:t>Dart</a:t>
            </a:r>
            <a:r>
              <a:rPr lang="zh-CN" altLang="en-US" sz="2000" b="0" dirty="0">
                <a:solidFill>
                  <a:srgbClr val="000000"/>
                </a:solidFill>
                <a:effectLst/>
                <a:highlight>
                  <a:srgbClr val="FFFFFF"/>
                </a:highlight>
                <a:latin typeface="Menlo" panose="020B0609030804020204" pitchFamily="49" charset="0"/>
              </a:rPr>
              <a:t>编译器已经实现的部分，通过官方</a:t>
            </a:r>
            <a:r>
              <a:rPr lang="en-GB" altLang="zh-CN" sz="2000" b="0" dirty="0">
                <a:solidFill>
                  <a:srgbClr val="000000"/>
                </a:solidFill>
                <a:effectLst/>
                <a:highlight>
                  <a:srgbClr val="FFFFFF"/>
                </a:highlight>
                <a:latin typeface="Menlo" panose="020B0609030804020204" pitchFamily="49" charset="0"/>
              </a:rPr>
              <a:t>Dart</a:t>
            </a:r>
            <a:r>
              <a:rPr lang="zh-CN" altLang="en-US" sz="2000" b="0" dirty="0">
                <a:solidFill>
                  <a:srgbClr val="000000"/>
                </a:solidFill>
                <a:effectLst/>
                <a:highlight>
                  <a:srgbClr val="FFFFFF"/>
                </a:highlight>
                <a:latin typeface="Menlo" panose="020B0609030804020204" pitchFamily="49" charset="0"/>
              </a:rPr>
              <a:t>的编译器我们可以将源代码进行“词法分析”，“语法分析”后最终获得“抽象语法树”。</a:t>
            </a:r>
            <a:endParaRPr lang="en-US" altLang="zh-CN" sz="2000" b="0" dirty="0">
              <a:solidFill>
                <a:srgbClr val="000000"/>
              </a:solidFill>
              <a:effectLst/>
              <a:highlight>
                <a:srgbClr val="FFFFFF"/>
              </a:highlight>
              <a:latin typeface="Menlo" panose="020B0609030804020204" pitchFamily="49" charset="0"/>
            </a:endParaRPr>
          </a:p>
          <a:p>
            <a:r>
              <a:rPr lang="zh-CN" altLang="en-US" sz="2000" dirty="0">
                <a:solidFill>
                  <a:srgbClr val="000000"/>
                </a:solidFill>
                <a:highlight>
                  <a:srgbClr val="FFFFFF"/>
                </a:highlight>
                <a:latin typeface="Menlo" panose="020B0609030804020204" pitchFamily="49" charset="0"/>
              </a:rPr>
              <a:t>    </a:t>
            </a:r>
            <a:r>
              <a:rPr lang="zh-CN" altLang="en-US" sz="2000" b="0" dirty="0">
                <a:solidFill>
                  <a:srgbClr val="000000"/>
                </a:solidFill>
                <a:effectLst/>
                <a:highlight>
                  <a:srgbClr val="FFFFFF"/>
                </a:highlight>
                <a:latin typeface="Menlo" panose="020B0609030804020204" pitchFamily="49" charset="0"/>
              </a:rPr>
              <a:t>其中绿色虚线框的部分是文中提到的</a:t>
            </a:r>
            <a:r>
              <a:rPr lang="en-GB" altLang="zh-CN" sz="2000" b="0" dirty="0" err="1">
                <a:solidFill>
                  <a:srgbClr val="000000"/>
                </a:solidFill>
                <a:effectLst/>
                <a:highlight>
                  <a:srgbClr val="FFFFFF"/>
                </a:highlight>
                <a:latin typeface="Menlo" panose="020B0609030804020204" pitchFamily="49" charset="0"/>
              </a:rPr>
              <a:t>MicroDart</a:t>
            </a:r>
            <a:r>
              <a:rPr lang="zh-CN" altLang="en-US" sz="2000" b="0" dirty="0">
                <a:solidFill>
                  <a:srgbClr val="000000"/>
                </a:solidFill>
                <a:effectLst/>
                <a:highlight>
                  <a:srgbClr val="FFFFFF"/>
                </a:highlight>
                <a:latin typeface="Menlo" panose="020B0609030804020204" pitchFamily="49" charset="0"/>
              </a:rPr>
              <a:t>编译器需要实现的部分。</a:t>
            </a:r>
            <a:endParaRPr lang="en-US" altLang="zh-CN" sz="2000" b="0" dirty="0">
              <a:solidFill>
                <a:srgbClr val="000000"/>
              </a:solidFill>
              <a:effectLst/>
              <a:highlight>
                <a:srgbClr val="FFFFFF"/>
              </a:highlight>
              <a:latin typeface="Menlo" panose="020B0609030804020204" pitchFamily="49" charset="0"/>
            </a:endParaRPr>
          </a:p>
          <a:p>
            <a:r>
              <a:rPr lang="zh-CN" altLang="en-US" sz="2000" dirty="0">
                <a:solidFill>
                  <a:srgbClr val="000000"/>
                </a:solidFill>
                <a:highlight>
                  <a:srgbClr val="FFFFFF"/>
                </a:highlight>
                <a:latin typeface="Menlo" panose="020B0609030804020204" pitchFamily="49" charset="0"/>
              </a:rPr>
              <a:t>    </a:t>
            </a:r>
            <a:r>
              <a:rPr lang="zh-CN" altLang="en-US" sz="2000" b="0" dirty="0">
                <a:solidFill>
                  <a:srgbClr val="000000"/>
                </a:solidFill>
                <a:effectLst/>
                <a:highlight>
                  <a:srgbClr val="FFFFFF"/>
                </a:highlight>
                <a:latin typeface="Menlo" panose="020B0609030804020204" pitchFamily="49" charset="0"/>
              </a:rPr>
              <a:t>通过 </a:t>
            </a:r>
            <a:r>
              <a:rPr lang="en-GB" altLang="zh-CN" sz="2000" b="0" dirty="0" err="1">
                <a:solidFill>
                  <a:srgbClr val="000000"/>
                </a:solidFill>
                <a:effectLst/>
                <a:highlight>
                  <a:srgbClr val="FFFFFF"/>
                </a:highlight>
                <a:latin typeface="Menlo" panose="020B0609030804020204" pitchFamily="49" charset="0"/>
              </a:rPr>
              <a:t>MicroDart</a:t>
            </a:r>
            <a:r>
              <a:rPr lang="zh-CN" altLang="en-US" sz="2000" b="0" dirty="0">
                <a:solidFill>
                  <a:srgbClr val="000000"/>
                </a:solidFill>
                <a:effectLst/>
                <a:highlight>
                  <a:srgbClr val="FFFFFF"/>
                </a:highlight>
                <a:latin typeface="Menlo" panose="020B0609030804020204" pitchFamily="49" charset="0"/>
              </a:rPr>
              <a:t>对“抽象语法树”进行“语义分析”之后，生成</a:t>
            </a:r>
            <a:r>
              <a:rPr lang="en-GB" altLang="zh-CN" sz="2000" b="0" dirty="0" err="1">
                <a:solidFill>
                  <a:srgbClr val="000000"/>
                </a:solidFill>
                <a:effectLst/>
                <a:highlight>
                  <a:srgbClr val="FFFFFF"/>
                </a:highlight>
                <a:latin typeface="Menlo" panose="020B0609030804020204" pitchFamily="49" charset="0"/>
              </a:rPr>
              <a:t>MicroDart</a:t>
            </a:r>
            <a:r>
              <a:rPr lang="zh-CN" altLang="en-US" sz="2000" b="0" dirty="0">
                <a:solidFill>
                  <a:srgbClr val="000000"/>
                </a:solidFill>
                <a:effectLst/>
                <a:highlight>
                  <a:srgbClr val="FFFFFF"/>
                </a:highlight>
                <a:latin typeface="Menlo" panose="020B0609030804020204" pitchFamily="49" charset="0"/>
              </a:rPr>
              <a:t>解释器可识别的元数据集与虚拟指令集，最后生成字节码文件。</a:t>
            </a:r>
            <a:endParaRPr lang="zh-CN" altLang="en-US" sz="2000" b="0" dirty="0">
              <a:solidFill>
                <a:srgbClr val="000000"/>
              </a:solidFill>
              <a:effectLst/>
              <a:highlight>
                <a:srgbClr val="FFFFFF"/>
              </a:highlight>
              <a:latin typeface="Menlo" panose="020B0609030804020204" pitchFamily="49" charset="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组 3"/>
          <p:cNvPicPr>
            <a:picLocks noChangeAspect="1"/>
          </p:cNvPicPr>
          <p:nvPr/>
        </p:nvPicPr>
        <p:blipFill>
          <a:blip r:embed="rId1" cstate="screen"/>
          <a:stretch>
            <a:fillRect/>
          </a:stretch>
        </p:blipFill>
        <p:spPr>
          <a:xfrm flipV="1">
            <a:off x="0" y="5390515"/>
            <a:ext cx="1167130" cy="1467485"/>
          </a:xfrm>
          <a:prstGeom prst="rect">
            <a:avLst/>
          </a:prstGeom>
        </p:spPr>
      </p:pic>
      <p:pic>
        <p:nvPicPr>
          <p:cNvPr id="6" name="图片 5" descr="组 4"/>
          <p:cNvPicPr>
            <a:picLocks noChangeAspect="1"/>
          </p:cNvPicPr>
          <p:nvPr/>
        </p:nvPicPr>
        <p:blipFill>
          <a:blip r:embed="rId2" cstate="screen"/>
          <a:stretch>
            <a:fillRect/>
          </a:stretch>
        </p:blipFill>
        <p:spPr>
          <a:xfrm flipV="1">
            <a:off x="11287125" y="0"/>
            <a:ext cx="904875" cy="1633220"/>
          </a:xfrm>
          <a:prstGeom prst="rect">
            <a:avLst/>
          </a:prstGeom>
        </p:spPr>
      </p:pic>
      <p:sp>
        <p:nvSpPr>
          <p:cNvPr id="26" name="PA-圆角矩形 5"/>
          <p:cNvSpPr/>
          <p:nvPr>
            <p:custDataLst>
              <p:tags r:id="rId3"/>
            </p:custDataLst>
          </p:nvPr>
        </p:nvSpPr>
        <p:spPr>
          <a:xfrm>
            <a:off x="158115" y="341630"/>
            <a:ext cx="821055" cy="716915"/>
          </a:xfrm>
          <a:prstGeom prst="roundRect">
            <a:avLst>
              <a:gd name="adj" fmla="val 0"/>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rgbClr val="000000"/>
              </a:solidFill>
              <a:latin typeface="Arial" panose="020B0604020202090204"/>
              <a:ea typeface="微软雅黑"/>
              <a:sym typeface="Arial" panose="020B0604020202090204"/>
            </a:endParaRPr>
          </a:p>
        </p:txBody>
      </p:sp>
      <p:grpSp>
        <p:nvGrpSpPr>
          <p:cNvPr id="4" name="组合 3"/>
          <p:cNvGrpSpPr/>
          <p:nvPr/>
        </p:nvGrpSpPr>
        <p:grpSpPr>
          <a:xfrm>
            <a:off x="4636135" y="292735"/>
            <a:ext cx="2919730" cy="467995"/>
            <a:chOff x="7301" y="461"/>
            <a:chExt cx="4598" cy="737"/>
          </a:xfrm>
        </p:grpSpPr>
        <p:sp>
          <p:nvSpPr>
            <p:cNvPr id="7" name="文本框 6"/>
            <p:cNvSpPr txBox="1"/>
            <p:nvPr/>
          </p:nvSpPr>
          <p:spPr>
            <a:xfrm>
              <a:off x="7301" y="461"/>
              <a:ext cx="4598" cy="725"/>
            </a:xfrm>
            <a:prstGeom prst="rect">
              <a:avLst/>
            </a:prstGeom>
            <a:noFill/>
          </p:spPr>
          <p:txBody>
            <a:bodyPr wrap="square" rtlCol="0">
              <a:spAutoFit/>
            </a:bodyPr>
            <a:lstStyle/>
            <a:p>
              <a:pPr algn="ctr"/>
              <a:r>
                <a:rPr lang="en-US" altLang="zh-CN" sz="2400" b="1" dirty="0" err="1">
                  <a:solidFill>
                    <a:srgbClr val="091077"/>
                  </a:solidFill>
                  <a:latin typeface="Arial" panose="020B0604020202090204"/>
                  <a:ea typeface="微软雅黑"/>
                  <a:sym typeface="Arial" panose="020B0604020202090204"/>
                </a:rPr>
                <a:t>MicroDart</a:t>
              </a:r>
              <a:r>
                <a:rPr lang="zh-CN" altLang="en-US" sz="2400" b="1" dirty="0">
                  <a:solidFill>
                    <a:srgbClr val="091077"/>
                  </a:solidFill>
                  <a:latin typeface="Arial" panose="020B0604020202090204"/>
                  <a:ea typeface="微软雅黑"/>
                  <a:sym typeface="Arial" panose="020B0604020202090204"/>
                </a:rPr>
                <a:t>编译器</a:t>
              </a:r>
              <a:endParaRPr lang="zh-CN" altLang="en-US" sz="2400" b="1" dirty="0">
                <a:solidFill>
                  <a:srgbClr val="091077"/>
                </a:solidFill>
                <a:latin typeface="Arial" panose="020B0604020202090204"/>
                <a:ea typeface="微软雅黑"/>
                <a:sym typeface="Arial" panose="020B0604020202090204"/>
              </a:endParaRPr>
            </a:p>
          </p:txBody>
        </p:sp>
        <p:cxnSp>
          <p:nvCxnSpPr>
            <p:cNvPr id="16" name="直接连接符 15"/>
            <p:cNvCxnSpPr/>
            <p:nvPr/>
          </p:nvCxnSpPr>
          <p:spPr>
            <a:xfrm>
              <a:off x="8737" y="1198"/>
              <a:ext cx="1726" cy="0"/>
            </a:xfrm>
            <a:prstGeom prst="line">
              <a:avLst/>
            </a:prstGeom>
            <a:ln w="31750">
              <a:solidFill>
                <a:srgbClr val="091077"/>
              </a:solidFill>
            </a:ln>
          </p:spPr>
          <p:style>
            <a:lnRef idx="1">
              <a:schemeClr val="accent1"/>
            </a:lnRef>
            <a:fillRef idx="0">
              <a:schemeClr val="accent1"/>
            </a:fillRef>
            <a:effectRef idx="0">
              <a:schemeClr val="accent1"/>
            </a:effectRef>
            <a:fontRef idx="minor">
              <a:schemeClr val="tx1"/>
            </a:fontRef>
          </p:style>
        </p:cxnSp>
      </p:grpSp>
      <p:pic>
        <p:nvPicPr>
          <p:cNvPr id="5" name="图片 4" descr="p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957263" y="1057436"/>
            <a:ext cx="4844398" cy="4780656"/>
          </a:xfrm>
          <a:prstGeom prst="rect">
            <a:avLst/>
          </a:prstGeom>
          <a:noFill/>
          <a:ln>
            <a:noFill/>
          </a:ln>
        </p:spPr>
      </p:pic>
      <p:sp>
        <p:nvSpPr>
          <p:cNvPr id="11" name="文本框 10"/>
          <p:cNvSpPr txBox="1"/>
          <p:nvPr/>
        </p:nvSpPr>
        <p:spPr>
          <a:xfrm>
            <a:off x="716915" y="1057436"/>
            <a:ext cx="6096000" cy="5078313"/>
          </a:xfrm>
          <a:prstGeom prst="rect">
            <a:avLst/>
          </a:prstGeom>
          <a:noFill/>
        </p:spPr>
        <p:txBody>
          <a:bodyPr wrap="square">
            <a:spAutoFit/>
          </a:bodyPr>
          <a:lstStyle/>
          <a:p>
            <a:r>
              <a:rPr lang="zh-CN" altLang="en-US" b="0" dirty="0">
                <a:solidFill>
                  <a:srgbClr val="000000"/>
                </a:solidFill>
                <a:effectLst/>
                <a:highlight>
                  <a:srgbClr val="FFFFFF"/>
                </a:highlight>
                <a:latin typeface="Menlo" panose="020B0609030804020204" pitchFamily="49" charset="0"/>
              </a:rPr>
              <a:t>   字节码结构包括两个部分，“元数据集”与“虚拟指令集”。它们分别代表的含义为：</a:t>
            </a:r>
            <a:endParaRPr lang="zh-CN" altLang="en-US" b="0" dirty="0">
              <a:solidFill>
                <a:srgbClr val="000000"/>
              </a:solidFill>
              <a:effectLst/>
              <a:highlight>
                <a:srgbClr val="FFFFFF"/>
              </a:highlight>
              <a:latin typeface="Menlo" panose="020B0609030804020204" pitchFamily="49" charset="0"/>
            </a:endParaRPr>
          </a:p>
          <a:p>
            <a:pPr marL="342900" indent="-342900">
              <a:buFont typeface="+mj-lt"/>
              <a:buAutoNum type="arabicPeriod"/>
            </a:pPr>
            <a:r>
              <a:rPr lang="en-US" altLang="zh-CN" b="1" dirty="0">
                <a:effectLst/>
                <a:highlight>
                  <a:srgbClr val="FFFFFF"/>
                </a:highlight>
                <a:latin typeface="Menlo" panose="020B0609030804020204" pitchFamily="49" charset="0"/>
              </a:rPr>
              <a:t>“</a:t>
            </a:r>
            <a:r>
              <a:rPr lang="zh-CN" altLang="en-US" b="1" dirty="0">
                <a:effectLst/>
                <a:highlight>
                  <a:srgbClr val="FFFFFF"/>
                </a:highlight>
                <a:latin typeface="Menlo" panose="020B0609030804020204" pitchFamily="49" charset="0"/>
              </a:rPr>
              <a:t>元数据集”</a:t>
            </a:r>
            <a:r>
              <a:rPr lang="zh-CN" altLang="en-US" b="0" dirty="0">
                <a:solidFill>
                  <a:srgbClr val="000000"/>
                </a:solidFill>
                <a:effectLst/>
                <a:highlight>
                  <a:srgbClr val="FFFFFF"/>
                </a:highlight>
                <a:latin typeface="Menlo" panose="020B0609030804020204" pitchFamily="49" charset="0"/>
              </a:rPr>
              <a:t>是对程序的编码表，是对程序的描述性集合。</a:t>
            </a:r>
            <a:endParaRPr lang="zh-CN" altLang="en-US" b="0" dirty="0">
              <a:solidFill>
                <a:srgbClr val="000000"/>
              </a:solidFill>
              <a:effectLst/>
              <a:highlight>
                <a:srgbClr val="FFFFFF"/>
              </a:highlight>
              <a:latin typeface="Menlo" panose="020B0609030804020204" pitchFamily="49" charset="0"/>
            </a:endParaRPr>
          </a:p>
          <a:p>
            <a:pPr marL="342900" indent="-342900">
              <a:buFont typeface="+mj-lt"/>
              <a:buAutoNum type="arabicPeriod"/>
            </a:pPr>
            <a:r>
              <a:rPr lang="en-US" altLang="zh-CN" b="1" dirty="0">
                <a:solidFill>
                  <a:srgbClr val="000000"/>
                </a:solidFill>
                <a:effectLst/>
                <a:highlight>
                  <a:srgbClr val="FFFFFF"/>
                </a:highlight>
                <a:latin typeface="Menlo" panose="020B0609030804020204" pitchFamily="49" charset="0"/>
              </a:rPr>
              <a:t>“</a:t>
            </a:r>
            <a:r>
              <a:rPr lang="zh-CN" altLang="en-US" b="1" dirty="0">
                <a:solidFill>
                  <a:srgbClr val="000000"/>
                </a:solidFill>
                <a:effectLst/>
                <a:highlight>
                  <a:srgbClr val="FFFFFF"/>
                </a:highlight>
                <a:latin typeface="Menlo" panose="020B0609030804020204" pitchFamily="49" charset="0"/>
              </a:rPr>
              <a:t>文件标识”</a:t>
            </a:r>
            <a:r>
              <a:rPr lang="zh-CN" altLang="en-US" b="0" dirty="0">
                <a:solidFill>
                  <a:srgbClr val="000000"/>
                </a:solidFill>
                <a:effectLst/>
                <a:highlight>
                  <a:srgbClr val="FFFFFF"/>
                </a:highlight>
                <a:latin typeface="Menlo" panose="020B0609030804020204" pitchFamily="49" charset="0"/>
              </a:rPr>
              <a:t>表示这是一个</a:t>
            </a:r>
            <a:r>
              <a:rPr lang="en-GB" altLang="zh-CN" b="0" dirty="0" err="1">
                <a:solidFill>
                  <a:srgbClr val="000000"/>
                </a:solidFill>
                <a:effectLst/>
                <a:highlight>
                  <a:srgbClr val="FFFFFF"/>
                </a:highlight>
                <a:latin typeface="Menlo" panose="020B0609030804020204" pitchFamily="49" charset="0"/>
              </a:rPr>
              <a:t>MicroDart</a:t>
            </a:r>
            <a:r>
              <a:rPr lang="zh-CN" altLang="en-US" b="0" dirty="0">
                <a:solidFill>
                  <a:srgbClr val="000000"/>
                </a:solidFill>
                <a:effectLst/>
                <a:highlight>
                  <a:srgbClr val="FFFFFF"/>
                </a:highlight>
                <a:latin typeface="Menlo" panose="020B0609030804020204" pitchFamily="49" charset="0"/>
              </a:rPr>
              <a:t>解释器可解析的文件。</a:t>
            </a:r>
            <a:endParaRPr lang="zh-CN" altLang="en-US" b="0" dirty="0">
              <a:solidFill>
                <a:srgbClr val="000000"/>
              </a:solidFill>
              <a:effectLst/>
              <a:highlight>
                <a:srgbClr val="FFFFFF"/>
              </a:highlight>
              <a:latin typeface="Menlo" panose="020B0609030804020204" pitchFamily="49" charset="0"/>
            </a:endParaRPr>
          </a:p>
          <a:p>
            <a:pPr marL="342900" indent="-342900">
              <a:buFont typeface="+mj-lt"/>
              <a:buAutoNum type="arabicPeriod"/>
            </a:pPr>
            <a:r>
              <a:rPr lang="en-US" altLang="zh-CN" b="1" dirty="0">
                <a:effectLst/>
                <a:highlight>
                  <a:srgbClr val="FFFFFF"/>
                </a:highlight>
                <a:latin typeface="Menlo" panose="020B0609030804020204" pitchFamily="49" charset="0"/>
              </a:rPr>
              <a:t>“</a:t>
            </a:r>
            <a:r>
              <a:rPr lang="zh-CN" altLang="en-US" b="1" dirty="0">
                <a:effectLst/>
                <a:highlight>
                  <a:srgbClr val="FFFFFF"/>
                </a:highlight>
                <a:latin typeface="Menlo" panose="020B0609030804020204" pitchFamily="49" charset="0"/>
              </a:rPr>
              <a:t>版本”</a:t>
            </a:r>
            <a:r>
              <a:rPr lang="zh-CN" altLang="en-US" b="0" dirty="0">
                <a:solidFill>
                  <a:srgbClr val="000000"/>
                </a:solidFill>
                <a:effectLst/>
                <a:highlight>
                  <a:srgbClr val="FFFFFF"/>
                </a:highlight>
                <a:latin typeface="Menlo" panose="020B0609030804020204" pitchFamily="49" charset="0"/>
              </a:rPr>
              <a:t>用于解释器对字节码文件版本兼容性检查，如果版本不兼容则解释器需要给出错误提示。</a:t>
            </a:r>
            <a:endParaRPr lang="zh-CN" altLang="en-US" b="0" dirty="0">
              <a:solidFill>
                <a:srgbClr val="000000"/>
              </a:solidFill>
              <a:effectLst/>
              <a:highlight>
                <a:srgbClr val="FFFFFF"/>
              </a:highlight>
              <a:latin typeface="Menlo" panose="020B0609030804020204" pitchFamily="49" charset="0"/>
            </a:endParaRPr>
          </a:p>
          <a:p>
            <a:pPr marL="342900" indent="-342900">
              <a:buFont typeface="+mj-lt"/>
              <a:buAutoNum type="arabicPeriod"/>
            </a:pPr>
            <a:r>
              <a:rPr lang="en-US" altLang="zh-CN" b="1" dirty="0">
                <a:effectLst/>
                <a:highlight>
                  <a:srgbClr val="FFFFFF"/>
                </a:highlight>
                <a:latin typeface="Menlo" panose="020B0609030804020204" pitchFamily="49" charset="0"/>
              </a:rPr>
              <a:t>“</a:t>
            </a:r>
            <a:r>
              <a:rPr lang="zh-CN" altLang="en-US" b="1" dirty="0">
                <a:effectLst/>
                <a:highlight>
                  <a:srgbClr val="FFFFFF"/>
                </a:highlight>
                <a:latin typeface="Menlo" panose="020B0609030804020204" pitchFamily="49" charset="0"/>
              </a:rPr>
              <a:t>类集”，“声明集”</a:t>
            </a:r>
            <a:r>
              <a:rPr lang="zh-CN" altLang="en-US" b="0" dirty="0">
                <a:solidFill>
                  <a:srgbClr val="000000"/>
                </a:solidFill>
                <a:effectLst/>
                <a:highlight>
                  <a:srgbClr val="FFFFFF"/>
                </a:highlight>
                <a:latin typeface="Menlo" panose="020B0609030804020204" pitchFamily="49" charset="0"/>
              </a:rPr>
              <a:t>是面向对象程序中”类“，”类构造方法“，”类参数“，”全局方法“，”全局参数“的描述性集合。</a:t>
            </a:r>
            <a:endParaRPr lang="zh-CN" altLang="en-US" b="0" dirty="0">
              <a:solidFill>
                <a:srgbClr val="000000"/>
              </a:solidFill>
              <a:effectLst/>
              <a:highlight>
                <a:srgbClr val="FFFFFF"/>
              </a:highlight>
              <a:latin typeface="Menlo" panose="020B0609030804020204" pitchFamily="49" charset="0"/>
            </a:endParaRPr>
          </a:p>
          <a:p>
            <a:pPr marL="342900" indent="-342900">
              <a:buFont typeface="+mj-lt"/>
              <a:buAutoNum type="arabicPeriod"/>
            </a:pPr>
            <a:r>
              <a:rPr lang="en-US" altLang="zh-CN" b="1" dirty="0">
                <a:solidFill>
                  <a:srgbClr val="000000"/>
                </a:solidFill>
                <a:effectLst/>
                <a:highlight>
                  <a:srgbClr val="FFFFFF"/>
                </a:highlight>
                <a:latin typeface="Menlo" panose="020B0609030804020204" pitchFamily="49" charset="0"/>
              </a:rPr>
              <a:t>“</a:t>
            </a:r>
            <a:r>
              <a:rPr lang="zh-CN" altLang="en-US" b="1" dirty="0">
                <a:solidFill>
                  <a:srgbClr val="000000"/>
                </a:solidFill>
                <a:effectLst/>
                <a:highlight>
                  <a:srgbClr val="FFFFFF"/>
                </a:highlight>
                <a:latin typeface="Menlo" panose="020B0609030804020204" pitchFamily="49" charset="0"/>
              </a:rPr>
              <a:t>常量集”</a:t>
            </a:r>
            <a:r>
              <a:rPr lang="zh-CN" altLang="en-US" b="0" dirty="0">
                <a:solidFill>
                  <a:srgbClr val="000000"/>
                </a:solidFill>
                <a:effectLst/>
                <a:highlight>
                  <a:srgbClr val="FFFFFF"/>
                </a:highlight>
                <a:latin typeface="Menlo" panose="020B0609030804020204" pitchFamily="49" charset="0"/>
              </a:rPr>
              <a:t>是在编译过程中产生的所有字符串集合。</a:t>
            </a:r>
            <a:endParaRPr lang="zh-CN" altLang="en-US" b="0" dirty="0">
              <a:solidFill>
                <a:srgbClr val="000000"/>
              </a:solidFill>
              <a:effectLst/>
              <a:highlight>
                <a:srgbClr val="FFFFFF"/>
              </a:highlight>
              <a:latin typeface="Menlo" panose="020B0609030804020204" pitchFamily="49" charset="0"/>
            </a:endParaRPr>
          </a:p>
          <a:p>
            <a:pPr marL="342900" indent="-342900">
              <a:buFont typeface="+mj-lt"/>
              <a:buAutoNum type="arabicPeriod"/>
            </a:pPr>
            <a:r>
              <a:rPr lang="en-US" altLang="zh-CN" b="1" dirty="0">
                <a:solidFill>
                  <a:srgbClr val="000000"/>
                </a:solidFill>
                <a:effectLst/>
                <a:highlight>
                  <a:srgbClr val="FFFFFF"/>
                </a:highlight>
                <a:latin typeface="Menlo" panose="020B0609030804020204" pitchFamily="49" charset="0"/>
              </a:rPr>
              <a:t>“</a:t>
            </a:r>
            <a:r>
              <a:rPr lang="zh-CN" altLang="en-US" b="1" dirty="0">
                <a:solidFill>
                  <a:srgbClr val="000000"/>
                </a:solidFill>
                <a:effectLst/>
                <a:highlight>
                  <a:srgbClr val="FFFFFF"/>
                </a:highlight>
                <a:latin typeface="Menlo" panose="020B0609030804020204" pitchFamily="49" charset="0"/>
              </a:rPr>
              <a:t>调试数据集”</a:t>
            </a:r>
            <a:r>
              <a:rPr lang="zh-CN" altLang="en-US" b="0" dirty="0">
                <a:solidFill>
                  <a:srgbClr val="000000"/>
                </a:solidFill>
                <a:effectLst/>
                <a:highlight>
                  <a:srgbClr val="FFFFFF"/>
                </a:highlight>
                <a:latin typeface="Menlo" panose="020B0609030804020204" pitchFamily="49" charset="0"/>
              </a:rPr>
              <a:t>是</a:t>
            </a:r>
            <a:r>
              <a:rPr lang="en-GB" altLang="zh-CN" b="0" dirty="0">
                <a:solidFill>
                  <a:srgbClr val="000000"/>
                </a:solidFill>
                <a:effectLst/>
                <a:highlight>
                  <a:srgbClr val="FFFFFF"/>
                </a:highlight>
                <a:latin typeface="Menlo" panose="020B0609030804020204" pitchFamily="49" charset="0"/>
              </a:rPr>
              <a:t>Dart</a:t>
            </a:r>
            <a:r>
              <a:rPr lang="zh-CN" altLang="en-US" b="0" dirty="0">
                <a:solidFill>
                  <a:srgbClr val="000000"/>
                </a:solidFill>
                <a:effectLst/>
                <a:highlight>
                  <a:srgbClr val="FFFFFF"/>
                </a:highlight>
                <a:latin typeface="Menlo" panose="020B0609030804020204" pitchFamily="49" charset="0"/>
              </a:rPr>
              <a:t>代码与虚拟指令集的映射关系，用于代码调试，可选。</a:t>
            </a:r>
            <a:endParaRPr lang="zh-CN" altLang="en-US" b="0" dirty="0">
              <a:solidFill>
                <a:srgbClr val="000000"/>
              </a:solidFill>
              <a:effectLst/>
              <a:highlight>
                <a:srgbClr val="FFFFFF"/>
              </a:highlight>
              <a:latin typeface="Menlo" panose="020B0609030804020204" pitchFamily="49" charset="0"/>
            </a:endParaRPr>
          </a:p>
          <a:p>
            <a:pPr marL="342900" indent="-342900">
              <a:buFont typeface="+mj-lt"/>
              <a:buAutoNum type="arabicPeriod"/>
            </a:pPr>
            <a:r>
              <a:rPr lang="en-US" altLang="zh-CN" b="1" dirty="0">
                <a:solidFill>
                  <a:srgbClr val="000000"/>
                </a:solidFill>
                <a:effectLst/>
                <a:highlight>
                  <a:srgbClr val="FFFFFF"/>
                </a:highlight>
                <a:latin typeface="Menlo" panose="020B0609030804020204" pitchFamily="49" charset="0"/>
              </a:rPr>
              <a:t>“</a:t>
            </a:r>
            <a:r>
              <a:rPr lang="zh-CN" altLang="en-US" b="1" dirty="0">
                <a:solidFill>
                  <a:srgbClr val="000000"/>
                </a:solidFill>
                <a:effectLst/>
                <a:highlight>
                  <a:srgbClr val="FFFFFF"/>
                </a:highlight>
                <a:latin typeface="Menlo" panose="020B0609030804020204" pitchFamily="49" charset="0"/>
              </a:rPr>
              <a:t>声明集索引”</a:t>
            </a:r>
            <a:r>
              <a:rPr lang="zh-CN" altLang="en-US" b="0" dirty="0">
                <a:solidFill>
                  <a:srgbClr val="000000"/>
                </a:solidFill>
                <a:effectLst/>
                <a:highlight>
                  <a:srgbClr val="FFFFFF"/>
                </a:highlight>
                <a:latin typeface="Menlo" panose="020B0609030804020204" pitchFamily="49" charset="0"/>
              </a:rPr>
              <a:t>和“声明集”是一对一的关系，是声明在指令集坐标的映射。</a:t>
            </a:r>
            <a:endParaRPr lang="zh-CN" altLang="en-US" b="0" dirty="0">
              <a:solidFill>
                <a:srgbClr val="000000"/>
              </a:solidFill>
              <a:effectLst/>
              <a:highlight>
                <a:srgbClr val="FFFFFF"/>
              </a:highlight>
              <a:latin typeface="Menlo" panose="020B0609030804020204" pitchFamily="49" charset="0"/>
            </a:endParaRPr>
          </a:p>
          <a:p>
            <a:pPr marL="342900" indent="-342900">
              <a:buFont typeface="+mj-lt"/>
              <a:buAutoNum type="arabicPeriod"/>
            </a:pPr>
            <a:r>
              <a:rPr lang="en-US" altLang="zh-CN" b="1" dirty="0">
                <a:solidFill>
                  <a:srgbClr val="000000"/>
                </a:solidFill>
                <a:effectLst/>
                <a:highlight>
                  <a:srgbClr val="FFFFFF"/>
                </a:highlight>
                <a:latin typeface="Menlo" panose="020B0609030804020204" pitchFamily="49" charset="0"/>
              </a:rPr>
              <a:t>“</a:t>
            </a:r>
            <a:r>
              <a:rPr lang="zh-CN" altLang="en-US" b="1" dirty="0">
                <a:solidFill>
                  <a:srgbClr val="000000"/>
                </a:solidFill>
                <a:effectLst/>
                <a:highlight>
                  <a:srgbClr val="FFFFFF"/>
                </a:highlight>
                <a:latin typeface="Menlo" panose="020B0609030804020204" pitchFamily="49" charset="0"/>
              </a:rPr>
              <a:t>虚拟指令集”</a:t>
            </a:r>
            <a:r>
              <a:rPr lang="zh-CN" altLang="en-US" b="0" dirty="0">
                <a:solidFill>
                  <a:srgbClr val="000000"/>
                </a:solidFill>
                <a:effectLst/>
                <a:highlight>
                  <a:srgbClr val="FFFFFF"/>
                </a:highlight>
                <a:latin typeface="Menlo" panose="020B0609030804020204" pitchFamily="49" charset="0"/>
              </a:rPr>
              <a:t>是</a:t>
            </a:r>
            <a:r>
              <a:rPr lang="en-GB" altLang="zh-CN" b="0" dirty="0" err="1">
                <a:solidFill>
                  <a:srgbClr val="000000"/>
                </a:solidFill>
                <a:effectLst/>
                <a:highlight>
                  <a:srgbClr val="FFFFFF"/>
                </a:highlight>
                <a:latin typeface="Menlo" panose="020B0609030804020204" pitchFamily="49" charset="0"/>
              </a:rPr>
              <a:t>MicroDart</a:t>
            </a:r>
            <a:r>
              <a:rPr lang="zh-CN" altLang="en-US" b="0" dirty="0">
                <a:solidFill>
                  <a:srgbClr val="000000"/>
                </a:solidFill>
                <a:effectLst/>
                <a:highlight>
                  <a:srgbClr val="FFFFFF"/>
                </a:highlight>
                <a:latin typeface="Menlo" panose="020B0609030804020204" pitchFamily="49" charset="0"/>
              </a:rPr>
              <a:t>解释器最终运行的最小指令集合，类似于汇编语言中的汇编指令。</a:t>
            </a:r>
            <a:endParaRPr lang="zh-CN" altLang="en-US" b="0" dirty="0">
              <a:solidFill>
                <a:srgbClr val="000000"/>
              </a:solidFill>
              <a:effectLst/>
              <a:highlight>
                <a:srgbClr val="FFFFFF"/>
              </a:highlight>
              <a:latin typeface="Menlo" panose="020B0609030804020204" pitchFamily="49" charset="0"/>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组 3"/>
          <p:cNvPicPr>
            <a:picLocks noChangeAspect="1"/>
          </p:cNvPicPr>
          <p:nvPr/>
        </p:nvPicPr>
        <p:blipFill>
          <a:blip r:embed="rId1" cstate="screen"/>
          <a:stretch>
            <a:fillRect/>
          </a:stretch>
        </p:blipFill>
        <p:spPr>
          <a:xfrm flipV="1">
            <a:off x="0" y="5390515"/>
            <a:ext cx="1167130" cy="1467485"/>
          </a:xfrm>
          <a:prstGeom prst="rect">
            <a:avLst/>
          </a:prstGeom>
        </p:spPr>
      </p:pic>
      <p:pic>
        <p:nvPicPr>
          <p:cNvPr id="6" name="图片 5" descr="组 4"/>
          <p:cNvPicPr>
            <a:picLocks noChangeAspect="1"/>
          </p:cNvPicPr>
          <p:nvPr/>
        </p:nvPicPr>
        <p:blipFill>
          <a:blip r:embed="rId2" cstate="screen"/>
          <a:stretch>
            <a:fillRect/>
          </a:stretch>
        </p:blipFill>
        <p:spPr>
          <a:xfrm flipV="1">
            <a:off x="11287125" y="0"/>
            <a:ext cx="904875" cy="1633220"/>
          </a:xfrm>
          <a:prstGeom prst="rect">
            <a:avLst/>
          </a:prstGeom>
        </p:spPr>
      </p:pic>
      <p:sp>
        <p:nvSpPr>
          <p:cNvPr id="26" name="PA-圆角矩形 5"/>
          <p:cNvSpPr/>
          <p:nvPr>
            <p:custDataLst>
              <p:tags r:id="rId3"/>
            </p:custDataLst>
          </p:nvPr>
        </p:nvSpPr>
        <p:spPr>
          <a:xfrm>
            <a:off x="158115" y="341630"/>
            <a:ext cx="821055" cy="716915"/>
          </a:xfrm>
          <a:prstGeom prst="roundRect">
            <a:avLst>
              <a:gd name="adj" fmla="val 0"/>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rgbClr val="000000"/>
              </a:solidFill>
              <a:latin typeface="Arial" panose="020B0604020202090204"/>
              <a:ea typeface="微软雅黑"/>
              <a:sym typeface="Arial" panose="020B0604020202090204"/>
            </a:endParaRPr>
          </a:p>
        </p:txBody>
      </p:sp>
      <p:grpSp>
        <p:nvGrpSpPr>
          <p:cNvPr id="4" name="组合 3"/>
          <p:cNvGrpSpPr/>
          <p:nvPr/>
        </p:nvGrpSpPr>
        <p:grpSpPr>
          <a:xfrm>
            <a:off x="4636135" y="292735"/>
            <a:ext cx="2919730" cy="467995"/>
            <a:chOff x="7301" y="461"/>
            <a:chExt cx="4598" cy="737"/>
          </a:xfrm>
        </p:grpSpPr>
        <p:sp>
          <p:nvSpPr>
            <p:cNvPr id="7" name="文本框 6"/>
            <p:cNvSpPr txBox="1"/>
            <p:nvPr/>
          </p:nvSpPr>
          <p:spPr>
            <a:xfrm>
              <a:off x="7301" y="461"/>
              <a:ext cx="4598" cy="725"/>
            </a:xfrm>
            <a:prstGeom prst="rect">
              <a:avLst/>
            </a:prstGeom>
            <a:noFill/>
          </p:spPr>
          <p:txBody>
            <a:bodyPr wrap="square" rtlCol="0">
              <a:spAutoFit/>
            </a:bodyPr>
            <a:lstStyle/>
            <a:p>
              <a:pPr algn="ctr"/>
              <a:r>
                <a:rPr lang="en-US" altLang="zh-CN" sz="2400" b="1" dirty="0" err="1">
                  <a:solidFill>
                    <a:srgbClr val="091077"/>
                  </a:solidFill>
                  <a:latin typeface="Arial" panose="020B0604020202090204"/>
                  <a:ea typeface="微软雅黑"/>
                  <a:sym typeface="Arial" panose="020B0604020202090204"/>
                </a:rPr>
                <a:t>MicroDart</a:t>
              </a:r>
              <a:r>
                <a:rPr lang="zh-CN" altLang="en-US" sz="2400" b="1" dirty="0">
                  <a:solidFill>
                    <a:srgbClr val="091077"/>
                  </a:solidFill>
                  <a:latin typeface="Arial" panose="020B0604020202090204"/>
                  <a:ea typeface="微软雅黑"/>
                  <a:sym typeface="Arial" panose="020B0604020202090204"/>
                </a:rPr>
                <a:t>编译器</a:t>
              </a:r>
              <a:endParaRPr lang="zh-CN" altLang="en-US" sz="2400" b="1" dirty="0">
                <a:solidFill>
                  <a:srgbClr val="091077"/>
                </a:solidFill>
                <a:latin typeface="Arial" panose="020B0604020202090204"/>
                <a:ea typeface="微软雅黑"/>
                <a:sym typeface="Arial" panose="020B0604020202090204"/>
              </a:endParaRPr>
            </a:p>
          </p:txBody>
        </p:sp>
        <p:cxnSp>
          <p:nvCxnSpPr>
            <p:cNvPr id="16" name="直接连接符 15"/>
            <p:cNvCxnSpPr/>
            <p:nvPr/>
          </p:nvCxnSpPr>
          <p:spPr>
            <a:xfrm>
              <a:off x="8737" y="1198"/>
              <a:ext cx="1726" cy="0"/>
            </a:xfrm>
            <a:prstGeom prst="line">
              <a:avLst/>
            </a:prstGeom>
            <a:ln w="31750">
              <a:solidFill>
                <a:srgbClr val="091077"/>
              </a:solidFill>
            </a:ln>
          </p:spPr>
          <p:style>
            <a:lnRef idx="1">
              <a:schemeClr val="accent1"/>
            </a:lnRef>
            <a:fillRef idx="0">
              <a:schemeClr val="accent1"/>
            </a:fillRef>
            <a:effectRef idx="0">
              <a:schemeClr val="accent1"/>
            </a:effectRef>
            <a:fontRef idx="minor">
              <a:schemeClr val="tx1"/>
            </a:fontRef>
          </p:style>
        </p:cxnSp>
      </p:grpSp>
      <p:pic>
        <p:nvPicPr>
          <p:cNvPr id="2" name="图片 1" descr="p8"/>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358062" y="0"/>
            <a:ext cx="4381500" cy="6604000"/>
          </a:xfrm>
          <a:prstGeom prst="rect">
            <a:avLst/>
          </a:prstGeom>
          <a:noFill/>
          <a:ln>
            <a:noFill/>
          </a:ln>
        </p:spPr>
      </p:pic>
      <p:sp>
        <p:nvSpPr>
          <p:cNvPr id="10" name="文本框 9"/>
          <p:cNvSpPr txBox="1"/>
          <p:nvPr/>
        </p:nvSpPr>
        <p:spPr>
          <a:xfrm>
            <a:off x="583564" y="1066165"/>
            <a:ext cx="6774497" cy="5112233"/>
          </a:xfrm>
          <a:prstGeom prst="rect">
            <a:avLst/>
          </a:prstGeom>
          <a:noFill/>
        </p:spPr>
        <p:txBody>
          <a:bodyPr wrap="square">
            <a:spAutoFit/>
          </a:bodyPr>
          <a:lstStyle/>
          <a:p>
            <a:pPr indent="304800" algn="just">
              <a:lnSpc>
                <a:spcPct val="150000"/>
              </a:lnSpc>
            </a:pPr>
            <a:r>
              <a:rPr lang="en-US" altLang="zh-CN" sz="2000" kern="100" dirty="0" err="1">
                <a:effectLst/>
                <a:latin typeface="Times New Roman" panose="02020503050405090304" pitchFamily="18" charset="0"/>
                <a:ea typeface="宋体" panose="02010600030101010101" pitchFamily="2" charset="-122"/>
              </a:rPr>
              <a:t>MicroDart</a:t>
            </a:r>
            <a:r>
              <a:rPr lang="zh-CN" altLang="zh-CN" sz="2000" kern="100" dirty="0">
                <a:effectLst/>
                <a:latin typeface="Times New Roman" panose="02020503050405090304" pitchFamily="18" charset="0"/>
                <a:ea typeface="宋体" panose="02010600030101010101" pitchFamily="2" charset="-122"/>
              </a:rPr>
              <a:t>编译器生成的字节码相关类结构。它们都有</a:t>
            </a:r>
            <a:r>
              <a:rPr lang="en-US" altLang="zh-CN" sz="2000" kern="100" dirty="0" err="1">
                <a:effectLst/>
                <a:latin typeface="Times New Roman" panose="02020503050405090304" pitchFamily="18" charset="0"/>
                <a:ea typeface="宋体" panose="02010600030101010101" pitchFamily="2" charset="-122"/>
              </a:rPr>
              <a:t>make,fromData</a:t>
            </a:r>
            <a:r>
              <a:rPr lang="zh-CN" altLang="zh-CN" sz="2000" kern="100" dirty="0">
                <a:effectLst/>
                <a:latin typeface="Times New Roman" panose="02020503050405090304" pitchFamily="18" charset="0"/>
                <a:ea typeface="宋体" panose="02010600030101010101" pitchFamily="2" charset="-122"/>
              </a:rPr>
              <a:t>和</a:t>
            </a:r>
            <a:r>
              <a:rPr lang="en-US" altLang="zh-CN" sz="2000" kern="100" dirty="0" err="1">
                <a:effectLst/>
                <a:latin typeface="Times New Roman" panose="02020503050405090304" pitchFamily="18" charset="0"/>
                <a:ea typeface="宋体" panose="02010600030101010101" pitchFamily="2" charset="-122"/>
              </a:rPr>
              <a:t>getBytes</a:t>
            </a:r>
            <a:r>
              <a:rPr lang="zh-CN" altLang="zh-CN" sz="2000" kern="100" dirty="0">
                <a:effectLst/>
                <a:latin typeface="Times New Roman" panose="02020503050405090304" pitchFamily="18" charset="0"/>
                <a:ea typeface="宋体" panose="02010600030101010101" pitchFamily="2" charset="-122"/>
              </a:rPr>
              <a:t>这三个方法，其中</a:t>
            </a:r>
            <a:r>
              <a:rPr lang="en-US" altLang="zh-CN" sz="2000" kern="100" dirty="0">
                <a:effectLst/>
                <a:latin typeface="Times New Roman" panose="02020503050405090304" pitchFamily="18" charset="0"/>
                <a:ea typeface="宋体" panose="02010600030101010101" pitchFamily="2" charset="-122"/>
              </a:rPr>
              <a:t>make</a:t>
            </a:r>
            <a:r>
              <a:rPr lang="zh-CN" altLang="zh-CN" sz="2000" kern="100" dirty="0">
                <a:effectLst/>
                <a:latin typeface="Times New Roman" panose="02020503050405090304" pitchFamily="18" charset="0"/>
                <a:ea typeface="宋体" panose="02010600030101010101" pitchFamily="2" charset="-122"/>
              </a:rPr>
              <a:t>方法是</a:t>
            </a:r>
            <a:r>
              <a:rPr lang="en-US" altLang="zh-CN" sz="2000" kern="100" dirty="0">
                <a:effectLst/>
                <a:latin typeface="Times New Roman" panose="02020503050405090304" pitchFamily="18" charset="0"/>
                <a:ea typeface="宋体" panose="02010600030101010101" pitchFamily="2" charset="-122"/>
              </a:rPr>
              <a:t>Dart</a:t>
            </a:r>
            <a:r>
              <a:rPr lang="zh-CN" altLang="zh-CN" sz="2000" kern="100" dirty="0">
                <a:effectLst/>
                <a:latin typeface="Times New Roman" panose="02020503050405090304" pitchFamily="18" charset="0"/>
                <a:ea typeface="宋体" panose="02010600030101010101" pitchFamily="2" charset="-122"/>
              </a:rPr>
              <a:t>抽象语法树在经过语法分析后生成元数据与虚拟指令时的构造函数。</a:t>
            </a:r>
            <a:r>
              <a:rPr lang="en-US" altLang="zh-CN" sz="2000" kern="100" dirty="0" err="1">
                <a:effectLst/>
                <a:latin typeface="Times New Roman" panose="02020503050405090304" pitchFamily="18" charset="0"/>
                <a:ea typeface="宋体" panose="02010600030101010101" pitchFamily="2" charset="-122"/>
              </a:rPr>
              <a:t>getBytes</a:t>
            </a:r>
            <a:r>
              <a:rPr lang="zh-CN" altLang="zh-CN" sz="2000" kern="100" dirty="0">
                <a:effectLst/>
                <a:latin typeface="Times New Roman" panose="02020503050405090304" pitchFamily="18" charset="0"/>
                <a:ea typeface="宋体" panose="02010600030101010101" pitchFamily="2" charset="-122"/>
              </a:rPr>
              <a:t>是将这些类序列化成字节码的函数。</a:t>
            </a:r>
            <a:r>
              <a:rPr lang="en-US" altLang="zh-CN" sz="2000" kern="100" dirty="0" err="1">
                <a:effectLst/>
                <a:latin typeface="Times New Roman" panose="02020503050405090304" pitchFamily="18" charset="0"/>
                <a:ea typeface="宋体" panose="02010600030101010101" pitchFamily="2" charset="-122"/>
              </a:rPr>
              <a:t>fromData</a:t>
            </a:r>
            <a:r>
              <a:rPr lang="zh-CN" altLang="zh-CN" sz="2000" kern="100" dirty="0">
                <a:effectLst/>
                <a:latin typeface="Times New Roman" panose="02020503050405090304" pitchFamily="18" charset="0"/>
                <a:ea typeface="宋体" panose="02010600030101010101" pitchFamily="2" charset="-122"/>
              </a:rPr>
              <a:t>是解析器将字节码文件反序列化函数。</a:t>
            </a:r>
            <a:endParaRPr lang="zh-CN" altLang="zh-CN" sz="2000" kern="100" dirty="0">
              <a:effectLst/>
              <a:latin typeface="Times New Roman" panose="02020503050405090304" pitchFamily="18" charset="0"/>
              <a:ea typeface="宋体" panose="02010600030101010101" pitchFamily="2" charset="-122"/>
            </a:endParaRPr>
          </a:p>
          <a:p>
            <a:pPr indent="304800" algn="just">
              <a:lnSpc>
                <a:spcPct val="150000"/>
              </a:lnSpc>
            </a:pPr>
            <a:r>
              <a:rPr lang="zh-CN" altLang="zh-CN" sz="2000" kern="100" dirty="0">
                <a:effectLst/>
                <a:latin typeface="Times New Roman" panose="02020503050405090304" pitchFamily="18" charset="0"/>
                <a:ea typeface="宋体" panose="02010600030101010101" pitchFamily="2" charset="-122"/>
              </a:rPr>
              <a:t>在语法分析过程中，</a:t>
            </a:r>
            <a:r>
              <a:rPr lang="en-US" altLang="zh-CN" sz="2000" kern="100" dirty="0" err="1">
                <a:effectLst/>
                <a:latin typeface="Times New Roman" panose="02020503050405090304" pitchFamily="18" charset="0"/>
                <a:ea typeface="宋体" panose="02010600030101010101" pitchFamily="2" charset="-122"/>
              </a:rPr>
              <a:t>MicroDart</a:t>
            </a:r>
            <a:r>
              <a:rPr lang="zh-CN" altLang="zh-CN" sz="2000" kern="100" dirty="0">
                <a:effectLst/>
                <a:latin typeface="Times New Roman" panose="02020503050405090304" pitchFamily="18" charset="0"/>
                <a:ea typeface="宋体" panose="02010600030101010101" pitchFamily="2" charset="-122"/>
              </a:rPr>
              <a:t>编译器会先解析抽象语法树中的</a:t>
            </a:r>
            <a:r>
              <a:rPr lang="en-US" altLang="zh-CN" sz="2000" kern="100" dirty="0">
                <a:effectLst/>
                <a:latin typeface="Times New Roman" panose="02020503050405090304" pitchFamily="18" charset="0"/>
                <a:ea typeface="宋体" panose="02010600030101010101" pitchFamily="2" charset="-122"/>
              </a:rPr>
              <a:t>Class</a:t>
            </a:r>
            <a:r>
              <a:rPr lang="zh-CN" altLang="zh-CN" sz="2000" kern="100" dirty="0">
                <a:effectLst/>
                <a:latin typeface="Times New Roman" panose="02020503050405090304" pitchFamily="18" charset="0"/>
                <a:ea typeface="宋体" panose="02010600030101010101" pitchFamily="2" charset="-122"/>
              </a:rPr>
              <a:t>类，生成</a:t>
            </a:r>
            <a:r>
              <a:rPr lang="en-US" altLang="zh-CN" sz="2000" kern="100" dirty="0" err="1">
                <a:effectLst/>
                <a:latin typeface="Times New Roman" panose="02020503050405090304" pitchFamily="18" charset="0"/>
                <a:ea typeface="宋体" panose="02010600030101010101" pitchFamily="2" charset="-122"/>
              </a:rPr>
              <a:t>TypeRef</a:t>
            </a:r>
            <a:r>
              <a:rPr lang="en-US" altLang="zh-CN" sz="2000" kern="100" dirty="0">
                <a:effectLst/>
                <a:latin typeface="Times New Roman" panose="02020503050405090304" pitchFamily="18" charset="0"/>
                <a:ea typeface="宋体" panose="02010600030101010101" pitchFamily="2" charset="-122"/>
              </a:rPr>
              <a:t> </a:t>
            </a:r>
            <a:r>
              <a:rPr lang="zh-CN" altLang="zh-CN" sz="2000" kern="100" dirty="0">
                <a:effectLst/>
                <a:latin typeface="Times New Roman" panose="02020503050405090304" pitchFamily="18" charset="0"/>
                <a:ea typeface="宋体" panose="02010600030101010101" pitchFamily="2" charset="-122"/>
              </a:rPr>
              <a:t>对象。然后解析抽象语法树中的</a:t>
            </a:r>
            <a:r>
              <a:rPr lang="en-US" altLang="zh-CN" sz="2000" kern="100" dirty="0">
                <a:effectLst/>
                <a:latin typeface="Times New Roman" panose="02020503050405090304" pitchFamily="18" charset="0"/>
                <a:ea typeface="宋体" panose="02010600030101010101" pitchFamily="2" charset="-122"/>
              </a:rPr>
              <a:t>Field</a:t>
            </a:r>
            <a:r>
              <a:rPr lang="zh-CN" altLang="zh-CN" sz="2000" kern="100" dirty="0">
                <a:effectLst/>
                <a:latin typeface="Times New Roman" panose="02020503050405090304" pitchFamily="18" charset="0"/>
                <a:ea typeface="宋体" panose="02010600030101010101" pitchFamily="2" charset="-122"/>
              </a:rPr>
              <a:t>，</a:t>
            </a:r>
            <a:r>
              <a:rPr lang="en-US" altLang="zh-CN" sz="2000" kern="100" dirty="0">
                <a:effectLst/>
                <a:latin typeface="Times New Roman" panose="02020503050405090304" pitchFamily="18" charset="0"/>
                <a:ea typeface="宋体" panose="02010600030101010101" pitchFamily="2" charset="-122"/>
              </a:rPr>
              <a:t>Constructor</a:t>
            </a:r>
            <a:r>
              <a:rPr lang="zh-CN" altLang="zh-CN" sz="2000" kern="100" dirty="0">
                <a:effectLst/>
                <a:latin typeface="Times New Roman" panose="02020503050405090304" pitchFamily="18" charset="0"/>
                <a:ea typeface="宋体" panose="02010600030101010101" pitchFamily="2" charset="-122"/>
              </a:rPr>
              <a:t>，</a:t>
            </a:r>
            <a:r>
              <a:rPr lang="en-US" altLang="zh-CN" sz="2000" kern="100" dirty="0">
                <a:effectLst/>
                <a:latin typeface="Times New Roman" panose="02020503050405090304" pitchFamily="18" charset="0"/>
                <a:ea typeface="宋体" panose="02010600030101010101" pitchFamily="2" charset="-122"/>
              </a:rPr>
              <a:t>Procedure</a:t>
            </a:r>
            <a:r>
              <a:rPr lang="zh-CN" altLang="zh-CN" sz="2000" kern="100" dirty="0">
                <a:effectLst/>
                <a:latin typeface="Times New Roman" panose="02020503050405090304" pitchFamily="18" charset="0"/>
                <a:ea typeface="宋体" panose="02010600030101010101" pitchFamily="2" charset="-122"/>
              </a:rPr>
              <a:t>等类生成</a:t>
            </a:r>
            <a:r>
              <a:rPr lang="en-US" altLang="zh-CN" sz="2000" kern="100" dirty="0" err="1">
                <a:effectLst/>
                <a:latin typeface="Times New Roman" panose="02020503050405090304" pitchFamily="18" charset="0"/>
                <a:ea typeface="宋体" panose="02010600030101010101" pitchFamily="2" charset="-122"/>
              </a:rPr>
              <a:t>CallRef</a:t>
            </a:r>
            <a:r>
              <a:rPr lang="en-US" altLang="zh-CN" sz="2000" kern="100" dirty="0">
                <a:effectLst/>
                <a:latin typeface="Times New Roman" panose="02020503050405090304" pitchFamily="18" charset="0"/>
                <a:ea typeface="宋体" panose="02010600030101010101" pitchFamily="2" charset="-122"/>
              </a:rPr>
              <a:t> </a:t>
            </a:r>
            <a:r>
              <a:rPr lang="zh-CN" altLang="zh-CN" sz="2000" kern="100" dirty="0">
                <a:effectLst/>
                <a:latin typeface="Times New Roman" panose="02020503050405090304" pitchFamily="18" charset="0"/>
                <a:ea typeface="宋体" panose="02010600030101010101" pitchFamily="2" charset="-122"/>
              </a:rPr>
              <a:t>对象。而它们的具体初始化与实现逻辑在抽象语法树中是由</a:t>
            </a:r>
            <a:r>
              <a:rPr lang="en-US" altLang="zh-CN" sz="2000" kern="100" dirty="0">
                <a:effectLst/>
                <a:latin typeface="Times New Roman" panose="02020503050405090304" pitchFamily="18" charset="0"/>
                <a:ea typeface="宋体" panose="02010600030101010101" pitchFamily="2" charset="-122"/>
              </a:rPr>
              <a:t>Statement</a:t>
            </a:r>
            <a:r>
              <a:rPr lang="zh-CN" altLang="zh-CN" sz="2000" kern="100" dirty="0">
                <a:effectLst/>
                <a:latin typeface="Times New Roman" panose="02020503050405090304" pitchFamily="18" charset="0"/>
                <a:ea typeface="宋体" panose="02010600030101010101" pitchFamily="2" charset="-122"/>
              </a:rPr>
              <a:t>与</a:t>
            </a:r>
            <a:r>
              <a:rPr lang="en-US" altLang="zh-CN" sz="2000" kern="100" dirty="0">
                <a:effectLst/>
                <a:latin typeface="Times New Roman" panose="02020503050405090304" pitchFamily="18" charset="0"/>
                <a:ea typeface="宋体" panose="02010600030101010101" pitchFamily="2" charset="-122"/>
              </a:rPr>
              <a:t>Expression</a:t>
            </a:r>
            <a:r>
              <a:rPr lang="zh-CN" altLang="zh-CN" sz="2000" kern="100" dirty="0">
                <a:effectLst/>
                <a:latin typeface="Times New Roman" panose="02020503050405090304" pitchFamily="18" charset="0"/>
                <a:ea typeface="宋体" panose="02010600030101010101" pitchFamily="2" charset="-122"/>
              </a:rPr>
              <a:t>表示的。</a:t>
            </a:r>
            <a:r>
              <a:rPr lang="en-US" altLang="zh-CN" sz="2000" kern="100" dirty="0" err="1">
                <a:effectLst/>
                <a:latin typeface="Times New Roman" panose="02020503050405090304" pitchFamily="18" charset="0"/>
                <a:ea typeface="宋体" panose="02010600030101010101" pitchFamily="2" charset="-122"/>
              </a:rPr>
              <a:t>MicroDart</a:t>
            </a:r>
            <a:r>
              <a:rPr lang="zh-CN" altLang="zh-CN" sz="2000" kern="100" dirty="0">
                <a:effectLst/>
                <a:latin typeface="Times New Roman" panose="02020503050405090304" pitchFamily="18" charset="0"/>
                <a:ea typeface="宋体" panose="02010600030101010101" pitchFamily="2" charset="-122"/>
              </a:rPr>
              <a:t>编译器通过解析它们可以生成对应的</a:t>
            </a:r>
            <a:r>
              <a:rPr lang="en-US" altLang="zh-CN" sz="2000" kern="100" dirty="0">
                <a:effectLst/>
                <a:latin typeface="Times New Roman" panose="02020503050405090304" pitchFamily="18" charset="0"/>
                <a:ea typeface="宋体" panose="02010600030101010101" pitchFamily="2" charset="-122"/>
              </a:rPr>
              <a:t>Op</a:t>
            </a:r>
            <a:r>
              <a:rPr lang="zh-CN" altLang="zh-CN" sz="2000" kern="100" dirty="0">
                <a:effectLst/>
                <a:latin typeface="Times New Roman" panose="02020503050405090304" pitchFamily="18" charset="0"/>
                <a:ea typeface="宋体" panose="02010600030101010101" pitchFamily="2" charset="-122"/>
              </a:rPr>
              <a:t>虚拟指令。</a:t>
            </a:r>
            <a:endParaRPr lang="zh-CN" altLang="zh-CN" sz="2000" kern="100" dirty="0">
              <a:effectLst/>
              <a:latin typeface="Times New Roman" panose="02020503050405090304" pitchFamily="18" charset="0"/>
              <a:ea typeface="宋体" panose="02010600030101010101" pitchFamily="2" charset="-122"/>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组 3"/>
          <p:cNvPicPr>
            <a:picLocks noChangeAspect="1"/>
          </p:cNvPicPr>
          <p:nvPr/>
        </p:nvPicPr>
        <p:blipFill>
          <a:blip r:embed="rId1" cstate="screen"/>
          <a:stretch>
            <a:fillRect/>
          </a:stretch>
        </p:blipFill>
        <p:spPr>
          <a:xfrm flipV="1">
            <a:off x="0" y="5390515"/>
            <a:ext cx="1167130" cy="1467485"/>
          </a:xfrm>
          <a:prstGeom prst="rect">
            <a:avLst/>
          </a:prstGeom>
        </p:spPr>
      </p:pic>
      <p:pic>
        <p:nvPicPr>
          <p:cNvPr id="6" name="图片 5" descr="组 4"/>
          <p:cNvPicPr>
            <a:picLocks noChangeAspect="1"/>
          </p:cNvPicPr>
          <p:nvPr/>
        </p:nvPicPr>
        <p:blipFill>
          <a:blip r:embed="rId2" cstate="screen"/>
          <a:stretch>
            <a:fillRect/>
          </a:stretch>
        </p:blipFill>
        <p:spPr>
          <a:xfrm flipV="1">
            <a:off x="11287125" y="0"/>
            <a:ext cx="904875" cy="1633220"/>
          </a:xfrm>
          <a:prstGeom prst="rect">
            <a:avLst/>
          </a:prstGeom>
        </p:spPr>
      </p:pic>
      <p:sp>
        <p:nvSpPr>
          <p:cNvPr id="26" name="PA-圆角矩形 5"/>
          <p:cNvSpPr/>
          <p:nvPr>
            <p:custDataLst>
              <p:tags r:id="rId3"/>
            </p:custDataLst>
          </p:nvPr>
        </p:nvSpPr>
        <p:spPr>
          <a:xfrm>
            <a:off x="158115" y="341630"/>
            <a:ext cx="821055" cy="716915"/>
          </a:xfrm>
          <a:prstGeom prst="roundRect">
            <a:avLst>
              <a:gd name="adj" fmla="val 0"/>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rgbClr val="000000"/>
              </a:solidFill>
              <a:latin typeface="Arial" panose="020B0604020202090204"/>
              <a:ea typeface="微软雅黑"/>
              <a:sym typeface="Arial" panose="020B0604020202090204"/>
            </a:endParaRPr>
          </a:p>
        </p:txBody>
      </p:sp>
      <p:grpSp>
        <p:nvGrpSpPr>
          <p:cNvPr id="4" name="组合 3"/>
          <p:cNvGrpSpPr/>
          <p:nvPr/>
        </p:nvGrpSpPr>
        <p:grpSpPr>
          <a:xfrm>
            <a:off x="4636135" y="93980"/>
            <a:ext cx="2919730" cy="666750"/>
            <a:chOff x="7301" y="148"/>
            <a:chExt cx="4598" cy="1050"/>
          </a:xfrm>
        </p:grpSpPr>
        <p:sp>
          <p:nvSpPr>
            <p:cNvPr id="7" name="文本框 6"/>
            <p:cNvSpPr txBox="1"/>
            <p:nvPr/>
          </p:nvSpPr>
          <p:spPr>
            <a:xfrm>
              <a:off x="7301" y="148"/>
              <a:ext cx="4598" cy="725"/>
            </a:xfrm>
            <a:prstGeom prst="rect">
              <a:avLst/>
            </a:prstGeom>
            <a:noFill/>
          </p:spPr>
          <p:txBody>
            <a:bodyPr wrap="square" rtlCol="0">
              <a:spAutoFit/>
            </a:bodyPr>
            <a:lstStyle/>
            <a:p>
              <a:pPr algn="ctr"/>
              <a:r>
                <a:rPr lang="zh-CN" altLang="en-US" sz="2400" b="1" dirty="0">
                  <a:solidFill>
                    <a:srgbClr val="091077"/>
                  </a:solidFill>
                  <a:latin typeface="Arial" panose="020B0604020202090204"/>
                  <a:ea typeface="微软雅黑"/>
                  <a:sym typeface="Arial" panose="020B0604020202090204"/>
                </a:rPr>
                <a:t>部分虚拟指令</a:t>
              </a:r>
              <a:endParaRPr lang="zh-CN" altLang="en-US" sz="2400" b="1" dirty="0">
                <a:solidFill>
                  <a:srgbClr val="091077"/>
                </a:solidFill>
                <a:latin typeface="Arial" panose="020B0604020202090204"/>
                <a:ea typeface="微软雅黑"/>
                <a:sym typeface="Arial" panose="020B0604020202090204"/>
              </a:endParaRPr>
            </a:p>
          </p:txBody>
        </p:sp>
        <p:cxnSp>
          <p:nvCxnSpPr>
            <p:cNvPr id="16" name="直接连接符 15"/>
            <p:cNvCxnSpPr/>
            <p:nvPr/>
          </p:nvCxnSpPr>
          <p:spPr>
            <a:xfrm>
              <a:off x="8737" y="1198"/>
              <a:ext cx="1726" cy="0"/>
            </a:xfrm>
            <a:prstGeom prst="line">
              <a:avLst/>
            </a:prstGeom>
            <a:ln w="31750">
              <a:solidFill>
                <a:srgbClr val="091077"/>
              </a:solidFill>
            </a:ln>
          </p:spPr>
          <p:style>
            <a:lnRef idx="1">
              <a:schemeClr val="accent1"/>
            </a:lnRef>
            <a:fillRef idx="0">
              <a:schemeClr val="accent1"/>
            </a:fillRef>
            <a:effectRef idx="0">
              <a:schemeClr val="accent1"/>
            </a:effectRef>
            <a:fontRef idx="minor">
              <a:schemeClr val="tx1"/>
            </a:fontRef>
          </p:style>
        </p:cxnSp>
      </p:grpSp>
      <p:graphicFrame>
        <p:nvGraphicFramePr>
          <p:cNvPr id="9" name="表格 8"/>
          <p:cNvGraphicFramePr>
            <a:graphicFrameLocks noGrp="1"/>
          </p:cNvGraphicFramePr>
          <p:nvPr/>
        </p:nvGraphicFramePr>
        <p:xfrm>
          <a:off x="661666" y="873125"/>
          <a:ext cx="10942963" cy="5852160"/>
        </p:xfrm>
        <a:graphic>
          <a:graphicData uri="http://schemas.openxmlformats.org/drawingml/2006/table">
            <a:tbl>
              <a:tblPr firstRow="1" bandRow="1">
                <a:tableStyleId>{5C22544A-7EE6-4342-B048-85BDC9FD1C3A}</a:tableStyleId>
              </a:tblPr>
              <a:tblGrid>
                <a:gridCol w="2080324"/>
                <a:gridCol w="1563075"/>
                <a:gridCol w="1824891"/>
                <a:gridCol w="1824891"/>
                <a:gridCol w="1824891"/>
                <a:gridCol w="1824891"/>
              </a:tblGrid>
              <a:tr h="370840">
                <a:tc>
                  <a:txBody>
                    <a:bodyPr/>
                    <a:lstStyle/>
                    <a:p>
                      <a:r>
                        <a:rPr lang="zh-CN" altLang="zh-CN" sz="1800" b="1" kern="1200" dirty="0">
                          <a:solidFill>
                            <a:schemeClr val="lt1"/>
                          </a:solidFill>
                          <a:effectLst/>
                          <a:latin typeface="+mn-lt"/>
                          <a:ea typeface="+mn-ea"/>
                          <a:cs typeface="+mn-cs"/>
                        </a:rPr>
                        <a:t>类名</a:t>
                      </a:r>
                      <a:r>
                        <a:rPr lang="en-US" altLang="zh-CN" sz="1800" b="1" kern="1200" dirty="0">
                          <a:solidFill>
                            <a:schemeClr val="lt1"/>
                          </a:solidFill>
                          <a:effectLst/>
                          <a:latin typeface="+mn-lt"/>
                          <a:ea typeface="+mn-ea"/>
                          <a:cs typeface="+mn-cs"/>
                        </a:rPr>
                        <a:t>1</a:t>
                      </a:r>
                      <a:r>
                        <a:rPr lang="zh-CN" altLang="zh-CN" dirty="0">
                          <a:effectLst/>
                        </a:rPr>
                        <a:t> </a:t>
                      </a:r>
                      <a:endParaRPr lang="zh-CN" altLang="en-US" dirty="0"/>
                    </a:p>
                  </a:txBody>
                  <a:tcPr/>
                </a:tc>
                <a:tc>
                  <a:txBody>
                    <a:bodyPr/>
                    <a:lstStyle/>
                    <a:p>
                      <a:r>
                        <a:rPr lang="zh-CN" altLang="zh-CN" sz="1800" b="1" kern="1200" dirty="0">
                          <a:solidFill>
                            <a:schemeClr val="lt1"/>
                          </a:solidFill>
                          <a:effectLst/>
                          <a:latin typeface="+mn-lt"/>
                          <a:ea typeface="+mn-ea"/>
                          <a:cs typeface="+mn-cs"/>
                        </a:rPr>
                        <a:t>解释</a:t>
                      </a:r>
                      <a:r>
                        <a:rPr lang="en-US" altLang="zh-CN" sz="1800" b="1" kern="1200" dirty="0">
                          <a:solidFill>
                            <a:schemeClr val="lt1"/>
                          </a:solidFill>
                          <a:effectLst/>
                          <a:latin typeface="+mn-lt"/>
                          <a:ea typeface="+mn-ea"/>
                          <a:cs typeface="+mn-cs"/>
                        </a:rPr>
                        <a:t>1</a:t>
                      </a:r>
                      <a:r>
                        <a:rPr lang="zh-CN" altLang="zh-CN" dirty="0">
                          <a:effectLst/>
                        </a:rPr>
                        <a:t> </a:t>
                      </a:r>
                      <a:endParaRPr lang="zh-CN" altLang="en-US" dirty="0"/>
                    </a:p>
                  </a:txBody>
                  <a:tcPr/>
                </a:tc>
                <a:tc>
                  <a:txBody>
                    <a:bodyPr/>
                    <a:lstStyle/>
                    <a:p>
                      <a:r>
                        <a:rPr lang="zh-CN" altLang="zh-CN" sz="1800" b="1" kern="1200" dirty="0">
                          <a:solidFill>
                            <a:schemeClr val="lt1"/>
                          </a:solidFill>
                          <a:effectLst/>
                          <a:latin typeface="+mn-lt"/>
                          <a:ea typeface="+mn-ea"/>
                          <a:cs typeface="+mn-cs"/>
                        </a:rPr>
                        <a:t>类名</a:t>
                      </a:r>
                      <a:r>
                        <a:rPr lang="en-US" altLang="zh-CN" sz="1800" b="1" kern="1200" dirty="0">
                          <a:solidFill>
                            <a:schemeClr val="lt1"/>
                          </a:solidFill>
                          <a:effectLst/>
                          <a:latin typeface="+mn-lt"/>
                          <a:ea typeface="+mn-ea"/>
                          <a:cs typeface="+mn-cs"/>
                        </a:rPr>
                        <a:t>2</a:t>
                      </a:r>
                      <a:r>
                        <a:rPr lang="zh-CN" altLang="zh-CN" dirty="0">
                          <a:effectLst/>
                        </a:rPr>
                        <a:t> </a:t>
                      </a:r>
                      <a:endParaRPr lang="zh-CN" altLang="en-US" dirty="0"/>
                    </a:p>
                  </a:txBody>
                  <a:tcPr/>
                </a:tc>
                <a:tc>
                  <a:txBody>
                    <a:bodyPr/>
                    <a:lstStyle/>
                    <a:p>
                      <a:r>
                        <a:rPr lang="zh-CN" altLang="zh-CN" sz="1800" b="1" kern="1200" dirty="0">
                          <a:solidFill>
                            <a:schemeClr val="lt1"/>
                          </a:solidFill>
                          <a:effectLst/>
                          <a:latin typeface="+mn-lt"/>
                          <a:ea typeface="+mn-ea"/>
                          <a:cs typeface="+mn-cs"/>
                        </a:rPr>
                        <a:t>解释</a:t>
                      </a:r>
                      <a:r>
                        <a:rPr lang="en-US" altLang="zh-CN" sz="1800" b="1" kern="1200" dirty="0">
                          <a:solidFill>
                            <a:schemeClr val="lt1"/>
                          </a:solidFill>
                          <a:effectLst/>
                          <a:latin typeface="+mn-lt"/>
                          <a:ea typeface="+mn-ea"/>
                          <a:cs typeface="+mn-cs"/>
                        </a:rPr>
                        <a:t>2</a:t>
                      </a:r>
                      <a:r>
                        <a:rPr lang="zh-CN" altLang="zh-CN" dirty="0">
                          <a:effectLst/>
                        </a:rPr>
                        <a:t> </a:t>
                      </a:r>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zh-CN" sz="1800" b="1" kern="1200" dirty="0">
                          <a:solidFill>
                            <a:schemeClr val="lt1"/>
                          </a:solidFill>
                          <a:effectLst/>
                          <a:latin typeface="+mn-lt"/>
                          <a:ea typeface="+mn-ea"/>
                          <a:cs typeface="+mn-cs"/>
                        </a:rPr>
                        <a:t>类名</a:t>
                      </a:r>
                      <a:r>
                        <a:rPr lang="en-US" altLang="zh-CN" sz="1800" b="1" kern="1200" dirty="0">
                          <a:solidFill>
                            <a:schemeClr val="lt1"/>
                          </a:solidFill>
                          <a:effectLst/>
                          <a:latin typeface="+mn-lt"/>
                          <a:ea typeface="+mn-ea"/>
                          <a:cs typeface="+mn-cs"/>
                        </a:rPr>
                        <a:t>3</a:t>
                      </a:r>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zh-CN" sz="1800" b="1" kern="1200" dirty="0">
                          <a:solidFill>
                            <a:schemeClr val="lt1"/>
                          </a:solidFill>
                          <a:effectLst/>
                          <a:latin typeface="+mn-lt"/>
                          <a:ea typeface="+mn-ea"/>
                          <a:cs typeface="+mn-cs"/>
                        </a:rPr>
                        <a:t>解释</a:t>
                      </a:r>
                      <a:r>
                        <a:rPr lang="en-US" altLang="zh-CN" sz="1800" b="1" kern="1200" dirty="0">
                          <a:solidFill>
                            <a:schemeClr val="lt1"/>
                          </a:solidFill>
                          <a:effectLst/>
                          <a:latin typeface="+mn-lt"/>
                          <a:ea typeface="+mn-ea"/>
                          <a:cs typeface="+mn-cs"/>
                        </a:rPr>
                        <a:t>3</a:t>
                      </a:r>
                      <a:endParaRPr lang="zh-CN" altLang="en-US" dirty="0"/>
                    </a:p>
                  </a:txBody>
                  <a:tcPr/>
                </a:tc>
              </a:tr>
              <a:tr h="370840">
                <a:tc>
                  <a:txBody>
                    <a:bodyPr/>
                    <a:lstStyle/>
                    <a:p>
                      <a:r>
                        <a:rPr lang="en-US" altLang="zh-CN" sz="1400" kern="1200" dirty="0" err="1">
                          <a:solidFill>
                            <a:schemeClr val="dk1"/>
                          </a:solidFill>
                          <a:effectLst/>
                          <a:latin typeface="+mn-lt"/>
                          <a:ea typeface="+mn-ea"/>
                          <a:cs typeface="+mn-cs"/>
                        </a:rPr>
                        <a:t>OpPushInt</a:t>
                      </a:r>
                      <a:r>
                        <a:rPr lang="zh-CN" altLang="zh-CN" sz="1400" dirty="0">
                          <a:effectLst/>
                        </a:rPr>
                        <a:t> </a:t>
                      </a:r>
                      <a:endParaRPr lang="zh-CN" altLang="en-US" sz="1400" dirty="0"/>
                    </a:p>
                  </a:txBody>
                  <a:tcPr/>
                </a:tc>
                <a:tc>
                  <a:txBody>
                    <a:bodyPr/>
                    <a:lstStyle/>
                    <a:p>
                      <a:r>
                        <a:rPr lang="en-US" altLang="zh-CN" sz="1400" kern="1200" dirty="0">
                          <a:solidFill>
                            <a:schemeClr val="dk1"/>
                          </a:solidFill>
                          <a:effectLst/>
                          <a:latin typeface="+mn-lt"/>
                          <a:ea typeface="+mn-ea"/>
                          <a:cs typeface="+mn-cs"/>
                        </a:rPr>
                        <a:t>int</a:t>
                      </a:r>
                      <a:r>
                        <a:rPr lang="zh-CN" altLang="zh-CN" sz="1400" kern="1200" dirty="0">
                          <a:solidFill>
                            <a:schemeClr val="dk1"/>
                          </a:solidFill>
                          <a:effectLst/>
                          <a:latin typeface="+mn-lt"/>
                          <a:ea typeface="+mn-ea"/>
                          <a:cs typeface="+mn-cs"/>
                        </a:rPr>
                        <a:t>值入栈</a:t>
                      </a:r>
                      <a:r>
                        <a:rPr lang="zh-CN" altLang="zh-CN" sz="1400" dirty="0">
                          <a:effectLst/>
                        </a:rPr>
                        <a:t> </a:t>
                      </a:r>
                      <a:endParaRPr lang="zh-CN" altLang="en-US" sz="1400" dirty="0"/>
                    </a:p>
                  </a:txBody>
                  <a:tcPr/>
                </a:tc>
                <a:tc>
                  <a:txBody>
                    <a:bodyPr/>
                    <a:lstStyle/>
                    <a:p>
                      <a:r>
                        <a:rPr lang="zh-CN" altLang="zh-CN" sz="1400" dirty="0">
                          <a:effectLst/>
                        </a:rPr>
                        <a:t> </a:t>
                      </a:r>
                      <a:r>
                        <a:rPr lang="en-US" altLang="zh-CN" sz="1400" kern="1200" dirty="0" err="1">
                          <a:solidFill>
                            <a:schemeClr val="dk1"/>
                          </a:solidFill>
                          <a:effectLst/>
                          <a:latin typeface="+mn-lt"/>
                          <a:ea typeface="+mn-ea"/>
                          <a:cs typeface="+mn-cs"/>
                        </a:rPr>
                        <a:t>OpStringConcat</a:t>
                      </a:r>
                      <a:endParaRPr lang="zh-CN" altLang="en-US" sz="1400" dirty="0"/>
                    </a:p>
                  </a:txBody>
                  <a:tcPr/>
                </a:tc>
                <a:tc>
                  <a:txBody>
                    <a:bodyPr/>
                    <a:lstStyle/>
                    <a:p>
                      <a:r>
                        <a:rPr lang="zh-CN" altLang="zh-CN" sz="1400" kern="1200" dirty="0">
                          <a:solidFill>
                            <a:schemeClr val="dk1"/>
                          </a:solidFill>
                          <a:effectLst/>
                          <a:latin typeface="+mn-lt"/>
                          <a:ea typeface="+mn-ea"/>
                          <a:cs typeface="+mn-cs"/>
                        </a:rPr>
                        <a:t>字符串拼接</a:t>
                      </a:r>
                      <a:r>
                        <a:rPr lang="zh-CN" altLang="zh-CN" sz="1400" dirty="0">
                          <a:effectLst/>
                        </a:rPr>
                        <a:t> </a:t>
                      </a:r>
                      <a:endParaRPr lang="zh-CN" altLang="en-US" sz="1400" dirty="0"/>
                    </a:p>
                  </a:txBody>
                  <a:tcPr/>
                </a:tc>
                <a:tc>
                  <a:txBody>
                    <a:bodyPr/>
                    <a:lstStyle/>
                    <a:p>
                      <a:r>
                        <a:rPr lang="zh-CN" altLang="zh-CN" sz="1400" dirty="0">
                          <a:effectLst/>
                        </a:rPr>
                        <a:t> </a:t>
                      </a:r>
                      <a:r>
                        <a:rPr lang="en-US" altLang="zh-CN" sz="1400" kern="1200" dirty="0" err="1">
                          <a:solidFill>
                            <a:schemeClr val="dk1"/>
                          </a:solidFill>
                          <a:effectLst/>
                          <a:latin typeface="+mn-lt"/>
                          <a:ea typeface="+mn-ea"/>
                          <a:cs typeface="+mn-cs"/>
                        </a:rPr>
                        <a:t>OpIs</a:t>
                      </a:r>
                      <a:endParaRPr lang="zh-CN" altLang="en-US" sz="1400" dirty="0"/>
                    </a:p>
                  </a:txBody>
                  <a:tcPr/>
                </a:tc>
                <a:tc>
                  <a:txBody>
                    <a:bodyPr/>
                    <a:lstStyle/>
                    <a:p>
                      <a:r>
                        <a:rPr lang="zh-CN" altLang="zh-CN" sz="1400" kern="1200" dirty="0">
                          <a:solidFill>
                            <a:schemeClr val="dk1"/>
                          </a:solidFill>
                          <a:effectLst/>
                          <a:latin typeface="+mn-lt"/>
                          <a:ea typeface="+mn-ea"/>
                          <a:cs typeface="+mn-cs"/>
                        </a:rPr>
                        <a:t>类型判断</a:t>
                      </a:r>
                      <a:r>
                        <a:rPr lang="zh-CN" altLang="zh-CN" sz="1400" dirty="0">
                          <a:effectLst/>
                        </a:rPr>
                        <a:t> </a:t>
                      </a:r>
                      <a:endParaRPr lang="zh-CN" altLang="en-US" sz="1400" dirty="0"/>
                    </a:p>
                  </a:txBody>
                  <a:tcPr/>
                </a:tc>
              </a:tr>
              <a:tr h="370840">
                <a:tc>
                  <a:txBody>
                    <a:bodyPr/>
                    <a:lstStyle/>
                    <a:p>
                      <a:r>
                        <a:rPr lang="en-US" altLang="zh-CN" sz="1400" kern="1200" dirty="0" err="1">
                          <a:solidFill>
                            <a:schemeClr val="dk1"/>
                          </a:solidFill>
                          <a:effectLst/>
                          <a:latin typeface="+mn-lt"/>
                          <a:ea typeface="+mn-ea"/>
                          <a:cs typeface="+mn-cs"/>
                        </a:rPr>
                        <a:t>OpPushDouble</a:t>
                      </a:r>
                      <a:r>
                        <a:rPr lang="zh-CN" altLang="zh-CN" sz="1400" dirty="0">
                          <a:effectLst/>
                        </a:rPr>
                        <a:t> </a:t>
                      </a:r>
                      <a:endParaRPr lang="zh-CN" altLang="en-US" sz="1400" dirty="0"/>
                    </a:p>
                  </a:txBody>
                  <a:tcPr/>
                </a:tc>
                <a:tc>
                  <a:txBody>
                    <a:bodyPr/>
                    <a:lstStyle/>
                    <a:p>
                      <a:r>
                        <a:rPr lang="en-US" altLang="zh-CN" sz="1400" kern="1200" dirty="0">
                          <a:solidFill>
                            <a:schemeClr val="dk1"/>
                          </a:solidFill>
                          <a:effectLst/>
                          <a:latin typeface="+mn-lt"/>
                          <a:ea typeface="+mn-ea"/>
                          <a:cs typeface="+mn-cs"/>
                        </a:rPr>
                        <a:t>double</a:t>
                      </a:r>
                      <a:r>
                        <a:rPr lang="zh-CN" altLang="zh-CN" sz="1400" kern="1200" dirty="0">
                          <a:solidFill>
                            <a:schemeClr val="dk1"/>
                          </a:solidFill>
                          <a:effectLst/>
                          <a:latin typeface="+mn-lt"/>
                          <a:ea typeface="+mn-ea"/>
                          <a:cs typeface="+mn-cs"/>
                        </a:rPr>
                        <a:t>值入栈</a:t>
                      </a:r>
                      <a:r>
                        <a:rPr lang="zh-CN" altLang="zh-CN" sz="1400" dirty="0">
                          <a:effectLst/>
                        </a:rPr>
                        <a:t> </a:t>
                      </a:r>
                      <a:endParaRPr lang="zh-CN" altLang="en-US" sz="1400" dirty="0"/>
                    </a:p>
                  </a:txBody>
                  <a:tcPr/>
                </a:tc>
                <a:tc>
                  <a:txBody>
                    <a:bodyPr/>
                    <a:lstStyle/>
                    <a:p>
                      <a:r>
                        <a:rPr lang="zh-CN" altLang="zh-CN" sz="1400" dirty="0">
                          <a:effectLst/>
                        </a:rPr>
                        <a:t> </a:t>
                      </a:r>
                      <a:r>
                        <a:rPr lang="en-US" altLang="zh-CN" sz="1400" kern="1200" dirty="0" err="1">
                          <a:solidFill>
                            <a:schemeClr val="dk1"/>
                          </a:solidFill>
                          <a:effectLst/>
                          <a:latin typeface="+mn-lt"/>
                          <a:ea typeface="+mn-ea"/>
                          <a:cs typeface="+mn-cs"/>
                        </a:rPr>
                        <a:t>OpListConcat</a:t>
                      </a:r>
                      <a:endParaRPr lang="zh-CN" altLang="en-US" sz="1400" dirty="0"/>
                    </a:p>
                  </a:txBody>
                  <a:tcPr/>
                </a:tc>
                <a:tc>
                  <a:txBody>
                    <a:bodyPr/>
                    <a:lstStyle/>
                    <a:p>
                      <a:r>
                        <a:rPr lang="en-US" altLang="zh-CN" sz="1400" kern="1200" dirty="0">
                          <a:solidFill>
                            <a:schemeClr val="dk1"/>
                          </a:solidFill>
                          <a:effectLst/>
                          <a:latin typeface="+mn-lt"/>
                          <a:ea typeface="+mn-ea"/>
                          <a:cs typeface="+mn-cs"/>
                        </a:rPr>
                        <a:t>List</a:t>
                      </a:r>
                      <a:r>
                        <a:rPr lang="zh-CN" altLang="zh-CN" sz="1400" kern="1200" dirty="0">
                          <a:solidFill>
                            <a:schemeClr val="dk1"/>
                          </a:solidFill>
                          <a:effectLst/>
                          <a:latin typeface="+mn-lt"/>
                          <a:ea typeface="+mn-ea"/>
                          <a:cs typeface="+mn-cs"/>
                        </a:rPr>
                        <a:t>拼接</a:t>
                      </a:r>
                      <a:r>
                        <a:rPr lang="zh-CN" altLang="zh-CN" sz="1400" dirty="0">
                          <a:effectLst/>
                        </a:rPr>
                        <a:t> </a:t>
                      </a:r>
                      <a:endParaRPr lang="zh-CN" altLang="en-US" sz="1400" dirty="0"/>
                    </a:p>
                  </a:txBody>
                  <a:tcPr/>
                </a:tc>
                <a:tc>
                  <a:txBody>
                    <a:bodyPr/>
                    <a:lstStyle/>
                    <a:p>
                      <a:r>
                        <a:rPr lang="zh-CN" altLang="zh-CN" sz="1400" dirty="0">
                          <a:effectLst/>
                        </a:rPr>
                        <a:t> </a:t>
                      </a:r>
                      <a:r>
                        <a:rPr lang="en-US" altLang="zh-CN" sz="1400" kern="1200" dirty="0" err="1">
                          <a:solidFill>
                            <a:schemeClr val="dk1"/>
                          </a:solidFill>
                          <a:effectLst/>
                          <a:latin typeface="+mn-lt"/>
                          <a:ea typeface="+mn-ea"/>
                          <a:cs typeface="+mn-cs"/>
                        </a:rPr>
                        <a:t>OpNot</a:t>
                      </a:r>
                      <a:endParaRPr lang="zh-CN" altLang="en-US" sz="1400" dirty="0"/>
                    </a:p>
                  </a:txBody>
                  <a:tcPr/>
                </a:tc>
                <a:tc>
                  <a:txBody>
                    <a:bodyPr/>
                    <a:lstStyle/>
                    <a:p>
                      <a:r>
                        <a:rPr lang="zh-CN" altLang="zh-CN" sz="1400" kern="1200" dirty="0">
                          <a:solidFill>
                            <a:schemeClr val="dk1"/>
                          </a:solidFill>
                          <a:effectLst/>
                          <a:latin typeface="+mn-lt"/>
                          <a:ea typeface="+mn-ea"/>
                          <a:cs typeface="+mn-cs"/>
                        </a:rPr>
                        <a:t>取反操作</a:t>
                      </a:r>
                      <a:r>
                        <a:rPr lang="zh-CN" altLang="zh-CN" sz="1400" dirty="0">
                          <a:effectLst/>
                        </a:rPr>
                        <a:t> </a:t>
                      </a:r>
                      <a:endParaRPr lang="zh-CN" altLang="en-US" sz="1400" dirty="0"/>
                    </a:p>
                  </a:txBody>
                  <a:tcPr/>
                </a:tc>
              </a:tr>
              <a:tr h="370840">
                <a:tc>
                  <a:txBody>
                    <a:bodyPr/>
                    <a:lstStyle/>
                    <a:p>
                      <a:r>
                        <a:rPr lang="en-US" altLang="zh-CN" sz="1400" kern="1200" dirty="0" err="1">
                          <a:solidFill>
                            <a:schemeClr val="dk1"/>
                          </a:solidFill>
                          <a:effectLst/>
                          <a:latin typeface="+mn-lt"/>
                          <a:ea typeface="+mn-ea"/>
                          <a:cs typeface="+mn-cs"/>
                        </a:rPr>
                        <a:t>OpPushBool</a:t>
                      </a:r>
                      <a:r>
                        <a:rPr lang="zh-CN" altLang="zh-CN" sz="1400" dirty="0">
                          <a:effectLst/>
                        </a:rPr>
                        <a:t> </a:t>
                      </a:r>
                      <a:endParaRPr lang="zh-CN" altLang="en-US" sz="1400" dirty="0"/>
                    </a:p>
                  </a:txBody>
                  <a:tcPr/>
                </a:tc>
                <a:tc>
                  <a:txBody>
                    <a:bodyPr/>
                    <a:lstStyle/>
                    <a:p>
                      <a:r>
                        <a:rPr lang="en-US" altLang="zh-CN" sz="1400" kern="1200" dirty="0">
                          <a:solidFill>
                            <a:schemeClr val="dk1"/>
                          </a:solidFill>
                          <a:effectLst/>
                          <a:latin typeface="+mn-lt"/>
                          <a:ea typeface="+mn-ea"/>
                          <a:cs typeface="+mn-cs"/>
                        </a:rPr>
                        <a:t>bool</a:t>
                      </a:r>
                      <a:r>
                        <a:rPr lang="zh-CN" altLang="zh-CN" sz="1400" kern="1200" dirty="0">
                          <a:solidFill>
                            <a:schemeClr val="dk1"/>
                          </a:solidFill>
                          <a:effectLst/>
                          <a:latin typeface="+mn-lt"/>
                          <a:ea typeface="+mn-ea"/>
                          <a:cs typeface="+mn-cs"/>
                        </a:rPr>
                        <a:t>值入栈</a:t>
                      </a:r>
                      <a:r>
                        <a:rPr lang="zh-CN" altLang="zh-CN" sz="1400" dirty="0">
                          <a:effectLst/>
                        </a:rPr>
                        <a:t> </a:t>
                      </a:r>
                      <a:endParaRPr lang="zh-CN" altLang="en-US" sz="1400" dirty="0"/>
                    </a:p>
                  </a:txBody>
                  <a:tcPr/>
                </a:tc>
                <a:tc>
                  <a:txBody>
                    <a:bodyPr/>
                    <a:lstStyle/>
                    <a:p>
                      <a:r>
                        <a:rPr lang="zh-CN" altLang="zh-CN" sz="1400" dirty="0">
                          <a:effectLst/>
                        </a:rPr>
                        <a:t> </a:t>
                      </a:r>
                      <a:r>
                        <a:rPr lang="en-US" altLang="zh-CN" sz="1400" kern="1200" dirty="0" err="1">
                          <a:solidFill>
                            <a:schemeClr val="dk1"/>
                          </a:solidFill>
                          <a:effectLst/>
                          <a:latin typeface="+mn-lt"/>
                          <a:ea typeface="+mn-ea"/>
                          <a:cs typeface="+mn-cs"/>
                        </a:rPr>
                        <a:t>OpReturn</a:t>
                      </a:r>
                      <a:endParaRPr lang="zh-CN" altLang="en-US" sz="1400" dirty="0"/>
                    </a:p>
                  </a:txBody>
                  <a:tcPr/>
                </a:tc>
                <a:tc>
                  <a:txBody>
                    <a:bodyPr/>
                    <a:lstStyle/>
                    <a:p>
                      <a:r>
                        <a:rPr lang="zh-CN" altLang="zh-CN" sz="1400" kern="1200" dirty="0">
                          <a:solidFill>
                            <a:schemeClr val="dk1"/>
                          </a:solidFill>
                          <a:effectLst/>
                          <a:latin typeface="+mn-lt"/>
                          <a:ea typeface="+mn-ea"/>
                          <a:cs typeface="+mn-cs"/>
                        </a:rPr>
                        <a:t>函数调用</a:t>
                      </a:r>
                      <a:r>
                        <a:rPr lang="en-US" altLang="zh-CN" sz="1400" kern="1200" dirty="0">
                          <a:solidFill>
                            <a:schemeClr val="dk1"/>
                          </a:solidFill>
                          <a:effectLst/>
                          <a:latin typeface="+mn-lt"/>
                          <a:ea typeface="+mn-ea"/>
                          <a:cs typeface="+mn-cs"/>
                        </a:rPr>
                        <a:t>return</a:t>
                      </a:r>
                      <a:r>
                        <a:rPr lang="zh-CN" altLang="zh-CN" sz="1400" dirty="0">
                          <a:effectLst/>
                        </a:rPr>
                        <a:t> </a:t>
                      </a:r>
                      <a:endParaRPr lang="zh-CN" altLang="en-US" sz="1400" dirty="0"/>
                    </a:p>
                  </a:txBody>
                  <a:tcPr/>
                </a:tc>
                <a:tc>
                  <a:txBody>
                    <a:bodyPr/>
                    <a:lstStyle/>
                    <a:p>
                      <a:r>
                        <a:rPr lang="zh-CN" altLang="zh-CN" sz="1400" dirty="0">
                          <a:effectLst/>
                        </a:rPr>
                        <a:t> </a:t>
                      </a:r>
                      <a:r>
                        <a:rPr lang="en-US" altLang="zh-CN" sz="1400" kern="1200" dirty="0" err="1">
                          <a:solidFill>
                            <a:schemeClr val="dk1"/>
                          </a:solidFill>
                          <a:effectLst/>
                          <a:latin typeface="+mn-lt"/>
                          <a:ea typeface="+mn-ea"/>
                          <a:cs typeface="+mn-cs"/>
                        </a:rPr>
                        <a:t>OpEquals</a:t>
                      </a:r>
                      <a:endParaRPr lang="zh-CN" altLang="en-US" sz="1400" dirty="0"/>
                    </a:p>
                  </a:txBody>
                  <a:tcPr/>
                </a:tc>
                <a:tc>
                  <a:txBody>
                    <a:bodyPr/>
                    <a:lstStyle/>
                    <a:p>
                      <a:r>
                        <a:rPr lang="en-US" altLang="zh-CN" sz="1400" kern="1200" dirty="0">
                          <a:solidFill>
                            <a:schemeClr val="dk1"/>
                          </a:solidFill>
                          <a:effectLst/>
                          <a:latin typeface="+mn-lt"/>
                          <a:ea typeface="+mn-ea"/>
                          <a:cs typeface="+mn-cs"/>
                        </a:rPr>
                        <a:t>==</a:t>
                      </a:r>
                      <a:r>
                        <a:rPr lang="zh-CN" altLang="zh-CN" sz="1400" kern="1200" dirty="0">
                          <a:solidFill>
                            <a:schemeClr val="dk1"/>
                          </a:solidFill>
                          <a:effectLst/>
                          <a:latin typeface="+mn-lt"/>
                          <a:ea typeface="+mn-ea"/>
                          <a:cs typeface="+mn-cs"/>
                        </a:rPr>
                        <a:t>判断</a:t>
                      </a:r>
                      <a:r>
                        <a:rPr lang="zh-CN" altLang="zh-CN" sz="1400" dirty="0">
                          <a:effectLst/>
                        </a:rPr>
                        <a:t> </a:t>
                      </a:r>
                      <a:endParaRPr lang="zh-CN" altLang="en-US" sz="1400" dirty="0"/>
                    </a:p>
                  </a:txBody>
                  <a:tcPr/>
                </a:tc>
              </a:tr>
              <a:tr h="370840">
                <a:tc>
                  <a:txBody>
                    <a:bodyPr/>
                    <a:lstStyle/>
                    <a:p>
                      <a:r>
                        <a:rPr lang="en-US" altLang="zh-CN" sz="1400" kern="1200" dirty="0" err="1">
                          <a:solidFill>
                            <a:schemeClr val="dk1"/>
                          </a:solidFill>
                          <a:effectLst/>
                          <a:latin typeface="+mn-lt"/>
                          <a:ea typeface="+mn-ea"/>
                          <a:cs typeface="+mn-cs"/>
                        </a:rPr>
                        <a:t>OpPushNull</a:t>
                      </a:r>
                      <a:r>
                        <a:rPr lang="zh-CN" altLang="zh-CN" sz="1400" dirty="0">
                          <a:effectLst/>
                        </a:rPr>
                        <a:t> </a:t>
                      </a:r>
                      <a:endParaRPr lang="zh-CN" altLang="en-US" sz="1400" dirty="0"/>
                    </a:p>
                  </a:txBody>
                  <a:tcPr/>
                </a:tc>
                <a:tc>
                  <a:txBody>
                    <a:bodyPr/>
                    <a:lstStyle/>
                    <a:p>
                      <a:r>
                        <a:rPr lang="en-US" altLang="zh-CN" sz="1400" kern="1200" dirty="0">
                          <a:solidFill>
                            <a:schemeClr val="dk1"/>
                          </a:solidFill>
                          <a:effectLst/>
                          <a:latin typeface="+mn-lt"/>
                          <a:ea typeface="+mn-ea"/>
                          <a:cs typeface="+mn-cs"/>
                        </a:rPr>
                        <a:t>null</a:t>
                      </a:r>
                      <a:r>
                        <a:rPr lang="zh-CN" altLang="zh-CN" sz="1400" kern="1200" dirty="0">
                          <a:solidFill>
                            <a:schemeClr val="dk1"/>
                          </a:solidFill>
                          <a:effectLst/>
                          <a:latin typeface="+mn-lt"/>
                          <a:ea typeface="+mn-ea"/>
                          <a:cs typeface="+mn-cs"/>
                        </a:rPr>
                        <a:t>入栈</a:t>
                      </a:r>
                      <a:r>
                        <a:rPr lang="zh-CN" altLang="zh-CN" sz="1400" dirty="0">
                          <a:effectLst/>
                        </a:rPr>
                        <a:t> </a:t>
                      </a:r>
                      <a:endParaRPr lang="zh-CN" altLang="en-US" sz="1400" dirty="0"/>
                    </a:p>
                  </a:txBody>
                  <a:tcPr/>
                </a:tc>
                <a:tc>
                  <a:txBody>
                    <a:bodyPr/>
                    <a:lstStyle/>
                    <a:p>
                      <a:r>
                        <a:rPr lang="zh-CN" altLang="zh-CN" sz="1400" dirty="0">
                          <a:effectLst/>
                        </a:rPr>
                        <a:t> </a:t>
                      </a:r>
                      <a:r>
                        <a:rPr lang="en-US" altLang="zh-CN" sz="1400" kern="1200" dirty="0" err="1">
                          <a:solidFill>
                            <a:schemeClr val="dk1"/>
                          </a:solidFill>
                          <a:effectLst/>
                          <a:latin typeface="+mn-lt"/>
                          <a:ea typeface="+mn-ea"/>
                          <a:cs typeface="+mn-cs"/>
                        </a:rPr>
                        <a:t>OpJump</a:t>
                      </a:r>
                      <a:endParaRPr lang="zh-CN" altLang="en-US" sz="1400" dirty="0"/>
                    </a:p>
                  </a:txBody>
                  <a:tcPr/>
                </a:tc>
                <a:tc>
                  <a:txBody>
                    <a:bodyPr/>
                    <a:lstStyle/>
                    <a:p>
                      <a:r>
                        <a:rPr lang="en-US" altLang="zh-CN" sz="1400" kern="1200" dirty="0">
                          <a:solidFill>
                            <a:schemeClr val="dk1"/>
                          </a:solidFill>
                          <a:effectLst/>
                          <a:latin typeface="+mn-lt"/>
                          <a:ea typeface="+mn-ea"/>
                          <a:cs typeface="+mn-cs"/>
                        </a:rPr>
                        <a:t>op</a:t>
                      </a:r>
                      <a:r>
                        <a:rPr lang="zh-CN" altLang="zh-CN" sz="1400" kern="1200" dirty="0">
                          <a:solidFill>
                            <a:schemeClr val="dk1"/>
                          </a:solidFill>
                          <a:effectLst/>
                          <a:latin typeface="+mn-lt"/>
                          <a:ea typeface="+mn-ea"/>
                          <a:cs typeface="+mn-cs"/>
                        </a:rPr>
                        <a:t>执行指针跳转</a:t>
                      </a:r>
                      <a:r>
                        <a:rPr lang="zh-CN" altLang="zh-CN" sz="1400" dirty="0">
                          <a:effectLst/>
                        </a:rPr>
                        <a:t> </a:t>
                      </a:r>
                      <a:endParaRPr lang="zh-CN" altLang="en-US" sz="1400" dirty="0"/>
                    </a:p>
                  </a:txBody>
                  <a:tcPr/>
                </a:tc>
                <a:tc>
                  <a:txBody>
                    <a:bodyPr/>
                    <a:lstStyle/>
                    <a:p>
                      <a:r>
                        <a:rPr lang="zh-CN" altLang="zh-CN" sz="1400" dirty="0">
                          <a:effectLst/>
                        </a:rPr>
                        <a:t> </a:t>
                      </a:r>
                      <a:r>
                        <a:rPr lang="en-US" altLang="zh-CN" sz="1400" kern="1200" dirty="0" err="1">
                          <a:solidFill>
                            <a:schemeClr val="dk1"/>
                          </a:solidFill>
                          <a:effectLst/>
                          <a:latin typeface="+mn-lt"/>
                          <a:ea typeface="+mn-ea"/>
                          <a:cs typeface="+mn-cs"/>
                        </a:rPr>
                        <a:t>OpStart</a:t>
                      </a:r>
                      <a:endParaRPr lang="zh-CN" altLang="en-US" sz="1400" dirty="0"/>
                    </a:p>
                  </a:txBody>
                  <a:tcPr/>
                </a:tc>
                <a:tc>
                  <a:txBody>
                    <a:bodyPr/>
                    <a:lstStyle/>
                    <a:p>
                      <a:r>
                        <a:rPr lang="zh-CN" altLang="zh-CN" sz="1400" kern="1200" dirty="0">
                          <a:solidFill>
                            <a:schemeClr val="dk1"/>
                          </a:solidFill>
                          <a:effectLst/>
                          <a:latin typeface="+mn-lt"/>
                          <a:ea typeface="+mn-ea"/>
                          <a:cs typeface="+mn-cs"/>
                        </a:rPr>
                        <a:t>运行起始指令</a:t>
                      </a:r>
                      <a:r>
                        <a:rPr lang="zh-CN" altLang="zh-CN" sz="1400" dirty="0">
                          <a:effectLst/>
                        </a:rPr>
                        <a:t> </a:t>
                      </a:r>
                      <a:endParaRPr lang="zh-CN" altLang="en-US" sz="1400" dirty="0"/>
                    </a:p>
                  </a:txBody>
                  <a:tcPr/>
                </a:tc>
              </a:tr>
              <a:tr h="370840">
                <a:tc>
                  <a:txBody>
                    <a:bodyPr/>
                    <a:lstStyle/>
                    <a:p>
                      <a:r>
                        <a:rPr lang="zh-CN" altLang="zh-CN" sz="1400" dirty="0">
                          <a:effectLst/>
                        </a:rPr>
                        <a:t> </a:t>
                      </a:r>
                      <a:r>
                        <a:rPr lang="en-US" altLang="zh-CN" sz="1400" kern="1200" dirty="0" err="1">
                          <a:solidFill>
                            <a:schemeClr val="dk1"/>
                          </a:solidFill>
                          <a:effectLst/>
                          <a:latin typeface="+mn-lt"/>
                          <a:ea typeface="+mn-ea"/>
                          <a:cs typeface="+mn-cs"/>
                        </a:rPr>
                        <a:t>OpPushSet</a:t>
                      </a:r>
                      <a:endParaRPr lang="zh-CN" altLang="en-US" sz="1400" dirty="0"/>
                    </a:p>
                  </a:txBody>
                  <a:tcPr/>
                </a:tc>
                <a:tc>
                  <a:txBody>
                    <a:bodyPr/>
                    <a:lstStyle/>
                    <a:p>
                      <a:r>
                        <a:rPr lang="en-US" altLang="zh-CN" sz="1400" kern="1200" dirty="0">
                          <a:solidFill>
                            <a:schemeClr val="dk1"/>
                          </a:solidFill>
                          <a:effectLst/>
                          <a:latin typeface="+mn-lt"/>
                          <a:ea typeface="+mn-ea"/>
                          <a:cs typeface="+mn-cs"/>
                        </a:rPr>
                        <a:t>Set</a:t>
                      </a:r>
                      <a:r>
                        <a:rPr lang="zh-CN" altLang="zh-CN" sz="1400" kern="1200" dirty="0">
                          <a:solidFill>
                            <a:schemeClr val="dk1"/>
                          </a:solidFill>
                          <a:effectLst/>
                          <a:latin typeface="+mn-lt"/>
                          <a:ea typeface="+mn-ea"/>
                          <a:cs typeface="+mn-cs"/>
                        </a:rPr>
                        <a:t>入栈</a:t>
                      </a:r>
                      <a:r>
                        <a:rPr lang="zh-CN" altLang="zh-CN" sz="1400" dirty="0">
                          <a:effectLst/>
                        </a:rPr>
                        <a:t> </a:t>
                      </a:r>
                      <a:endParaRPr lang="zh-CN" altLang="en-US" sz="1400" dirty="0"/>
                    </a:p>
                  </a:txBody>
                  <a:tcPr/>
                </a:tc>
                <a:tc>
                  <a:txBody>
                    <a:bodyPr/>
                    <a:lstStyle/>
                    <a:p>
                      <a:r>
                        <a:rPr lang="zh-CN" altLang="zh-CN" sz="1400" dirty="0">
                          <a:effectLst/>
                        </a:rPr>
                        <a:t> </a:t>
                      </a:r>
                      <a:r>
                        <a:rPr lang="en-US" altLang="zh-CN" sz="1400" kern="1200" dirty="0" err="1">
                          <a:solidFill>
                            <a:schemeClr val="dk1"/>
                          </a:solidFill>
                          <a:effectLst/>
                          <a:latin typeface="+mn-lt"/>
                          <a:ea typeface="+mn-ea"/>
                          <a:cs typeface="+mn-cs"/>
                        </a:rPr>
                        <a:t>OpJumpIfTrue</a:t>
                      </a:r>
                      <a:endParaRPr lang="zh-CN" altLang="en-US" sz="1400" dirty="0"/>
                    </a:p>
                  </a:txBody>
                  <a:tcPr/>
                </a:tc>
                <a:tc>
                  <a:txBody>
                    <a:bodyPr/>
                    <a:lstStyle/>
                    <a:p>
                      <a:r>
                        <a:rPr lang="zh-CN" altLang="zh-CN" sz="1400" kern="1200" dirty="0">
                          <a:solidFill>
                            <a:schemeClr val="dk1"/>
                          </a:solidFill>
                          <a:effectLst/>
                          <a:latin typeface="+mn-lt"/>
                          <a:ea typeface="+mn-ea"/>
                          <a:cs typeface="+mn-cs"/>
                        </a:rPr>
                        <a:t>栈顶为</a:t>
                      </a:r>
                      <a:r>
                        <a:rPr lang="en-US" altLang="zh-CN" sz="1400" kern="1200" dirty="0">
                          <a:solidFill>
                            <a:schemeClr val="dk1"/>
                          </a:solidFill>
                          <a:effectLst/>
                          <a:latin typeface="+mn-lt"/>
                          <a:ea typeface="+mn-ea"/>
                          <a:cs typeface="+mn-cs"/>
                        </a:rPr>
                        <a:t>true</a:t>
                      </a:r>
                      <a:r>
                        <a:rPr lang="zh-CN" altLang="zh-CN" sz="1400" kern="1200" dirty="0">
                          <a:solidFill>
                            <a:schemeClr val="dk1"/>
                          </a:solidFill>
                          <a:effectLst/>
                          <a:latin typeface="+mn-lt"/>
                          <a:ea typeface="+mn-ea"/>
                          <a:cs typeface="+mn-cs"/>
                        </a:rPr>
                        <a:t>则</a:t>
                      </a:r>
                      <a:r>
                        <a:rPr lang="en-US" altLang="zh-CN" sz="1400" kern="1200" dirty="0">
                          <a:solidFill>
                            <a:schemeClr val="dk1"/>
                          </a:solidFill>
                          <a:effectLst/>
                          <a:latin typeface="+mn-lt"/>
                          <a:ea typeface="+mn-ea"/>
                          <a:cs typeface="+mn-cs"/>
                        </a:rPr>
                        <a:t>op</a:t>
                      </a:r>
                      <a:r>
                        <a:rPr lang="zh-CN" altLang="zh-CN" sz="1400" kern="1200" dirty="0">
                          <a:solidFill>
                            <a:schemeClr val="dk1"/>
                          </a:solidFill>
                          <a:effectLst/>
                          <a:latin typeface="+mn-lt"/>
                          <a:ea typeface="+mn-ea"/>
                          <a:cs typeface="+mn-cs"/>
                        </a:rPr>
                        <a:t>指针修改</a:t>
                      </a:r>
                      <a:r>
                        <a:rPr lang="zh-CN" altLang="zh-CN" sz="1400" dirty="0">
                          <a:effectLst/>
                        </a:rPr>
                        <a:t> </a:t>
                      </a:r>
                      <a:endParaRPr lang="zh-CN" altLang="en-US" sz="1400" dirty="0"/>
                    </a:p>
                  </a:txBody>
                  <a:tcPr/>
                </a:tc>
                <a:tc>
                  <a:txBody>
                    <a:bodyPr/>
                    <a:lstStyle/>
                    <a:p>
                      <a:r>
                        <a:rPr lang="zh-CN" altLang="zh-CN" sz="1400" dirty="0">
                          <a:effectLst/>
                        </a:rPr>
                        <a:t> </a:t>
                      </a:r>
                      <a:r>
                        <a:rPr lang="en-US" altLang="zh-CN" sz="1400" kern="1200" dirty="0" err="1">
                          <a:solidFill>
                            <a:schemeClr val="dk1"/>
                          </a:solidFill>
                          <a:effectLst/>
                          <a:latin typeface="+mn-lt"/>
                          <a:ea typeface="+mn-ea"/>
                          <a:cs typeface="+mn-cs"/>
                        </a:rPr>
                        <a:t>OpEnd</a:t>
                      </a:r>
                      <a:endParaRPr lang="zh-CN" altLang="en-US" sz="1400" dirty="0"/>
                    </a:p>
                  </a:txBody>
                  <a:tcPr/>
                </a:tc>
                <a:tc>
                  <a:txBody>
                    <a:bodyPr/>
                    <a:lstStyle/>
                    <a:p>
                      <a:r>
                        <a:rPr lang="zh-CN" altLang="zh-CN" sz="1400" kern="1200" dirty="0">
                          <a:solidFill>
                            <a:schemeClr val="dk1"/>
                          </a:solidFill>
                          <a:effectLst/>
                          <a:latin typeface="+mn-lt"/>
                          <a:ea typeface="+mn-ea"/>
                          <a:cs typeface="+mn-cs"/>
                        </a:rPr>
                        <a:t>运行结束指令</a:t>
                      </a:r>
                      <a:r>
                        <a:rPr lang="zh-CN" altLang="zh-CN" sz="1400" dirty="0">
                          <a:effectLst/>
                        </a:rPr>
                        <a:t> </a:t>
                      </a:r>
                      <a:endParaRPr lang="zh-CN" altLang="en-US" sz="1400" dirty="0"/>
                    </a:p>
                  </a:txBody>
                  <a:tcPr/>
                </a:tc>
              </a:tr>
              <a:tr h="370840">
                <a:tc>
                  <a:txBody>
                    <a:bodyPr/>
                    <a:lstStyle/>
                    <a:p>
                      <a:r>
                        <a:rPr lang="zh-CN" altLang="zh-CN" sz="1400" dirty="0">
                          <a:effectLst/>
                        </a:rPr>
                        <a:t> </a:t>
                      </a:r>
                      <a:r>
                        <a:rPr lang="en-US" altLang="zh-CN" sz="1400" kern="1200" dirty="0" err="1">
                          <a:solidFill>
                            <a:schemeClr val="dk1"/>
                          </a:solidFill>
                          <a:effectLst/>
                          <a:latin typeface="+mn-lt"/>
                          <a:ea typeface="+mn-ea"/>
                          <a:cs typeface="+mn-cs"/>
                        </a:rPr>
                        <a:t>OpPushMap</a:t>
                      </a:r>
                      <a:endParaRPr lang="zh-CN" altLang="en-US" sz="1400" dirty="0"/>
                    </a:p>
                  </a:txBody>
                  <a:tcPr/>
                </a:tc>
                <a:tc>
                  <a:txBody>
                    <a:bodyPr/>
                    <a:lstStyle/>
                    <a:p>
                      <a:r>
                        <a:rPr lang="en-US" altLang="zh-CN" sz="1400" kern="1200" dirty="0">
                          <a:solidFill>
                            <a:schemeClr val="dk1"/>
                          </a:solidFill>
                          <a:effectLst/>
                          <a:latin typeface="+mn-lt"/>
                          <a:ea typeface="+mn-ea"/>
                          <a:cs typeface="+mn-cs"/>
                        </a:rPr>
                        <a:t>Map</a:t>
                      </a:r>
                      <a:r>
                        <a:rPr lang="zh-CN" altLang="zh-CN" sz="1400" kern="1200" dirty="0">
                          <a:solidFill>
                            <a:schemeClr val="dk1"/>
                          </a:solidFill>
                          <a:effectLst/>
                          <a:latin typeface="+mn-lt"/>
                          <a:ea typeface="+mn-ea"/>
                          <a:cs typeface="+mn-cs"/>
                        </a:rPr>
                        <a:t>入栈</a:t>
                      </a:r>
                      <a:r>
                        <a:rPr lang="zh-CN" altLang="zh-CN" sz="1400" dirty="0">
                          <a:effectLst/>
                        </a:rPr>
                        <a:t> </a:t>
                      </a:r>
                      <a:endParaRPr lang="zh-CN" altLang="en-US" sz="1400" dirty="0"/>
                    </a:p>
                  </a:txBody>
                  <a:tcPr/>
                </a:tc>
                <a:tc>
                  <a:txBody>
                    <a:bodyPr/>
                    <a:lstStyle/>
                    <a:p>
                      <a:r>
                        <a:rPr lang="en-US" altLang="zh-CN" sz="1400" kern="1200" dirty="0" err="1">
                          <a:solidFill>
                            <a:schemeClr val="dk1"/>
                          </a:solidFill>
                          <a:effectLst/>
                          <a:latin typeface="+mn-lt"/>
                          <a:ea typeface="+mn-ea"/>
                          <a:cs typeface="+mn-cs"/>
                        </a:rPr>
                        <a:t>OpJumpIfEqual</a:t>
                      </a:r>
                      <a:endParaRPr lang="zh-CN" alt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zh-CN" sz="1400" kern="1200" dirty="0">
                          <a:solidFill>
                            <a:schemeClr val="dk1"/>
                          </a:solidFill>
                          <a:effectLst/>
                          <a:latin typeface="+mn-lt"/>
                          <a:ea typeface="+mn-ea"/>
                          <a:cs typeface="+mn-cs"/>
                        </a:rPr>
                        <a:t>栈顶两个值相等则</a:t>
                      </a:r>
                      <a:r>
                        <a:rPr lang="en-US" altLang="zh-CN" sz="1400" kern="1200" dirty="0">
                          <a:solidFill>
                            <a:schemeClr val="dk1"/>
                          </a:solidFill>
                          <a:effectLst/>
                          <a:latin typeface="+mn-lt"/>
                          <a:ea typeface="+mn-ea"/>
                          <a:cs typeface="+mn-cs"/>
                        </a:rPr>
                        <a:t>op</a:t>
                      </a:r>
                      <a:r>
                        <a:rPr lang="zh-CN" altLang="zh-CN" sz="1400" kern="1200" dirty="0">
                          <a:solidFill>
                            <a:schemeClr val="dk1"/>
                          </a:solidFill>
                          <a:effectLst/>
                          <a:latin typeface="+mn-lt"/>
                          <a:ea typeface="+mn-ea"/>
                          <a:cs typeface="+mn-cs"/>
                        </a:rPr>
                        <a:t>指针修改</a:t>
                      </a:r>
                      <a:r>
                        <a:rPr lang="zh-CN" altLang="zh-CN" sz="1400" dirty="0">
                          <a:effectLst/>
                        </a:rPr>
                        <a:t> </a:t>
                      </a:r>
                      <a:endParaRPr lang="zh-CN" altLang="en-US" sz="1400" dirty="0"/>
                    </a:p>
                  </a:txBody>
                  <a:tcPr/>
                </a:tc>
                <a:tc>
                  <a:txBody>
                    <a:bodyPr/>
                    <a:lstStyle/>
                    <a:p>
                      <a:r>
                        <a:rPr lang="zh-CN" altLang="zh-CN" sz="1400" dirty="0">
                          <a:effectLst/>
                        </a:rPr>
                        <a:t> </a:t>
                      </a:r>
                      <a:r>
                        <a:rPr lang="en-US" altLang="zh-CN" sz="1400" kern="1200" dirty="0" err="1">
                          <a:solidFill>
                            <a:schemeClr val="dk1"/>
                          </a:solidFill>
                          <a:effectLst/>
                          <a:latin typeface="+mn-lt"/>
                          <a:ea typeface="+mn-ea"/>
                          <a:cs typeface="+mn-cs"/>
                        </a:rPr>
                        <a:t>OpPushInstance</a:t>
                      </a:r>
                      <a:endParaRPr lang="zh-CN" altLang="en-US" sz="1400" dirty="0"/>
                    </a:p>
                  </a:txBody>
                  <a:tcPr/>
                </a:tc>
                <a:tc>
                  <a:txBody>
                    <a:bodyPr/>
                    <a:lstStyle/>
                    <a:p>
                      <a:r>
                        <a:rPr lang="zh-CN" altLang="zh-CN" sz="1400" kern="1200" dirty="0">
                          <a:solidFill>
                            <a:schemeClr val="dk1"/>
                          </a:solidFill>
                          <a:effectLst/>
                          <a:latin typeface="+mn-lt"/>
                          <a:ea typeface="+mn-ea"/>
                          <a:cs typeface="+mn-cs"/>
                        </a:rPr>
                        <a:t>创建实例并入栈</a:t>
                      </a:r>
                      <a:r>
                        <a:rPr lang="zh-CN" altLang="zh-CN" sz="1400" dirty="0">
                          <a:effectLst/>
                        </a:rPr>
                        <a:t> </a:t>
                      </a:r>
                      <a:endParaRPr lang="zh-CN" altLang="en-US" sz="1400" dirty="0"/>
                    </a:p>
                  </a:txBody>
                  <a:tcPr/>
                </a:tc>
              </a:tr>
              <a:tr h="370840">
                <a:tc>
                  <a:txBody>
                    <a:bodyPr/>
                    <a:lstStyle/>
                    <a:p>
                      <a:r>
                        <a:rPr lang="zh-CN" altLang="zh-CN" sz="1400" dirty="0">
                          <a:effectLst/>
                        </a:rPr>
                        <a:t> </a:t>
                      </a:r>
                      <a:r>
                        <a:rPr lang="en-US" altLang="zh-CN" sz="1400" kern="1200" dirty="0" err="1">
                          <a:solidFill>
                            <a:schemeClr val="dk1"/>
                          </a:solidFill>
                          <a:effectLst/>
                          <a:latin typeface="+mn-lt"/>
                          <a:ea typeface="+mn-ea"/>
                          <a:cs typeface="+mn-cs"/>
                        </a:rPr>
                        <a:t>OpPushPointer</a:t>
                      </a:r>
                      <a:endParaRPr lang="zh-CN" altLang="en-US" sz="1400" dirty="0"/>
                    </a:p>
                  </a:txBody>
                  <a:tcPr/>
                </a:tc>
                <a:tc>
                  <a:txBody>
                    <a:bodyPr/>
                    <a:lstStyle/>
                    <a:p>
                      <a:r>
                        <a:rPr lang="zh-CN" altLang="zh-CN" sz="1400" kern="1200" dirty="0">
                          <a:solidFill>
                            <a:schemeClr val="dk1"/>
                          </a:solidFill>
                          <a:effectLst/>
                          <a:latin typeface="+mn-lt"/>
                          <a:ea typeface="+mn-ea"/>
                          <a:cs typeface="+mn-cs"/>
                        </a:rPr>
                        <a:t>函数指针入栈</a:t>
                      </a:r>
                      <a:r>
                        <a:rPr lang="zh-CN" altLang="zh-CN" sz="1400" dirty="0">
                          <a:effectLst/>
                        </a:rPr>
                        <a:t> </a:t>
                      </a:r>
                      <a:endParaRPr lang="zh-CN" altLang="en-US" sz="1400" dirty="0"/>
                    </a:p>
                  </a:txBody>
                  <a:tcPr/>
                </a:tc>
                <a:tc>
                  <a:txBody>
                    <a:bodyPr/>
                    <a:lstStyle/>
                    <a:p>
                      <a:r>
                        <a:rPr lang="zh-CN" altLang="zh-CN" sz="1400" dirty="0">
                          <a:effectLst/>
                        </a:rPr>
                        <a:t> </a:t>
                      </a:r>
                      <a:r>
                        <a:rPr lang="en-US" altLang="zh-CN" sz="1400" kern="1200" dirty="0" err="1">
                          <a:solidFill>
                            <a:schemeClr val="dk1"/>
                          </a:solidFill>
                          <a:effectLst/>
                          <a:latin typeface="+mn-lt"/>
                          <a:ea typeface="+mn-ea"/>
                          <a:cs typeface="+mn-cs"/>
                        </a:rPr>
                        <a:t>OpLogical</a:t>
                      </a:r>
                      <a:endParaRPr lang="zh-CN" alt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400" kern="1200" dirty="0">
                          <a:solidFill>
                            <a:schemeClr val="dk1"/>
                          </a:solidFill>
                          <a:effectLst/>
                          <a:latin typeface="+mn-lt"/>
                          <a:ea typeface="+mn-ea"/>
                          <a:cs typeface="+mn-cs"/>
                        </a:rPr>
                        <a:t>&amp;&amp;</a:t>
                      </a:r>
                      <a:r>
                        <a:rPr lang="zh-CN" altLang="zh-CN" sz="1400" kern="1200" dirty="0">
                          <a:solidFill>
                            <a:schemeClr val="dk1"/>
                          </a:solidFill>
                          <a:effectLst/>
                          <a:latin typeface="+mn-lt"/>
                          <a:ea typeface="+mn-ea"/>
                          <a:cs typeface="+mn-cs"/>
                        </a:rPr>
                        <a:t>或</a:t>
                      </a:r>
                      <a:r>
                        <a:rPr lang="en-US" altLang="zh-CN" sz="1400" kern="1200" dirty="0">
                          <a:solidFill>
                            <a:schemeClr val="dk1"/>
                          </a:solidFill>
                          <a:effectLst/>
                          <a:latin typeface="+mn-lt"/>
                          <a:ea typeface="+mn-ea"/>
                          <a:cs typeface="+mn-cs"/>
                        </a:rPr>
                        <a:t>||</a:t>
                      </a:r>
                      <a:r>
                        <a:rPr lang="zh-CN" altLang="zh-CN" sz="1400" dirty="0">
                          <a:effectLst/>
                        </a:rPr>
                        <a:t> </a:t>
                      </a:r>
                      <a:endParaRPr lang="zh-CN" altLang="en-US" sz="1400" dirty="0"/>
                    </a:p>
                  </a:txBody>
                  <a:tcPr/>
                </a:tc>
                <a:tc>
                  <a:txBody>
                    <a:bodyPr/>
                    <a:lstStyle/>
                    <a:p>
                      <a:r>
                        <a:rPr lang="zh-CN" altLang="zh-CN" sz="1400" dirty="0">
                          <a:effectLst/>
                        </a:rPr>
                        <a:t> </a:t>
                      </a:r>
                      <a:r>
                        <a:rPr lang="en-US" altLang="zh-CN" sz="1400" kern="1200" dirty="0" err="1">
                          <a:solidFill>
                            <a:schemeClr val="dk1"/>
                          </a:solidFill>
                          <a:effectLst/>
                          <a:latin typeface="+mn-lt"/>
                          <a:ea typeface="+mn-ea"/>
                          <a:cs typeface="+mn-cs"/>
                        </a:rPr>
                        <a:t>OpSetThisSuper</a:t>
                      </a:r>
                      <a:endParaRPr lang="zh-CN" altLang="en-US" sz="1400" dirty="0"/>
                    </a:p>
                  </a:txBody>
                  <a:tcPr/>
                </a:tc>
                <a:tc>
                  <a:txBody>
                    <a:bodyPr/>
                    <a:lstStyle/>
                    <a:p>
                      <a:r>
                        <a:rPr lang="zh-CN" altLang="zh-CN" sz="1400" kern="1200" dirty="0">
                          <a:solidFill>
                            <a:schemeClr val="dk1"/>
                          </a:solidFill>
                          <a:effectLst/>
                          <a:latin typeface="+mn-lt"/>
                          <a:ea typeface="+mn-ea"/>
                          <a:cs typeface="+mn-cs"/>
                        </a:rPr>
                        <a:t>实例设置父实例</a:t>
                      </a:r>
                      <a:r>
                        <a:rPr lang="zh-CN" altLang="zh-CN" sz="1400" dirty="0">
                          <a:effectLst/>
                        </a:rPr>
                        <a:t> </a:t>
                      </a:r>
                      <a:endParaRPr lang="zh-CN" altLang="en-US" sz="1400" dirty="0"/>
                    </a:p>
                  </a:txBody>
                  <a:tcPr/>
                </a:tc>
              </a:tr>
              <a:tr h="370840">
                <a:tc>
                  <a:txBody>
                    <a:bodyPr/>
                    <a:lstStyle/>
                    <a:p>
                      <a:r>
                        <a:rPr lang="zh-CN" altLang="zh-CN" sz="1400" dirty="0">
                          <a:effectLst/>
                        </a:rPr>
                        <a:t> </a:t>
                      </a:r>
                      <a:r>
                        <a:rPr lang="en-US" altLang="zh-CN" sz="1400" kern="1200" dirty="0" err="1">
                          <a:solidFill>
                            <a:schemeClr val="dk1"/>
                          </a:solidFill>
                          <a:effectLst/>
                          <a:latin typeface="+mn-lt"/>
                          <a:ea typeface="+mn-ea"/>
                          <a:cs typeface="+mn-cs"/>
                        </a:rPr>
                        <a:t>OpGetScopeParam</a:t>
                      </a:r>
                      <a:endParaRPr lang="zh-CN" altLang="en-US" sz="1400" dirty="0"/>
                    </a:p>
                  </a:txBody>
                  <a:tcPr/>
                </a:tc>
                <a:tc>
                  <a:txBody>
                    <a:bodyPr/>
                    <a:lstStyle/>
                    <a:p>
                      <a:r>
                        <a:rPr lang="zh-CN" altLang="zh-CN" sz="1400" kern="1200" dirty="0">
                          <a:solidFill>
                            <a:schemeClr val="dk1"/>
                          </a:solidFill>
                          <a:effectLst/>
                          <a:latin typeface="+mn-lt"/>
                          <a:ea typeface="+mn-ea"/>
                          <a:cs typeface="+mn-cs"/>
                        </a:rPr>
                        <a:t>获取作用域参数</a:t>
                      </a:r>
                      <a:r>
                        <a:rPr lang="zh-CN" altLang="zh-CN" sz="1400" dirty="0">
                          <a:effectLst/>
                        </a:rPr>
                        <a:t> </a:t>
                      </a:r>
                      <a:endParaRPr lang="zh-CN" altLang="en-US" sz="1400" dirty="0"/>
                    </a:p>
                  </a:txBody>
                  <a:tcPr/>
                </a:tc>
                <a:tc>
                  <a:txBody>
                    <a:bodyPr/>
                    <a:lstStyle/>
                    <a:p>
                      <a:r>
                        <a:rPr lang="zh-CN" altLang="zh-CN" sz="1400" dirty="0">
                          <a:effectLst/>
                        </a:rPr>
                        <a:t> </a:t>
                      </a:r>
                      <a:r>
                        <a:rPr lang="en-US" altLang="zh-CN" sz="1400" kern="1200" dirty="0" err="1">
                          <a:solidFill>
                            <a:schemeClr val="dk1"/>
                          </a:solidFill>
                          <a:effectLst/>
                          <a:latin typeface="+mn-lt"/>
                          <a:ea typeface="+mn-ea"/>
                          <a:cs typeface="+mn-cs"/>
                        </a:rPr>
                        <a:t>OpConditional</a:t>
                      </a:r>
                      <a:endParaRPr lang="zh-CN" alt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zh-CN" sz="1400" kern="1200" dirty="0">
                          <a:solidFill>
                            <a:schemeClr val="dk1"/>
                          </a:solidFill>
                          <a:effectLst/>
                          <a:latin typeface="+mn-lt"/>
                          <a:ea typeface="+mn-ea"/>
                          <a:cs typeface="+mn-cs"/>
                        </a:rPr>
                        <a:t>三元操作符</a:t>
                      </a:r>
                      <a:r>
                        <a:rPr lang="zh-CN" altLang="zh-CN" sz="1400" dirty="0">
                          <a:effectLst/>
                        </a:rPr>
                        <a:t> </a:t>
                      </a:r>
                      <a:endParaRPr lang="zh-CN" altLang="en-US" sz="1400" dirty="0"/>
                    </a:p>
                    <a:p>
                      <a:endParaRPr lang="zh-CN" altLang="en-US" sz="1400" dirty="0"/>
                    </a:p>
                  </a:txBody>
                  <a:tcPr/>
                </a:tc>
                <a:tc>
                  <a:txBody>
                    <a:bodyPr/>
                    <a:lstStyle/>
                    <a:p>
                      <a:r>
                        <a:rPr lang="zh-CN" altLang="zh-CN" sz="1400" dirty="0">
                          <a:effectLst/>
                        </a:rPr>
                        <a:t> </a:t>
                      </a:r>
                      <a:r>
                        <a:rPr lang="en-US" altLang="zh-CN" sz="1400" kern="1200" dirty="0" err="1">
                          <a:solidFill>
                            <a:schemeClr val="dk1"/>
                          </a:solidFill>
                          <a:effectLst/>
                          <a:latin typeface="+mn-lt"/>
                          <a:ea typeface="+mn-ea"/>
                          <a:cs typeface="+mn-cs"/>
                        </a:rPr>
                        <a:t>OpCall</a:t>
                      </a:r>
                      <a:endParaRPr lang="zh-CN" altLang="en-US" sz="1400" dirty="0"/>
                    </a:p>
                  </a:txBody>
                  <a:tcPr/>
                </a:tc>
                <a:tc>
                  <a:txBody>
                    <a:bodyPr/>
                    <a:lstStyle/>
                    <a:p>
                      <a:r>
                        <a:rPr lang="zh-CN" altLang="zh-CN" sz="1400" kern="1200" dirty="0">
                          <a:solidFill>
                            <a:schemeClr val="dk1"/>
                          </a:solidFill>
                          <a:effectLst/>
                          <a:latin typeface="+mn-lt"/>
                          <a:ea typeface="+mn-ea"/>
                          <a:cs typeface="+mn-cs"/>
                        </a:rPr>
                        <a:t>内部方法调用</a:t>
                      </a:r>
                      <a:r>
                        <a:rPr lang="zh-CN" altLang="zh-CN" sz="1400" dirty="0">
                          <a:effectLst/>
                        </a:rPr>
                        <a:t> </a:t>
                      </a:r>
                      <a:endParaRPr lang="zh-CN" altLang="en-US" sz="1400" dirty="0"/>
                    </a:p>
                  </a:txBody>
                  <a:tcPr/>
                </a:tc>
              </a:tr>
              <a:tr h="370840">
                <a:tc>
                  <a:txBody>
                    <a:bodyPr/>
                    <a:lstStyle/>
                    <a:p>
                      <a:r>
                        <a:rPr lang="zh-CN" altLang="zh-CN" sz="1400" dirty="0">
                          <a:effectLst/>
                        </a:rPr>
                        <a:t> </a:t>
                      </a:r>
                      <a:r>
                        <a:rPr lang="en-US" altLang="zh-CN" sz="1400" kern="1200" dirty="0" err="1">
                          <a:solidFill>
                            <a:schemeClr val="dk1"/>
                          </a:solidFill>
                          <a:effectLst/>
                          <a:latin typeface="+mn-lt"/>
                          <a:ea typeface="+mn-ea"/>
                          <a:cs typeface="+mn-cs"/>
                        </a:rPr>
                        <a:t>OpSetScopeParam</a:t>
                      </a:r>
                      <a:endParaRPr lang="zh-CN" altLang="en-US" sz="1400" dirty="0"/>
                    </a:p>
                  </a:txBody>
                  <a:tcPr/>
                </a:tc>
                <a:tc>
                  <a:txBody>
                    <a:bodyPr/>
                    <a:lstStyle/>
                    <a:p>
                      <a:r>
                        <a:rPr lang="zh-CN" altLang="zh-CN" sz="1400" kern="1200" dirty="0">
                          <a:solidFill>
                            <a:schemeClr val="dk1"/>
                          </a:solidFill>
                          <a:effectLst/>
                          <a:latin typeface="+mn-lt"/>
                          <a:ea typeface="+mn-ea"/>
                          <a:cs typeface="+mn-cs"/>
                        </a:rPr>
                        <a:t>设置作用域中参数值</a:t>
                      </a:r>
                      <a:r>
                        <a:rPr lang="zh-CN" altLang="zh-CN" sz="1400" dirty="0">
                          <a:effectLst/>
                        </a:rPr>
                        <a:t> </a:t>
                      </a:r>
                      <a:endParaRPr lang="zh-CN" altLang="en-US" sz="1400" dirty="0"/>
                    </a:p>
                  </a:txBody>
                  <a:tcPr/>
                </a:tc>
                <a:tc>
                  <a:txBody>
                    <a:bodyPr/>
                    <a:lstStyle/>
                    <a:p>
                      <a:r>
                        <a:rPr lang="zh-CN" altLang="zh-CN" sz="1400" dirty="0">
                          <a:effectLst/>
                        </a:rPr>
                        <a:t> </a:t>
                      </a:r>
                      <a:r>
                        <a:rPr lang="en-US" altLang="zh-CN" sz="1400" kern="1200" dirty="0" err="1">
                          <a:solidFill>
                            <a:schemeClr val="dk1"/>
                          </a:solidFill>
                          <a:effectLst/>
                          <a:latin typeface="+mn-lt"/>
                          <a:ea typeface="+mn-ea"/>
                          <a:cs typeface="+mn-cs"/>
                        </a:rPr>
                        <a:t>OpThrow</a:t>
                      </a:r>
                      <a:endParaRPr lang="zh-CN" alt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400" kern="1200" dirty="0">
                          <a:solidFill>
                            <a:schemeClr val="dk1"/>
                          </a:solidFill>
                          <a:effectLst/>
                          <a:latin typeface="+mn-lt"/>
                          <a:ea typeface="+mn-ea"/>
                          <a:cs typeface="+mn-cs"/>
                        </a:rPr>
                        <a:t>throw</a:t>
                      </a:r>
                      <a:r>
                        <a:rPr lang="zh-CN" altLang="zh-CN" sz="1400" kern="1200" dirty="0">
                          <a:solidFill>
                            <a:schemeClr val="dk1"/>
                          </a:solidFill>
                          <a:effectLst/>
                          <a:latin typeface="+mn-lt"/>
                          <a:ea typeface="+mn-ea"/>
                          <a:cs typeface="+mn-cs"/>
                        </a:rPr>
                        <a:t>操作</a:t>
                      </a:r>
                      <a:r>
                        <a:rPr lang="zh-CN" altLang="zh-CN" sz="1400" dirty="0">
                          <a:effectLst/>
                        </a:rPr>
                        <a:t> </a:t>
                      </a:r>
                      <a:endParaRPr lang="zh-CN" altLang="en-US" sz="1400" dirty="0"/>
                    </a:p>
                    <a:p>
                      <a:endParaRPr lang="zh-CN" altLang="en-US" sz="1400" dirty="0"/>
                    </a:p>
                  </a:txBody>
                  <a:tcPr/>
                </a:tc>
                <a:tc>
                  <a:txBody>
                    <a:bodyPr/>
                    <a:lstStyle/>
                    <a:p>
                      <a:r>
                        <a:rPr lang="zh-CN" altLang="zh-CN" sz="1400" dirty="0">
                          <a:effectLst/>
                        </a:rPr>
                        <a:t> </a:t>
                      </a:r>
                      <a:r>
                        <a:rPr lang="en-US" altLang="zh-CN" sz="1400" kern="1200" dirty="0" err="1">
                          <a:solidFill>
                            <a:schemeClr val="dk1"/>
                          </a:solidFill>
                          <a:effectLst/>
                          <a:latin typeface="+mn-lt"/>
                          <a:ea typeface="+mn-ea"/>
                          <a:cs typeface="+mn-cs"/>
                        </a:rPr>
                        <a:t>OpCallPointer</a:t>
                      </a:r>
                      <a:endParaRPr lang="zh-CN" altLang="en-US" sz="1400" dirty="0"/>
                    </a:p>
                  </a:txBody>
                  <a:tcPr/>
                </a:tc>
                <a:tc>
                  <a:txBody>
                    <a:bodyPr/>
                    <a:lstStyle/>
                    <a:p>
                      <a:r>
                        <a:rPr lang="zh-CN" altLang="zh-CN" sz="1400" kern="1200" dirty="0">
                          <a:solidFill>
                            <a:schemeClr val="dk1"/>
                          </a:solidFill>
                          <a:effectLst/>
                          <a:latin typeface="+mn-lt"/>
                          <a:ea typeface="+mn-ea"/>
                          <a:cs typeface="+mn-cs"/>
                        </a:rPr>
                        <a:t>内部方法动态调用</a:t>
                      </a:r>
                      <a:r>
                        <a:rPr lang="zh-CN" altLang="zh-CN" sz="1400" dirty="0">
                          <a:effectLst/>
                        </a:rPr>
                        <a:t> </a:t>
                      </a:r>
                      <a:endParaRPr lang="zh-CN" altLang="en-US" sz="1400" dirty="0"/>
                    </a:p>
                  </a:txBody>
                  <a:tcPr/>
                </a:tc>
              </a:tr>
              <a:tr h="370840">
                <a:tc>
                  <a:txBody>
                    <a:bodyPr/>
                    <a:lstStyle/>
                    <a:p>
                      <a:r>
                        <a:rPr lang="zh-CN" altLang="zh-CN" sz="1400" dirty="0">
                          <a:effectLst/>
                        </a:rPr>
                        <a:t> </a:t>
                      </a:r>
                      <a:r>
                        <a:rPr lang="en-US" altLang="zh-CN" sz="1400" kern="1200" dirty="0" err="1">
                          <a:solidFill>
                            <a:schemeClr val="dk1"/>
                          </a:solidFill>
                          <a:effectLst/>
                          <a:latin typeface="+mn-lt"/>
                          <a:ea typeface="+mn-ea"/>
                          <a:cs typeface="+mn-cs"/>
                        </a:rPr>
                        <a:t>OpGetGlobalParam</a:t>
                      </a:r>
                      <a:endParaRPr lang="zh-CN" altLang="en-US" sz="1400" dirty="0"/>
                    </a:p>
                  </a:txBody>
                  <a:tcPr/>
                </a:tc>
                <a:tc>
                  <a:txBody>
                    <a:bodyPr/>
                    <a:lstStyle/>
                    <a:p>
                      <a:r>
                        <a:rPr lang="zh-CN" altLang="zh-CN" sz="1400" kern="1200" dirty="0">
                          <a:solidFill>
                            <a:schemeClr val="dk1"/>
                          </a:solidFill>
                          <a:effectLst/>
                          <a:latin typeface="+mn-lt"/>
                          <a:ea typeface="+mn-ea"/>
                          <a:cs typeface="+mn-cs"/>
                        </a:rPr>
                        <a:t>获取全局参数</a:t>
                      </a:r>
                      <a:r>
                        <a:rPr lang="zh-CN" altLang="zh-CN" sz="1400" dirty="0">
                          <a:effectLst/>
                        </a:rPr>
                        <a:t> </a:t>
                      </a:r>
                      <a:endParaRPr lang="zh-CN" altLang="en-US" sz="1400" dirty="0"/>
                    </a:p>
                  </a:txBody>
                  <a:tcPr/>
                </a:tc>
                <a:tc>
                  <a:txBody>
                    <a:bodyPr/>
                    <a:lstStyle/>
                    <a:p>
                      <a:r>
                        <a:rPr lang="zh-CN" altLang="zh-CN" sz="1400" dirty="0">
                          <a:effectLst/>
                        </a:rPr>
                        <a:t> </a:t>
                      </a:r>
                      <a:r>
                        <a:rPr lang="en-US" altLang="zh-CN" sz="1400" kern="1200" dirty="0" err="1">
                          <a:solidFill>
                            <a:schemeClr val="dk1"/>
                          </a:solidFill>
                          <a:effectLst/>
                          <a:latin typeface="+mn-lt"/>
                          <a:ea typeface="+mn-ea"/>
                          <a:cs typeface="+mn-cs"/>
                        </a:rPr>
                        <a:t>OpTryCatchFinally</a:t>
                      </a:r>
                      <a:endParaRPr lang="zh-CN" alt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400" kern="1200" dirty="0">
                          <a:solidFill>
                            <a:schemeClr val="dk1"/>
                          </a:solidFill>
                          <a:effectLst/>
                          <a:latin typeface="+mn-lt"/>
                          <a:ea typeface="+mn-ea"/>
                          <a:cs typeface="+mn-cs"/>
                        </a:rPr>
                        <a:t>try-catch-finally</a:t>
                      </a:r>
                      <a:r>
                        <a:rPr lang="zh-CN" altLang="zh-CN" sz="1400" kern="1200" dirty="0">
                          <a:solidFill>
                            <a:schemeClr val="dk1"/>
                          </a:solidFill>
                          <a:effectLst/>
                          <a:latin typeface="+mn-lt"/>
                          <a:ea typeface="+mn-ea"/>
                          <a:cs typeface="+mn-cs"/>
                        </a:rPr>
                        <a:t>操作</a:t>
                      </a:r>
                      <a:r>
                        <a:rPr lang="zh-CN" altLang="zh-CN" sz="1400" dirty="0">
                          <a:effectLst/>
                        </a:rPr>
                        <a:t> </a:t>
                      </a:r>
                      <a:endParaRPr lang="zh-CN" altLang="en-US" sz="1400" dirty="0"/>
                    </a:p>
                    <a:p>
                      <a:endParaRPr lang="zh-CN" altLang="en-US" sz="1400" dirty="0"/>
                    </a:p>
                  </a:txBody>
                  <a:tcPr/>
                </a:tc>
                <a:tc>
                  <a:txBody>
                    <a:bodyPr/>
                    <a:lstStyle/>
                    <a:p>
                      <a:r>
                        <a:rPr lang="zh-CN" altLang="zh-CN" sz="1400" dirty="0">
                          <a:effectLst/>
                        </a:rPr>
                        <a:t>  </a:t>
                      </a:r>
                      <a:r>
                        <a:rPr lang="en-US" altLang="zh-CN" sz="1400" kern="1200" dirty="0" err="1">
                          <a:solidFill>
                            <a:schemeClr val="dk1"/>
                          </a:solidFill>
                          <a:effectLst/>
                          <a:latin typeface="+mn-lt"/>
                          <a:ea typeface="+mn-ea"/>
                          <a:cs typeface="+mn-cs"/>
                        </a:rPr>
                        <a:t>OpCallExternal</a:t>
                      </a:r>
                      <a:endParaRPr lang="zh-CN" altLang="en-US" sz="1400" dirty="0"/>
                    </a:p>
                  </a:txBody>
                  <a:tcPr/>
                </a:tc>
                <a:tc>
                  <a:txBody>
                    <a:bodyPr/>
                    <a:lstStyle/>
                    <a:p>
                      <a:r>
                        <a:rPr lang="zh-CN" altLang="zh-CN" sz="1400" kern="1200" dirty="0">
                          <a:solidFill>
                            <a:schemeClr val="dk1"/>
                          </a:solidFill>
                          <a:effectLst/>
                          <a:latin typeface="+mn-lt"/>
                          <a:ea typeface="+mn-ea"/>
                          <a:cs typeface="+mn-cs"/>
                        </a:rPr>
                        <a:t>外部方法调用</a:t>
                      </a:r>
                      <a:r>
                        <a:rPr lang="zh-CN" altLang="zh-CN" sz="1400" dirty="0">
                          <a:effectLst/>
                        </a:rPr>
                        <a:t> </a:t>
                      </a:r>
                      <a:endParaRPr lang="zh-CN" altLang="en-US" sz="1400" dirty="0"/>
                    </a:p>
                  </a:txBody>
                  <a:tcPr/>
                </a:tc>
              </a:tr>
              <a:tr h="370840">
                <a:tc>
                  <a:txBody>
                    <a:bodyPr/>
                    <a:lstStyle/>
                    <a:p>
                      <a:r>
                        <a:rPr lang="zh-CN" altLang="zh-CN" sz="1400" dirty="0">
                          <a:effectLst/>
                        </a:rPr>
                        <a:t> </a:t>
                      </a:r>
                      <a:r>
                        <a:rPr lang="en-US" altLang="zh-CN" sz="1400" kern="1200" dirty="0" err="1">
                          <a:solidFill>
                            <a:schemeClr val="dk1"/>
                          </a:solidFill>
                          <a:effectLst/>
                          <a:latin typeface="+mn-lt"/>
                          <a:ea typeface="+mn-ea"/>
                          <a:cs typeface="+mn-cs"/>
                        </a:rPr>
                        <a:t>OpGetObjectProperty</a:t>
                      </a:r>
                      <a:endParaRPr lang="zh-CN" alt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zh-CN" sz="1400" kern="1200" dirty="0">
                          <a:solidFill>
                            <a:schemeClr val="dk1"/>
                          </a:solidFill>
                          <a:effectLst/>
                          <a:latin typeface="+mn-lt"/>
                          <a:ea typeface="+mn-ea"/>
                          <a:cs typeface="+mn-cs"/>
                        </a:rPr>
                        <a:t>获取实例参数</a:t>
                      </a:r>
                      <a:r>
                        <a:rPr lang="zh-CN" altLang="zh-CN" sz="1400" dirty="0">
                          <a:effectLst/>
                        </a:rPr>
                        <a:t> </a:t>
                      </a:r>
                      <a:endParaRPr lang="zh-CN" altLang="en-US" sz="1400" dirty="0"/>
                    </a:p>
                    <a:p>
                      <a:endParaRPr lang="zh-CN" altLang="en-US" sz="1400" dirty="0"/>
                    </a:p>
                  </a:txBody>
                  <a:tcPr/>
                </a:tc>
                <a:tc>
                  <a:txBody>
                    <a:bodyPr/>
                    <a:lstStyle/>
                    <a:p>
                      <a:r>
                        <a:rPr lang="zh-CN" altLang="zh-CN" sz="1400" dirty="0">
                          <a:effectLst/>
                        </a:rPr>
                        <a:t> </a:t>
                      </a:r>
                      <a:r>
                        <a:rPr lang="en-US" altLang="zh-CN" sz="1400" kern="1200" dirty="0" err="1">
                          <a:solidFill>
                            <a:schemeClr val="dk1"/>
                          </a:solidFill>
                          <a:effectLst/>
                          <a:latin typeface="+mn-lt"/>
                          <a:ea typeface="+mn-ea"/>
                          <a:cs typeface="+mn-cs"/>
                        </a:rPr>
                        <a:t>OpNullCheck</a:t>
                      </a:r>
                      <a:endParaRPr lang="zh-CN" alt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zh-CN" sz="1400" kern="1200" dirty="0">
                          <a:solidFill>
                            <a:schemeClr val="dk1"/>
                          </a:solidFill>
                          <a:effectLst/>
                          <a:latin typeface="+mn-lt"/>
                          <a:ea typeface="+mn-ea"/>
                          <a:cs typeface="+mn-cs"/>
                        </a:rPr>
                        <a:t>空安全检查</a:t>
                      </a:r>
                      <a:r>
                        <a:rPr lang="zh-CN" altLang="zh-CN" sz="1400" dirty="0">
                          <a:effectLst/>
                        </a:rPr>
                        <a:t> </a:t>
                      </a:r>
                      <a:endParaRPr lang="zh-CN" altLang="en-US" sz="1400" dirty="0"/>
                    </a:p>
                    <a:p>
                      <a:endParaRPr lang="zh-CN" altLang="en-US" sz="1400" dirty="0"/>
                    </a:p>
                  </a:txBody>
                  <a:tcPr/>
                </a:tc>
                <a:tc>
                  <a:txBody>
                    <a:bodyPr/>
                    <a:lstStyle/>
                    <a:p>
                      <a:r>
                        <a:rPr lang="zh-CN" altLang="zh-CN" sz="1400" dirty="0">
                          <a:effectLst/>
                        </a:rPr>
                        <a:t> </a:t>
                      </a:r>
                      <a:r>
                        <a:rPr lang="en-US" altLang="zh-CN" sz="1400" kern="1200" dirty="0" err="1">
                          <a:solidFill>
                            <a:schemeClr val="dk1"/>
                          </a:solidFill>
                          <a:effectLst/>
                          <a:latin typeface="+mn-lt"/>
                          <a:ea typeface="+mn-ea"/>
                          <a:cs typeface="+mn-cs"/>
                        </a:rPr>
                        <a:t>OpCallSuper</a:t>
                      </a:r>
                      <a:endParaRPr lang="zh-CN" altLang="en-US" sz="1400" dirty="0"/>
                    </a:p>
                  </a:txBody>
                  <a:tcPr/>
                </a:tc>
                <a:tc>
                  <a:txBody>
                    <a:bodyPr/>
                    <a:lstStyle/>
                    <a:p>
                      <a:r>
                        <a:rPr lang="zh-CN" altLang="zh-CN" sz="1400" kern="1200" dirty="0">
                          <a:solidFill>
                            <a:schemeClr val="dk1"/>
                          </a:solidFill>
                          <a:effectLst/>
                          <a:latin typeface="+mn-lt"/>
                          <a:ea typeface="+mn-ea"/>
                          <a:cs typeface="+mn-cs"/>
                        </a:rPr>
                        <a:t>调用实例父类方法</a:t>
                      </a:r>
                      <a:r>
                        <a:rPr lang="zh-CN" altLang="zh-CN" sz="1400" dirty="0">
                          <a:effectLst/>
                        </a:rPr>
                        <a:t> </a:t>
                      </a:r>
                      <a:endParaRPr lang="zh-CN" altLang="en-US" sz="1400" dirty="0"/>
                    </a:p>
                  </a:txBody>
                  <a:tcPr/>
                </a:tc>
              </a:tr>
              <a:tr h="370840">
                <a:tc>
                  <a:txBody>
                    <a:bodyPr/>
                    <a:lstStyle/>
                    <a:p>
                      <a:r>
                        <a:rPr lang="zh-CN" altLang="zh-CN" sz="1400" dirty="0">
                          <a:effectLst/>
                        </a:rPr>
                        <a:t> </a:t>
                      </a:r>
                      <a:r>
                        <a:rPr lang="en-US" altLang="zh-CN" sz="1400" kern="1200" dirty="0" err="1">
                          <a:solidFill>
                            <a:schemeClr val="dk1"/>
                          </a:solidFill>
                          <a:effectLst/>
                          <a:latin typeface="+mn-lt"/>
                          <a:ea typeface="+mn-ea"/>
                          <a:cs typeface="+mn-cs"/>
                        </a:rPr>
                        <a:t>OpSetThisProperty</a:t>
                      </a:r>
                      <a:endParaRPr lang="zh-CN" alt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zh-CN" sz="1400" kern="1200" dirty="0">
                          <a:solidFill>
                            <a:schemeClr val="dk1"/>
                          </a:solidFill>
                          <a:effectLst/>
                          <a:latin typeface="+mn-lt"/>
                          <a:ea typeface="+mn-ea"/>
                          <a:cs typeface="+mn-cs"/>
                        </a:rPr>
                        <a:t>设置</a:t>
                      </a:r>
                      <a:r>
                        <a:rPr lang="en-US" altLang="zh-CN" sz="1400" kern="1200" dirty="0">
                          <a:solidFill>
                            <a:schemeClr val="dk1"/>
                          </a:solidFill>
                          <a:effectLst/>
                          <a:latin typeface="+mn-lt"/>
                          <a:ea typeface="+mn-ea"/>
                          <a:cs typeface="+mn-cs"/>
                        </a:rPr>
                        <a:t>this</a:t>
                      </a:r>
                      <a:r>
                        <a:rPr lang="zh-CN" altLang="zh-CN" sz="1400" kern="1200" dirty="0">
                          <a:solidFill>
                            <a:schemeClr val="dk1"/>
                          </a:solidFill>
                          <a:effectLst/>
                          <a:latin typeface="+mn-lt"/>
                          <a:ea typeface="+mn-ea"/>
                          <a:cs typeface="+mn-cs"/>
                        </a:rPr>
                        <a:t>参数</a:t>
                      </a:r>
                      <a:r>
                        <a:rPr lang="zh-CN" altLang="zh-CN" sz="1400" dirty="0">
                          <a:effectLst/>
                        </a:rPr>
                        <a:t> </a:t>
                      </a:r>
                      <a:endParaRPr lang="zh-CN" altLang="en-US" sz="1400" dirty="0"/>
                    </a:p>
                  </a:txBody>
                  <a:tcPr/>
                </a:tc>
                <a:tc>
                  <a:txBody>
                    <a:bodyPr/>
                    <a:lstStyle/>
                    <a:p>
                      <a:r>
                        <a:rPr lang="zh-CN" altLang="zh-CN" sz="1400" dirty="0">
                          <a:effectLst/>
                        </a:rPr>
                        <a:t> </a:t>
                      </a:r>
                      <a:r>
                        <a:rPr lang="en-US" altLang="zh-CN" sz="1400" kern="1200" dirty="0" err="1">
                          <a:solidFill>
                            <a:schemeClr val="dk1"/>
                          </a:solidFill>
                          <a:effectLst/>
                          <a:latin typeface="+mn-lt"/>
                          <a:ea typeface="+mn-ea"/>
                          <a:cs typeface="+mn-cs"/>
                        </a:rPr>
                        <a:t>OpAs</a:t>
                      </a:r>
                      <a:endParaRPr lang="zh-CN" alt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zh-CN" sz="1400" kern="1200" dirty="0">
                          <a:solidFill>
                            <a:schemeClr val="dk1"/>
                          </a:solidFill>
                          <a:effectLst/>
                          <a:latin typeface="+mn-lt"/>
                          <a:ea typeface="+mn-ea"/>
                          <a:cs typeface="+mn-cs"/>
                        </a:rPr>
                        <a:t>类型转换</a:t>
                      </a:r>
                      <a:r>
                        <a:rPr lang="zh-CN" altLang="zh-CN" sz="1400" dirty="0">
                          <a:effectLst/>
                        </a:rPr>
                        <a:t> </a:t>
                      </a:r>
                      <a:endParaRPr lang="zh-CN" altLang="en-US" sz="1400" dirty="0"/>
                    </a:p>
                    <a:p>
                      <a:endParaRPr lang="zh-CN" altLang="en-US" sz="1400" dirty="0"/>
                    </a:p>
                  </a:txBody>
                  <a:tcPr/>
                </a:tc>
                <a:tc>
                  <a:txBody>
                    <a:bodyPr/>
                    <a:lstStyle/>
                    <a:p>
                      <a:r>
                        <a:rPr lang="zh-CN" altLang="zh-CN" sz="1400" dirty="0">
                          <a:effectLst/>
                        </a:rPr>
                        <a:t>  </a:t>
                      </a:r>
                      <a:r>
                        <a:rPr lang="en-US" altLang="zh-CN" sz="1400" kern="1200" dirty="0" err="1">
                          <a:solidFill>
                            <a:schemeClr val="dk1"/>
                          </a:solidFill>
                          <a:effectLst/>
                          <a:latin typeface="+mn-lt"/>
                          <a:ea typeface="+mn-ea"/>
                          <a:cs typeface="+mn-cs"/>
                        </a:rPr>
                        <a:t>OpAwait</a:t>
                      </a:r>
                      <a:r>
                        <a:rPr lang="zh-CN" altLang="zh-CN" sz="1400" dirty="0">
                          <a:effectLst/>
                        </a:rPr>
                        <a:t> </a:t>
                      </a:r>
                      <a:endParaRPr lang="zh-CN" altLang="en-US" sz="1400" dirty="0"/>
                    </a:p>
                  </a:txBody>
                  <a:tcPr/>
                </a:tc>
                <a:tc>
                  <a:txBody>
                    <a:bodyPr/>
                    <a:lstStyle/>
                    <a:p>
                      <a:r>
                        <a:rPr lang="en-US" altLang="zh-CN" sz="1400" kern="1200" dirty="0">
                          <a:solidFill>
                            <a:schemeClr val="dk1"/>
                          </a:solidFill>
                          <a:effectLst/>
                          <a:latin typeface="+mn-lt"/>
                          <a:ea typeface="+mn-ea"/>
                          <a:cs typeface="+mn-cs"/>
                        </a:rPr>
                        <a:t>await</a:t>
                      </a:r>
                      <a:r>
                        <a:rPr lang="zh-CN" altLang="zh-CN" sz="1400" kern="1200" dirty="0">
                          <a:solidFill>
                            <a:schemeClr val="dk1"/>
                          </a:solidFill>
                          <a:effectLst/>
                          <a:latin typeface="+mn-lt"/>
                          <a:ea typeface="+mn-ea"/>
                          <a:cs typeface="+mn-cs"/>
                        </a:rPr>
                        <a:t>调用，异步函数同步等待</a:t>
                      </a:r>
                      <a:r>
                        <a:rPr lang="zh-CN" altLang="zh-CN" sz="1400" dirty="0">
                          <a:effectLst/>
                        </a:rPr>
                        <a:t> </a:t>
                      </a:r>
                      <a:endParaRPr lang="zh-CN" altLang="en-US" sz="1400" dirty="0"/>
                    </a:p>
                  </a:txBody>
                  <a:tcPr/>
                </a:tc>
              </a:tr>
            </a:tbl>
          </a:graphicData>
        </a:graphic>
      </p:graphicFrame>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组 3"/>
          <p:cNvPicPr>
            <a:picLocks noChangeAspect="1"/>
          </p:cNvPicPr>
          <p:nvPr/>
        </p:nvPicPr>
        <p:blipFill>
          <a:blip r:embed="rId1" cstate="screen"/>
          <a:stretch>
            <a:fillRect/>
          </a:stretch>
        </p:blipFill>
        <p:spPr>
          <a:xfrm flipV="1">
            <a:off x="0" y="5390515"/>
            <a:ext cx="1167130" cy="1467485"/>
          </a:xfrm>
          <a:prstGeom prst="rect">
            <a:avLst/>
          </a:prstGeom>
        </p:spPr>
      </p:pic>
      <p:sp>
        <p:nvSpPr>
          <p:cNvPr id="26" name="PA-圆角矩形 5"/>
          <p:cNvSpPr/>
          <p:nvPr>
            <p:custDataLst>
              <p:tags r:id="rId2"/>
            </p:custDataLst>
          </p:nvPr>
        </p:nvSpPr>
        <p:spPr>
          <a:xfrm>
            <a:off x="158115" y="341630"/>
            <a:ext cx="821055" cy="716915"/>
          </a:xfrm>
          <a:prstGeom prst="roundRect">
            <a:avLst>
              <a:gd name="adj" fmla="val 0"/>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rgbClr val="000000"/>
              </a:solidFill>
              <a:latin typeface="Arial" panose="020B0604020202090204"/>
              <a:ea typeface="微软雅黑"/>
              <a:sym typeface="Arial" panose="020B0604020202090204"/>
            </a:endParaRPr>
          </a:p>
        </p:txBody>
      </p:sp>
      <p:grpSp>
        <p:nvGrpSpPr>
          <p:cNvPr id="4" name="组合 3"/>
          <p:cNvGrpSpPr/>
          <p:nvPr/>
        </p:nvGrpSpPr>
        <p:grpSpPr>
          <a:xfrm>
            <a:off x="4636135" y="93980"/>
            <a:ext cx="2919730" cy="572770"/>
            <a:chOff x="7301" y="148"/>
            <a:chExt cx="4598" cy="902"/>
          </a:xfrm>
        </p:grpSpPr>
        <p:sp>
          <p:nvSpPr>
            <p:cNvPr id="7" name="文本框 6"/>
            <p:cNvSpPr txBox="1"/>
            <p:nvPr/>
          </p:nvSpPr>
          <p:spPr>
            <a:xfrm>
              <a:off x="7301" y="148"/>
              <a:ext cx="4598" cy="727"/>
            </a:xfrm>
            <a:prstGeom prst="rect">
              <a:avLst/>
            </a:prstGeom>
            <a:noFill/>
          </p:spPr>
          <p:txBody>
            <a:bodyPr wrap="square" rtlCol="0">
              <a:spAutoFit/>
            </a:bodyPr>
            <a:lstStyle/>
            <a:p>
              <a:pPr algn="ctr"/>
              <a:r>
                <a:rPr lang="en-US" altLang="zh-CN" sz="2400" b="1" dirty="0" err="1">
                  <a:solidFill>
                    <a:srgbClr val="091077"/>
                  </a:solidFill>
                  <a:latin typeface="Arial" panose="020B0604020202090204"/>
                  <a:ea typeface="微软雅黑"/>
                  <a:sym typeface="Arial" panose="020B0604020202090204"/>
                </a:rPr>
                <a:t>MicroDart</a:t>
              </a:r>
              <a:r>
                <a:rPr lang="zh-CN" altLang="en-US" sz="2400" b="1" dirty="0">
                  <a:solidFill>
                    <a:srgbClr val="091077"/>
                  </a:solidFill>
                  <a:latin typeface="Arial" panose="020B0604020202090204"/>
                  <a:ea typeface="微软雅黑"/>
                  <a:sym typeface="Arial" panose="020B0604020202090204"/>
                </a:rPr>
                <a:t>语义分析</a:t>
              </a:r>
              <a:endParaRPr lang="zh-CN" altLang="en-US" sz="2400" b="1" dirty="0">
                <a:solidFill>
                  <a:srgbClr val="091077"/>
                </a:solidFill>
                <a:latin typeface="Arial" panose="020B0604020202090204"/>
                <a:ea typeface="微软雅黑"/>
                <a:sym typeface="Arial" panose="020B0604020202090204"/>
              </a:endParaRPr>
            </a:p>
          </p:txBody>
        </p:sp>
        <p:cxnSp>
          <p:nvCxnSpPr>
            <p:cNvPr id="16" name="直接连接符 15"/>
            <p:cNvCxnSpPr/>
            <p:nvPr/>
          </p:nvCxnSpPr>
          <p:spPr>
            <a:xfrm>
              <a:off x="8737" y="1050"/>
              <a:ext cx="1726" cy="0"/>
            </a:xfrm>
            <a:prstGeom prst="line">
              <a:avLst/>
            </a:prstGeom>
            <a:ln w="31750">
              <a:solidFill>
                <a:srgbClr val="091077"/>
              </a:solidFill>
            </a:ln>
          </p:spPr>
          <p:style>
            <a:lnRef idx="1">
              <a:schemeClr val="accent1"/>
            </a:lnRef>
            <a:fillRef idx="0">
              <a:schemeClr val="accent1"/>
            </a:fillRef>
            <a:effectRef idx="0">
              <a:schemeClr val="accent1"/>
            </a:effectRef>
            <a:fontRef idx="minor">
              <a:schemeClr val="tx1"/>
            </a:fontRef>
          </p:style>
        </p:cxnSp>
      </p:grpSp>
      <p:pic>
        <p:nvPicPr>
          <p:cNvPr id="2" name="图片 1" descr="p9"/>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089015" y="879686"/>
            <a:ext cx="5753100" cy="4889500"/>
          </a:xfrm>
          <a:prstGeom prst="rect">
            <a:avLst/>
          </a:prstGeom>
          <a:noFill/>
          <a:ln>
            <a:noFill/>
          </a:ln>
        </p:spPr>
      </p:pic>
      <p:sp>
        <p:nvSpPr>
          <p:cNvPr id="10" name="文本框 9"/>
          <p:cNvSpPr txBox="1"/>
          <p:nvPr/>
        </p:nvSpPr>
        <p:spPr>
          <a:xfrm>
            <a:off x="780037" y="801528"/>
            <a:ext cx="5324475" cy="5860387"/>
          </a:xfrm>
          <a:prstGeom prst="rect">
            <a:avLst/>
          </a:prstGeom>
          <a:noFill/>
        </p:spPr>
        <p:txBody>
          <a:bodyPr wrap="square">
            <a:spAutoFit/>
          </a:bodyPr>
          <a:lstStyle/>
          <a:p>
            <a:pPr indent="304800" algn="just">
              <a:lnSpc>
                <a:spcPct val="150000"/>
              </a:lnSpc>
            </a:pPr>
            <a:r>
              <a:rPr kumimoji="1" lang="en-US" altLang="zh-CN" b="1" dirty="0" err="1">
                <a:latin typeface="+mn-ea"/>
              </a:rPr>
              <a:t>MicroDart</a:t>
            </a:r>
            <a:r>
              <a:rPr kumimoji="1" lang="zh-CN" altLang="en-US" b="1" dirty="0">
                <a:latin typeface="+mn-ea"/>
              </a:rPr>
              <a:t>语义分析阶段实际上是将抽象语法树的节点转换成虚拟指令集的过程。</a:t>
            </a:r>
            <a:endParaRPr kumimoji="1" lang="en-US" altLang="zh-CN" b="1" dirty="0">
              <a:latin typeface="+mn-ea"/>
            </a:endParaRPr>
          </a:p>
          <a:p>
            <a:pPr indent="304800" algn="just">
              <a:lnSpc>
                <a:spcPct val="150000"/>
              </a:lnSpc>
            </a:pPr>
            <a:r>
              <a:rPr lang="zh-CN" altLang="en-US" sz="1800" dirty="0">
                <a:latin typeface="+mn-ea"/>
              </a:rPr>
              <a:t>一般而言解释器</a:t>
            </a:r>
            <a:r>
              <a:rPr lang="zh-CN" altLang="en-US" sz="1800" b="1" dirty="0">
                <a:latin typeface="+mn-ea"/>
              </a:rPr>
              <a:t>执行指令集是从上到下顺序运行的</a:t>
            </a:r>
            <a:r>
              <a:rPr lang="zh-CN" altLang="en-US" sz="1800" dirty="0">
                <a:latin typeface="+mn-ea"/>
              </a:rPr>
              <a:t>，但可以通过</a:t>
            </a:r>
            <a:r>
              <a:rPr lang="en-US" altLang="zh-CN" sz="1800" b="1" dirty="0" err="1">
                <a:latin typeface="+mn-ea"/>
              </a:rPr>
              <a:t>OpJump</a:t>
            </a:r>
            <a:r>
              <a:rPr lang="zh-CN" altLang="en-US" sz="1800" b="1" dirty="0">
                <a:latin typeface="+mn-ea"/>
              </a:rPr>
              <a:t>系列指令改变程序的执行指针</a:t>
            </a:r>
            <a:r>
              <a:rPr lang="zh-CN" altLang="en-US" sz="1800" dirty="0">
                <a:latin typeface="+mn-ea"/>
              </a:rPr>
              <a:t>，使程序可以跳过或者重复执行某段指令集序列。</a:t>
            </a:r>
            <a:endParaRPr lang="en-US" altLang="zh-CN" sz="1800" dirty="0">
              <a:latin typeface="+mn-ea"/>
            </a:endParaRPr>
          </a:p>
          <a:p>
            <a:pPr indent="304800">
              <a:lnSpc>
                <a:spcPct val="150000"/>
              </a:lnSpc>
            </a:pPr>
            <a:r>
              <a:rPr kumimoji="1" lang="zh-CN" altLang="en-US" b="1" dirty="0">
                <a:latin typeface="+mn-ea"/>
              </a:rPr>
              <a:t>判断语句</a:t>
            </a:r>
            <a:r>
              <a:rPr kumimoji="1" lang="en-US" altLang="zh-CN" b="1" dirty="0">
                <a:latin typeface="+mn-ea"/>
              </a:rPr>
              <a:t>if</a:t>
            </a:r>
            <a:r>
              <a:rPr kumimoji="1" lang="zh-CN" altLang="en-US" b="1" dirty="0">
                <a:latin typeface="+mn-ea"/>
              </a:rPr>
              <a:t>：</a:t>
            </a:r>
            <a:endParaRPr kumimoji="1" lang="en-US" altLang="zh-CN" b="1" kern="100" dirty="0">
              <a:latin typeface="+mn-ea"/>
            </a:endParaRPr>
          </a:p>
          <a:p>
            <a:pPr indent="304800">
              <a:lnSpc>
                <a:spcPct val="150000"/>
              </a:lnSpc>
            </a:pPr>
            <a:r>
              <a:rPr lang="en-US" altLang="zh-CN" kern="100" dirty="0">
                <a:effectLst/>
                <a:latin typeface="+mn-ea"/>
              </a:rPr>
              <a:t>condition</a:t>
            </a:r>
            <a:r>
              <a:rPr lang="zh-CN" altLang="zh-CN" dirty="0">
                <a:effectLst/>
                <a:latin typeface="+mn-ea"/>
              </a:rPr>
              <a:t> </a:t>
            </a:r>
            <a:r>
              <a:rPr lang="en-US" altLang="zh-CN" dirty="0">
                <a:effectLst/>
                <a:latin typeface="+mn-ea"/>
              </a:rPr>
              <a:t>:</a:t>
            </a:r>
            <a:r>
              <a:rPr lang="en-US" altLang="zh-CN" kern="100" dirty="0">
                <a:effectLst/>
                <a:latin typeface="+mn-ea"/>
              </a:rPr>
              <a:t>if</a:t>
            </a:r>
            <a:r>
              <a:rPr lang="zh-CN" altLang="zh-CN" kern="100" dirty="0">
                <a:effectLst/>
                <a:latin typeface="+mn-ea"/>
                <a:cs typeface="Times New Roman" panose="02020503050405090304" pitchFamily="18" charset="0"/>
              </a:rPr>
              <a:t>条件的判断</a:t>
            </a:r>
            <a:r>
              <a:rPr lang="zh-CN" altLang="en-US" kern="100" dirty="0">
                <a:latin typeface="+mn-ea"/>
                <a:cs typeface="Times New Roman" panose="02020503050405090304" pitchFamily="18" charset="0"/>
              </a:rPr>
              <a:t>逻辑块</a:t>
            </a:r>
            <a:endParaRPr lang="en-US" altLang="zh-CN" dirty="0">
              <a:effectLst/>
              <a:latin typeface="+mn-ea"/>
            </a:endParaRPr>
          </a:p>
          <a:p>
            <a:pPr indent="304800" algn="just">
              <a:lnSpc>
                <a:spcPct val="150000"/>
              </a:lnSpc>
            </a:pPr>
            <a:r>
              <a:rPr lang="en-US" altLang="zh-CN" kern="100" dirty="0">
                <a:effectLst/>
                <a:latin typeface="+mn-ea"/>
              </a:rPr>
              <a:t>then</a:t>
            </a:r>
            <a:r>
              <a:rPr lang="zh-CN" altLang="zh-CN" dirty="0">
                <a:effectLst/>
                <a:latin typeface="+mn-ea"/>
              </a:rPr>
              <a:t> </a:t>
            </a:r>
            <a:r>
              <a:rPr lang="en-US" altLang="zh-CN" dirty="0">
                <a:latin typeface="+mn-ea"/>
              </a:rPr>
              <a:t>:</a:t>
            </a:r>
            <a:r>
              <a:rPr lang="zh-CN" altLang="en-US" dirty="0">
                <a:latin typeface="+mn-ea"/>
              </a:rPr>
              <a:t>条件满足执行逻辑块</a:t>
            </a:r>
            <a:endParaRPr lang="en-US" altLang="zh-CN" dirty="0">
              <a:latin typeface="+mn-ea"/>
            </a:endParaRPr>
          </a:p>
          <a:p>
            <a:pPr indent="304800" algn="just">
              <a:lnSpc>
                <a:spcPct val="150000"/>
              </a:lnSpc>
            </a:pPr>
            <a:r>
              <a:rPr lang="en-US" altLang="zh-CN" kern="100" dirty="0">
                <a:effectLst/>
                <a:latin typeface="+mn-ea"/>
              </a:rPr>
              <a:t>otherwise</a:t>
            </a:r>
            <a:r>
              <a:rPr lang="zh-CN" altLang="zh-CN" dirty="0">
                <a:effectLst/>
                <a:latin typeface="+mn-ea"/>
              </a:rPr>
              <a:t> </a:t>
            </a:r>
            <a:r>
              <a:rPr lang="zh-CN" altLang="en-US" dirty="0">
                <a:effectLst/>
                <a:latin typeface="+mn-ea"/>
              </a:rPr>
              <a:t>：条件不满足执行逻辑块</a:t>
            </a:r>
            <a:endParaRPr lang="en-US" altLang="zh-CN" dirty="0">
              <a:effectLst/>
              <a:latin typeface="+mn-ea"/>
            </a:endParaRPr>
          </a:p>
          <a:p>
            <a:pPr indent="304800" algn="just">
              <a:lnSpc>
                <a:spcPct val="150000"/>
              </a:lnSpc>
            </a:pPr>
            <a:r>
              <a:rPr lang="en-US" altLang="zh-CN" kern="100" dirty="0" err="1">
                <a:effectLst/>
                <a:latin typeface="+mn-ea"/>
              </a:rPr>
              <a:t>OpJump</a:t>
            </a:r>
            <a:r>
              <a:rPr lang="en-US" altLang="zh-CN" kern="100" dirty="0">
                <a:latin typeface="+mn-ea"/>
              </a:rPr>
              <a:t>(p8)</a:t>
            </a:r>
            <a:r>
              <a:rPr lang="zh-CN" altLang="en-US" kern="100" dirty="0">
                <a:effectLst/>
                <a:latin typeface="+mn-ea"/>
              </a:rPr>
              <a:t>：</a:t>
            </a:r>
            <a:r>
              <a:rPr lang="zh-CN" altLang="zh-CN" kern="100" dirty="0">
                <a:effectLst/>
                <a:latin typeface="+mn-ea"/>
                <a:cs typeface="Times New Roman" panose="02020503050405090304" pitchFamily="18" charset="0"/>
              </a:rPr>
              <a:t>将运行指针指向</a:t>
            </a:r>
            <a:r>
              <a:rPr lang="en-US" altLang="zh-CN" kern="100" dirty="0">
                <a:effectLst/>
                <a:latin typeface="+mn-ea"/>
              </a:rPr>
              <a:t>p8</a:t>
            </a:r>
            <a:endParaRPr lang="en-US" altLang="zh-CN" dirty="0">
              <a:effectLst/>
              <a:latin typeface="+mn-ea"/>
            </a:endParaRPr>
          </a:p>
          <a:p>
            <a:pPr indent="304800" algn="just">
              <a:lnSpc>
                <a:spcPct val="150000"/>
              </a:lnSpc>
            </a:pPr>
            <a:r>
              <a:rPr lang="en-US" altLang="zh-CN" kern="100" dirty="0" err="1">
                <a:effectLst/>
                <a:latin typeface="+mn-ea"/>
              </a:rPr>
              <a:t>OpJumpIfFalse</a:t>
            </a:r>
            <a:r>
              <a:rPr lang="en-US" altLang="zh-CN" kern="100" dirty="0">
                <a:effectLst/>
                <a:latin typeface="+mn-ea"/>
              </a:rPr>
              <a:t>(p6)</a:t>
            </a:r>
            <a:r>
              <a:rPr lang="zh-CN" altLang="zh-CN" dirty="0">
                <a:effectLst/>
                <a:latin typeface="+mn-ea"/>
              </a:rPr>
              <a:t> </a:t>
            </a:r>
            <a:r>
              <a:rPr lang="zh-CN" altLang="en-US" dirty="0">
                <a:latin typeface="+mn-ea"/>
              </a:rPr>
              <a:t>：</a:t>
            </a:r>
            <a:r>
              <a:rPr lang="zh-CN" altLang="zh-CN" kern="100" dirty="0">
                <a:effectLst/>
                <a:latin typeface="+mn-ea"/>
                <a:cs typeface="Times New Roman" panose="02020503050405090304" pitchFamily="18" charset="0"/>
              </a:rPr>
              <a:t>从</a:t>
            </a:r>
            <a:r>
              <a:rPr lang="en-US" altLang="zh-CN" kern="100" dirty="0">
                <a:effectLst/>
                <a:latin typeface="+mn-ea"/>
              </a:rPr>
              <a:t>Scope</a:t>
            </a:r>
            <a:r>
              <a:rPr lang="zh-CN" altLang="zh-CN" kern="100" dirty="0">
                <a:effectLst/>
                <a:latin typeface="+mn-ea"/>
                <a:cs typeface="Times New Roman" panose="02020503050405090304" pitchFamily="18" charset="0"/>
              </a:rPr>
              <a:t>的执行栈中取一个值，如果该值为</a:t>
            </a:r>
            <a:r>
              <a:rPr lang="en-US" altLang="zh-CN" kern="100" dirty="0">
                <a:effectLst/>
                <a:latin typeface="+mn-ea"/>
              </a:rPr>
              <a:t>false</a:t>
            </a:r>
            <a:r>
              <a:rPr lang="zh-CN" altLang="zh-CN" kern="100" dirty="0">
                <a:effectLst/>
                <a:latin typeface="+mn-ea"/>
                <a:cs typeface="Times New Roman" panose="02020503050405090304" pitchFamily="18" charset="0"/>
              </a:rPr>
              <a:t>则将运行指针指向</a:t>
            </a:r>
            <a:r>
              <a:rPr lang="en-US" altLang="zh-CN" kern="100" dirty="0">
                <a:effectLst/>
                <a:latin typeface="+mn-ea"/>
              </a:rPr>
              <a:t>p6</a:t>
            </a:r>
            <a:r>
              <a:rPr lang="zh-CN" altLang="zh-CN" dirty="0">
                <a:effectLst/>
                <a:latin typeface="+mn-ea"/>
              </a:rPr>
              <a:t> </a:t>
            </a:r>
            <a:endParaRPr lang="en-US" altLang="zh-CN" dirty="0">
              <a:latin typeface="+mn-ea"/>
            </a:endParaRPr>
          </a:p>
          <a:p>
            <a:pPr indent="304800" algn="just">
              <a:lnSpc>
                <a:spcPct val="150000"/>
              </a:lnSpc>
            </a:pPr>
            <a:r>
              <a:rPr lang="en-US" altLang="zh-CN" dirty="0">
                <a:latin typeface="+mn-ea"/>
              </a:rPr>
              <a:t>&lt;-&gt;:</a:t>
            </a:r>
            <a:r>
              <a:rPr lang="zh-CN" altLang="en-US" dirty="0">
                <a:latin typeface="+mn-ea"/>
              </a:rPr>
              <a:t>省略的指令集合块</a:t>
            </a:r>
            <a:endParaRPr lang="en-US" altLang="zh-CN" dirty="0">
              <a:effectLst/>
              <a:latin typeface="+mn-ea"/>
            </a:endParaRPr>
          </a:p>
        </p:txBody>
      </p:sp>
      <p:pic>
        <p:nvPicPr>
          <p:cNvPr id="6" name="图片 5" descr="组 4"/>
          <p:cNvPicPr>
            <a:picLocks noChangeAspect="1"/>
          </p:cNvPicPr>
          <p:nvPr/>
        </p:nvPicPr>
        <p:blipFill>
          <a:blip r:embed="rId4" cstate="screen"/>
          <a:stretch>
            <a:fillRect/>
          </a:stretch>
        </p:blipFill>
        <p:spPr>
          <a:xfrm flipV="1">
            <a:off x="11287125" y="0"/>
            <a:ext cx="904875" cy="163322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图片 5" descr="E:\设计\PPT\组 3.png组 3"/>
          <p:cNvPicPr>
            <a:picLocks noChangeAspect="1"/>
          </p:cNvPicPr>
          <p:nvPr/>
        </p:nvPicPr>
        <p:blipFill>
          <a:blip r:embed="rId1"/>
          <a:srcRect/>
          <a:stretch>
            <a:fillRect/>
          </a:stretch>
        </p:blipFill>
        <p:spPr>
          <a:xfrm flipV="1">
            <a:off x="318" y="836295"/>
            <a:ext cx="4788535" cy="6021705"/>
          </a:xfrm>
          <a:prstGeom prst="rect">
            <a:avLst/>
          </a:prstGeom>
        </p:spPr>
      </p:pic>
      <p:grpSp>
        <p:nvGrpSpPr>
          <p:cNvPr id="34" name="组合 33"/>
          <p:cNvGrpSpPr/>
          <p:nvPr/>
        </p:nvGrpSpPr>
        <p:grpSpPr>
          <a:xfrm>
            <a:off x="10791825" y="382905"/>
            <a:ext cx="640080" cy="162560"/>
            <a:chOff x="10323" y="481"/>
            <a:chExt cx="1008" cy="256"/>
          </a:xfrm>
        </p:grpSpPr>
        <p:sp>
          <p:nvSpPr>
            <p:cNvPr id="31" name="平行四边形 30"/>
            <p:cNvSpPr/>
            <p:nvPr/>
          </p:nvSpPr>
          <p:spPr>
            <a:xfrm>
              <a:off x="10323" y="481"/>
              <a:ext cx="257" cy="257"/>
            </a:xfrm>
            <a:prstGeom prst="parallelogram">
              <a:avLst/>
            </a:prstGeom>
            <a:solidFill>
              <a:srgbClr val="0910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sp>
          <p:nvSpPr>
            <p:cNvPr id="32" name="平行四边形 31"/>
            <p:cNvSpPr/>
            <p:nvPr/>
          </p:nvSpPr>
          <p:spPr>
            <a:xfrm>
              <a:off x="10699" y="481"/>
              <a:ext cx="257" cy="257"/>
            </a:xfrm>
            <a:prstGeom prst="parallelogram">
              <a:avLst/>
            </a:prstGeom>
            <a:solidFill>
              <a:srgbClr val="E22D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sp>
          <p:nvSpPr>
            <p:cNvPr id="33" name="平行四边形 32"/>
            <p:cNvSpPr/>
            <p:nvPr/>
          </p:nvSpPr>
          <p:spPr>
            <a:xfrm>
              <a:off x="11075" y="481"/>
              <a:ext cx="257" cy="257"/>
            </a:xfrm>
            <a:prstGeom prst="parallelogram">
              <a:avLst/>
            </a:prstGeom>
            <a:solidFill>
              <a:srgbClr val="1560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grpSp>
      <p:grpSp>
        <p:nvGrpSpPr>
          <p:cNvPr id="88" name="组合 87"/>
          <p:cNvGrpSpPr/>
          <p:nvPr/>
        </p:nvGrpSpPr>
        <p:grpSpPr>
          <a:xfrm>
            <a:off x="11165840" y="5558155"/>
            <a:ext cx="612140" cy="666115"/>
            <a:chOff x="16567" y="9402"/>
            <a:chExt cx="592" cy="644"/>
          </a:xfrm>
          <a:solidFill>
            <a:schemeClr val="bg1">
              <a:alpha val="9000"/>
            </a:schemeClr>
          </a:solidFill>
        </p:grpSpPr>
        <p:grpSp>
          <p:nvGrpSpPr>
            <p:cNvPr id="42" name="组合 41"/>
            <p:cNvGrpSpPr/>
            <p:nvPr/>
          </p:nvGrpSpPr>
          <p:grpSpPr>
            <a:xfrm>
              <a:off x="16567" y="9402"/>
              <a:ext cx="76" cy="644"/>
              <a:chOff x="17654" y="8060"/>
              <a:chExt cx="162" cy="1362"/>
            </a:xfrm>
            <a:grpFill/>
          </p:grpSpPr>
          <p:sp>
            <p:nvSpPr>
              <p:cNvPr id="35" name="椭圆 34"/>
              <p:cNvSpPr/>
              <p:nvPr/>
            </p:nvSpPr>
            <p:spPr>
              <a:xfrm>
                <a:off x="17654" y="80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sp>
            <p:nvSpPr>
              <p:cNvPr id="36" name="椭圆 35"/>
              <p:cNvSpPr/>
              <p:nvPr/>
            </p:nvSpPr>
            <p:spPr>
              <a:xfrm>
                <a:off x="17654" y="82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sp>
            <p:nvSpPr>
              <p:cNvPr id="37" name="椭圆 36"/>
              <p:cNvSpPr/>
              <p:nvPr/>
            </p:nvSpPr>
            <p:spPr>
              <a:xfrm>
                <a:off x="17654" y="84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sp>
            <p:nvSpPr>
              <p:cNvPr id="38" name="椭圆 37"/>
              <p:cNvSpPr/>
              <p:nvPr/>
            </p:nvSpPr>
            <p:spPr>
              <a:xfrm>
                <a:off x="17654" y="86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sp>
            <p:nvSpPr>
              <p:cNvPr id="39" name="椭圆 38"/>
              <p:cNvSpPr/>
              <p:nvPr/>
            </p:nvSpPr>
            <p:spPr>
              <a:xfrm>
                <a:off x="17654" y="88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sp>
            <p:nvSpPr>
              <p:cNvPr id="40" name="椭圆 39"/>
              <p:cNvSpPr/>
              <p:nvPr/>
            </p:nvSpPr>
            <p:spPr>
              <a:xfrm>
                <a:off x="17654" y="90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sp>
            <p:nvSpPr>
              <p:cNvPr id="41" name="椭圆 40"/>
              <p:cNvSpPr/>
              <p:nvPr/>
            </p:nvSpPr>
            <p:spPr>
              <a:xfrm>
                <a:off x="17654" y="92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grpSp>
        <p:grpSp>
          <p:nvGrpSpPr>
            <p:cNvPr id="43" name="组合 42"/>
            <p:cNvGrpSpPr/>
            <p:nvPr/>
          </p:nvGrpSpPr>
          <p:grpSpPr>
            <a:xfrm>
              <a:off x="16696" y="9402"/>
              <a:ext cx="76" cy="644"/>
              <a:chOff x="17654" y="8060"/>
              <a:chExt cx="162" cy="1362"/>
            </a:xfrm>
            <a:grpFill/>
          </p:grpSpPr>
          <p:sp>
            <p:nvSpPr>
              <p:cNvPr id="44" name="椭圆 43"/>
              <p:cNvSpPr/>
              <p:nvPr/>
            </p:nvSpPr>
            <p:spPr>
              <a:xfrm>
                <a:off x="17654" y="80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sp>
            <p:nvSpPr>
              <p:cNvPr id="57" name="椭圆 56"/>
              <p:cNvSpPr/>
              <p:nvPr/>
            </p:nvSpPr>
            <p:spPr>
              <a:xfrm>
                <a:off x="17654" y="82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sp>
            <p:nvSpPr>
              <p:cNvPr id="58" name="椭圆 57"/>
              <p:cNvSpPr/>
              <p:nvPr/>
            </p:nvSpPr>
            <p:spPr>
              <a:xfrm>
                <a:off x="17654" y="84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sp>
            <p:nvSpPr>
              <p:cNvPr id="59" name="椭圆 58"/>
              <p:cNvSpPr/>
              <p:nvPr/>
            </p:nvSpPr>
            <p:spPr>
              <a:xfrm>
                <a:off x="17654" y="86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sp>
            <p:nvSpPr>
              <p:cNvPr id="60" name="椭圆 59"/>
              <p:cNvSpPr/>
              <p:nvPr/>
            </p:nvSpPr>
            <p:spPr>
              <a:xfrm>
                <a:off x="17654" y="88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sp>
            <p:nvSpPr>
              <p:cNvPr id="61" name="椭圆 60"/>
              <p:cNvSpPr/>
              <p:nvPr/>
            </p:nvSpPr>
            <p:spPr>
              <a:xfrm>
                <a:off x="17654" y="90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sp>
            <p:nvSpPr>
              <p:cNvPr id="62" name="椭圆 61"/>
              <p:cNvSpPr/>
              <p:nvPr/>
            </p:nvSpPr>
            <p:spPr>
              <a:xfrm>
                <a:off x="17654" y="92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grpSp>
        <p:grpSp>
          <p:nvGrpSpPr>
            <p:cNvPr id="63" name="组合 62"/>
            <p:cNvGrpSpPr/>
            <p:nvPr/>
          </p:nvGrpSpPr>
          <p:grpSpPr>
            <a:xfrm>
              <a:off x="16825" y="9402"/>
              <a:ext cx="76" cy="644"/>
              <a:chOff x="17654" y="8060"/>
              <a:chExt cx="162" cy="1362"/>
            </a:xfrm>
            <a:grpFill/>
          </p:grpSpPr>
          <p:sp>
            <p:nvSpPr>
              <p:cNvPr id="64" name="椭圆 63"/>
              <p:cNvSpPr/>
              <p:nvPr/>
            </p:nvSpPr>
            <p:spPr>
              <a:xfrm>
                <a:off x="17654" y="80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sp>
            <p:nvSpPr>
              <p:cNvPr id="65" name="椭圆 64"/>
              <p:cNvSpPr/>
              <p:nvPr/>
            </p:nvSpPr>
            <p:spPr>
              <a:xfrm>
                <a:off x="17654" y="82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sp>
            <p:nvSpPr>
              <p:cNvPr id="66" name="椭圆 65"/>
              <p:cNvSpPr/>
              <p:nvPr/>
            </p:nvSpPr>
            <p:spPr>
              <a:xfrm>
                <a:off x="17654" y="84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sp>
            <p:nvSpPr>
              <p:cNvPr id="67" name="椭圆 66"/>
              <p:cNvSpPr/>
              <p:nvPr/>
            </p:nvSpPr>
            <p:spPr>
              <a:xfrm>
                <a:off x="17654" y="86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sp>
            <p:nvSpPr>
              <p:cNvPr id="68" name="椭圆 67"/>
              <p:cNvSpPr/>
              <p:nvPr/>
            </p:nvSpPr>
            <p:spPr>
              <a:xfrm>
                <a:off x="17654" y="88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sp>
            <p:nvSpPr>
              <p:cNvPr id="69" name="椭圆 68"/>
              <p:cNvSpPr/>
              <p:nvPr/>
            </p:nvSpPr>
            <p:spPr>
              <a:xfrm>
                <a:off x="17654" y="90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sp>
            <p:nvSpPr>
              <p:cNvPr id="70" name="椭圆 69"/>
              <p:cNvSpPr/>
              <p:nvPr/>
            </p:nvSpPr>
            <p:spPr>
              <a:xfrm>
                <a:off x="17654" y="92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grpSp>
        <p:grpSp>
          <p:nvGrpSpPr>
            <p:cNvPr id="71" name="组合 70"/>
            <p:cNvGrpSpPr/>
            <p:nvPr/>
          </p:nvGrpSpPr>
          <p:grpSpPr>
            <a:xfrm>
              <a:off x="16954" y="9402"/>
              <a:ext cx="76" cy="644"/>
              <a:chOff x="17654" y="8060"/>
              <a:chExt cx="162" cy="1362"/>
            </a:xfrm>
            <a:grpFill/>
          </p:grpSpPr>
          <p:sp>
            <p:nvSpPr>
              <p:cNvPr id="72" name="椭圆 71"/>
              <p:cNvSpPr/>
              <p:nvPr/>
            </p:nvSpPr>
            <p:spPr>
              <a:xfrm>
                <a:off x="17654" y="80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sp>
            <p:nvSpPr>
              <p:cNvPr id="73" name="椭圆 72"/>
              <p:cNvSpPr/>
              <p:nvPr/>
            </p:nvSpPr>
            <p:spPr>
              <a:xfrm>
                <a:off x="17654" y="82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sp>
            <p:nvSpPr>
              <p:cNvPr id="74" name="椭圆 73"/>
              <p:cNvSpPr/>
              <p:nvPr/>
            </p:nvSpPr>
            <p:spPr>
              <a:xfrm>
                <a:off x="17654" y="84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sp>
            <p:nvSpPr>
              <p:cNvPr id="75" name="椭圆 74"/>
              <p:cNvSpPr/>
              <p:nvPr/>
            </p:nvSpPr>
            <p:spPr>
              <a:xfrm>
                <a:off x="17654" y="86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sp>
            <p:nvSpPr>
              <p:cNvPr id="76" name="椭圆 75"/>
              <p:cNvSpPr/>
              <p:nvPr/>
            </p:nvSpPr>
            <p:spPr>
              <a:xfrm>
                <a:off x="17654" y="88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sp>
            <p:nvSpPr>
              <p:cNvPr id="77" name="椭圆 76"/>
              <p:cNvSpPr/>
              <p:nvPr/>
            </p:nvSpPr>
            <p:spPr>
              <a:xfrm>
                <a:off x="17654" y="90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sp>
            <p:nvSpPr>
              <p:cNvPr id="78" name="椭圆 77"/>
              <p:cNvSpPr/>
              <p:nvPr/>
            </p:nvSpPr>
            <p:spPr>
              <a:xfrm>
                <a:off x="17654" y="92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grpSp>
        <p:grpSp>
          <p:nvGrpSpPr>
            <p:cNvPr id="79" name="组合 78"/>
            <p:cNvGrpSpPr/>
            <p:nvPr/>
          </p:nvGrpSpPr>
          <p:grpSpPr>
            <a:xfrm>
              <a:off x="17083" y="9402"/>
              <a:ext cx="76" cy="644"/>
              <a:chOff x="17654" y="8060"/>
              <a:chExt cx="162" cy="1362"/>
            </a:xfrm>
            <a:grpFill/>
          </p:grpSpPr>
          <p:sp>
            <p:nvSpPr>
              <p:cNvPr id="80" name="椭圆 79"/>
              <p:cNvSpPr/>
              <p:nvPr/>
            </p:nvSpPr>
            <p:spPr>
              <a:xfrm>
                <a:off x="17654" y="80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sp>
            <p:nvSpPr>
              <p:cNvPr id="81" name="椭圆 80"/>
              <p:cNvSpPr/>
              <p:nvPr/>
            </p:nvSpPr>
            <p:spPr>
              <a:xfrm>
                <a:off x="17654" y="82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sp>
            <p:nvSpPr>
              <p:cNvPr id="82" name="椭圆 81"/>
              <p:cNvSpPr/>
              <p:nvPr/>
            </p:nvSpPr>
            <p:spPr>
              <a:xfrm>
                <a:off x="17654" y="84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sp>
            <p:nvSpPr>
              <p:cNvPr id="83" name="椭圆 82"/>
              <p:cNvSpPr/>
              <p:nvPr/>
            </p:nvSpPr>
            <p:spPr>
              <a:xfrm>
                <a:off x="17654" y="86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sp>
            <p:nvSpPr>
              <p:cNvPr id="84" name="椭圆 83"/>
              <p:cNvSpPr/>
              <p:nvPr/>
            </p:nvSpPr>
            <p:spPr>
              <a:xfrm>
                <a:off x="17654" y="88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sp>
            <p:nvSpPr>
              <p:cNvPr id="85" name="椭圆 84"/>
              <p:cNvSpPr/>
              <p:nvPr/>
            </p:nvSpPr>
            <p:spPr>
              <a:xfrm>
                <a:off x="17654" y="90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sp>
            <p:nvSpPr>
              <p:cNvPr id="86" name="椭圆 85"/>
              <p:cNvSpPr/>
              <p:nvPr/>
            </p:nvSpPr>
            <p:spPr>
              <a:xfrm>
                <a:off x="17654" y="92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grpSp>
      </p:grpSp>
      <p:grpSp>
        <p:nvGrpSpPr>
          <p:cNvPr id="89" name="组合 88"/>
          <p:cNvGrpSpPr/>
          <p:nvPr/>
        </p:nvGrpSpPr>
        <p:grpSpPr>
          <a:xfrm>
            <a:off x="1307465" y="2032635"/>
            <a:ext cx="612140" cy="666115"/>
            <a:chOff x="16567" y="9402"/>
            <a:chExt cx="592" cy="644"/>
          </a:xfrm>
          <a:solidFill>
            <a:schemeClr val="bg1">
              <a:alpha val="9000"/>
            </a:schemeClr>
          </a:solidFill>
        </p:grpSpPr>
        <p:grpSp>
          <p:nvGrpSpPr>
            <p:cNvPr id="90" name="组合 89"/>
            <p:cNvGrpSpPr/>
            <p:nvPr/>
          </p:nvGrpSpPr>
          <p:grpSpPr>
            <a:xfrm>
              <a:off x="16567" y="9402"/>
              <a:ext cx="76" cy="644"/>
              <a:chOff x="17654" y="8060"/>
              <a:chExt cx="162" cy="1362"/>
            </a:xfrm>
            <a:grpFill/>
          </p:grpSpPr>
          <p:sp>
            <p:nvSpPr>
              <p:cNvPr id="91" name="椭圆 90"/>
              <p:cNvSpPr/>
              <p:nvPr/>
            </p:nvSpPr>
            <p:spPr>
              <a:xfrm>
                <a:off x="17654" y="80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sp>
            <p:nvSpPr>
              <p:cNvPr id="92" name="椭圆 91"/>
              <p:cNvSpPr/>
              <p:nvPr/>
            </p:nvSpPr>
            <p:spPr>
              <a:xfrm>
                <a:off x="17654" y="82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sp>
            <p:nvSpPr>
              <p:cNvPr id="93" name="椭圆 92"/>
              <p:cNvSpPr/>
              <p:nvPr/>
            </p:nvSpPr>
            <p:spPr>
              <a:xfrm>
                <a:off x="17654" y="84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sp>
            <p:nvSpPr>
              <p:cNvPr id="94" name="椭圆 93"/>
              <p:cNvSpPr/>
              <p:nvPr/>
            </p:nvSpPr>
            <p:spPr>
              <a:xfrm>
                <a:off x="17654" y="86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sp>
            <p:nvSpPr>
              <p:cNvPr id="95" name="椭圆 94"/>
              <p:cNvSpPr/>
              <p:nvPr/>
            </p:nvSpPr>
            <p:spPr>
              <a:xfrm>
                <a:off x="17654" y="88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sp>
            <p:nvSpPr>
              <p:cNvPr id="96" name="椭圆 95"/>
              <p:cNvSpPr/>
              <p:nvPr/>
            </p:nvSpPr>
            <p:spPr>
              <a:xfrm>
                <a:off x="17654" y="90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sp>
            <p:nvSpPr>
              <p:cNvPr id="97" name="椭圆 96"/>
              <p:cNvSpPr/>
              <p:nvPr/>
            </p:nvSpPr>
            <p:spPr>
              <a:xfrm>
                <a:off x="17654" y="92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grpSp>
        <p:grpSp>
          <p:nvGrpSpPr>
            <p:cNvPr id="98" name="组合 97"/>
            <p:cNvGrpSpPr/>
            <p:nvPr/>
          </p:nvGrpSpPr>
          <p:grpSpPr>
            <a:xfrm>
              <a:off x="16696" y="9402"/>
              <a:ext cx="76" cy="644"/>
              <a:chOff x="17654" y="8060"/>
              <a:chExt cx="162" cy="1362"/>
            </a:xfrm>
            <a:grpFill/>
          </p:grpSpPr>
          <p:sp>
            <p:nvSpPr>
              <p:cNvPr id="99" name="椭圆 98"/>
              <p:cNvSpPr/>
              <p:nvPr/>
            </p:nvSpPr>
            <p:spPr>
              <a:xfrm>
                <a:off x="17654" y="80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sp>
            <p:nvSpPr>
              <p:cNvPr id="100" name="椭圆 99"/>
              <p:cNvSpPr/>
              <p:nvPr/>
            </p:nvSpPr>
            <p:spPr>
              <a:xfrm>
                <a:off x="17654" y="82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sp>
            <p:nvSpPr>
              <p:cNvPr id="101" name="椭圆 100"/>
              <p:cNvSpPr/>
              <p:nvPr/>
            </p:nvSpPr>
            <p:spPr>
              <a:xfrm>
                <a:off x="17654" y="84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sp>
            <p:nvSpPr>
              <p:cNvPr id="102" name="椭圆 101"/>
              <p:cNvSpPr/>
              <p:nvPr/>
            </p:nvSpPr>
            <p:spPr>
              <a:xfrm>
                <a:off x="17654" y="86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sp>
            <p:nvSpPr>
              <p:cNvPr id="103" name="椭圆 102"/>
              <p:cNvSpPr/>
              <p:nvPr/>
            </p:nvSpPr>
            <p:spPr>
              <a:xfrm>
                <a:off x="17654" y="88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sp>
            <p:nvSpPr>
              <p:cNvPr id="104" name="椭圆 103"/>
              <p:cNvSpPr/>
              <p:nvPr/>
            </p:nvSpPr>
            <p:spPr>
              <a:xfrm>
                <a:off x="17654" y="90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sp>
            <p:nvSpPr>
              <p:cNvPr id="105" name="椭圆 104"/>
              <p:cNvSpPr/>
              <p:nvPr/>
            </p:nvSpPr>
            <p:spPr>
              <a:xfrm>
                <a:off x="17654" y="92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grpSp>
        <p:grpSp>
          <p:nvGrpSpPr>
            <p:cNvPr id="106" name="组合 105"/>
            <p:cNvGrpSpPr/>
            <p:nvPr/>
          </p:nvGrpSpPr>
          <p:grpSpPr>
            <a:xfrm>
              <a:off x="16825" y="9402"/>
              <a:ext cx="76" cy="644"/>
              <a:chOff x="17654" y="8060"/>
              <a:chExt cx="162" cy="1362"/>
            </a:xfrm>
            <a:grpFill/>
          </p:grpSpPr>
          <p:sp>
            <p:nvSpPr>
              <p:cNvPr id="107" name="椭圆 106"/>
              <p:cNvSpPr/>
              <p:nvPr/>
            </p:nvSpPr>
            <p:spPr>
              <a:xfrm>
                <a:off x="17654" y="80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sp>
            <p:nvSpPr>
              <p:cNvPr id="108" name="椭圆 107"/>
              <p:cNvSpPr/>
              <p:nvPr/>
            </p:nvSpPr>
            <p:spPr>
              <a:xfrm>
                <a:off x="17654" y="82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sp>
            <p:nvSpPr>
              <p:cNvPr id="109" name="椭圆 108"/>
              <p:cNvSpPr/>
              <p:nvPr/>
            </p:nvSpPr>
            <p:spPr>
              <a:xfrm>
                <a:off x="17654" y="84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sp>
            <p:nvSpPr>
              <p:cNvPr id="110" name="椭圆 109"/>
              <p:cNvSpPr/>
              <p:nvPr/>
            </p:nvSpPr>
            <p:spPr>
              <a:xfrm>
                <a:off x="17654" y="86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sp>
            <p:nvSpPr>
              <p:cNvPr id="111" name="椭圆 110"/>
              <p:cNvSpPr/>
              <p:nvPr/>
            </p:nvSpPr>
            <p:spPr>
              <a:xfrm>
                <a:off x="17654" y="88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sp>
            <p:nvSpPr>
              <p:cNvPr id="112" name="椭圆 111"/>
              <p:cNvSpPr/>
              <p:nvPr/>
            </p:nvSpPr>
            <p:spPr>
              <a:xfrm>
                <a:off x="17654" y="90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sp>
            <p:nvSpPr>
              <p:cNvPr id="113" name="椭圆 112"/>
              <p:cNvSpPr/>
              <p:nvPr/>
            </p:nvSpPr>
            <p:spPr>
              <a:xfrm>
                <a:off x="17654" y="92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grpSp>
        <p:grpSp>
          <p:nvGrpSpPr>
            <p:cNvPr id="114" name="组合 113"/>
            <p:cNvGrpSpPr/>
            <p:nvPr/>
          </p:nvGrpSpPr>
          <p:grpSpPr>
            <a:xfrm>
              <a:off x="16954" y="9402"/>
              <a:ext cx="76" cy="644"/>
              <a:chOff x="17654" y="8060"/>
              <a:chExt cx="162" cy="1362"/>
            </a:xfrm>
            <a:grpFill/>
          </p:grpSpPr>
          <p:sp>
            <p:nvSpPr>
              <p:cNvPr id="115" name="椭圆 114"/>
              <p:cNvSpPr/>
              <p:nvPr/>
            </p:nvSpPr>
            <p:spPr>
              <a:xfrm>
                <a:off x="17654" y="80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sp>
            <p:nvSpPr>
              <p:cNvPr id="116" name="椭圆 115"/>
              <p:cNvSpPr/>
              <p:nvPr/>
            </p:nvSpPr>
            <p:spPr>
              <a:xfrm>
                <a:off x="17654" y="82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sp>
            <p:nvSpPr>
              <p:cNvPr id="117" name="椭圆 116"/>
              <p:cNvSpPr/>
              <p:nvPr/>
            </p:nvSpPr>
            <p:spPr>
              <a:xfrm>
                <a:off x="17654" y="84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sp>
            <p:nvSpPr>
              <p:cNvPr id="118" name="椭圆 117"/>
              <p:cNvSpPr/>
              <p:nvPr/>
            </p:nvSpPr>
            <p:spPr>
              <a:xfrm>
                <a:off x="17654" y="86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sp>
            <p:nvSpPr>
              <p:cNvPr id="119" name="椭圆 118"/>
              <p:cNvSpPr/>
              <p:nvPr/>
            </p:nvSpPr>
            <p:spPr>
              <a:xfrm>
                <a:off x="17654" y="88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sp>
            <p:nvSpPr>
              <p:cNvPr id="120" name="椭圆 119"/>
              <p:cNvSpPr/>
              <p:nvPr/>
            </p:nvSpPr>
            <p:spPr>
              <a:xfrm>
                <a:off x="17654" y="90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sp>
            <p:nvSpPr>
              <p:cNvPr id="121" name="椭圆 120"/>
              <p:cNvSpPr/>
              <p:nvPr/>
            </p:nvSpPr>
            <p:spPr>
              <a:xfrm>
                <a:off x="17654" y="92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grpSp>
        <p:grpSp>
          <p:nvGrpSpPr>
            <p:cNvPr id="122" name="组合 121"/>
            <p:cNvGrpSpPr/>
            <p:nvPr/>
          </p:nvGrpSpPr>
          <p:grpSpPr>
            <a:xfrm>
              <a:off x="17083" y="9402"/>
              <a:ext cx="76" cy="644"/>
              <a:chOff x="17654" y="8060"/>
              <a:chExt cx="162" cy="1362"/>
            </a:xfrm>
            <a:grpFill/>
          </p:grpSpPr>
          <p:sp>
            <p:nvSpPr>
              <p:cNvPr id="123" name="椭圆 122"/>
              <p:cNvSpPr/>
              <p:nvPr/>
            </p:nvSpPr>
            <p:spPr>
              <a:xfrm>
                <a:off x="17654" y="80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sp>
            <p:nvSpPr>
              <p:cNvPr id="124" name="椭圆 123"/>
              <p:cNvSpPr/>
              <p:nvPr/>
            </p:nvSpPr>
            <p:spPr>
              <a:xfrm>
                <a:off x="17654" y="82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sp>
            <p:nvSpPr>
              <p:cNvPr id="125" name="椭圆 124"/>
              <p:cNvSpPr/>
              <p:nvPr/>
            </p:nvSpPr>
            <p:spPr>
              <a:xfrm>
                <a:off x="17654" y="84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sp>
            <p:nvSpPr>
              <p:cNvPr id="126" name="椭圆 125"/>
              <p:cNvSpPr/>
              <p:nvPr/>
            </p:nvSpPr>
            <p:spPr>
              <a:xfrm>
                <a:off x="17654" y="86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sp>
            <p:nvSpPr>
              <p:cNvPr id="127" name="椭圆 126"/>
              <p:cNvSpPr/>
              <p:nvPr/>
            </p:nvSpPr>
            <p:spPr>
              <a:xfrm>
                <a:off x="17654" y="88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sp>
            <p:nvSpPr>
              <p:cNvPr id="128" name="椭圆 127"/>
              <p:cNvSpPr/>
              <p:nvPr/>
            </p:nvSpPr>
            <p:spPr>
              <a:xfrm>
                <a:off x="17654" y="90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sp>
            <p:nvSpPr>
              <p:cNvPr id="129" name="椭圆 128"/>
              <p:cNvSpPr/>
              <p:nvPr/>
            </p:nvSpPr>
            <p:spPr>
              <a:xfrm>
                <a:off x="17654" y="92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grpSp>
      </p:grpSp>
      <p:sp>
        <p:nvSpPr>
          <p:cNvPr id="7" name="直角三角形 6"/>
          <p:cNvSpPr/>
          <p:nvPr/>
        </p:nvSpPr>
        <p:spPr>
          <a:xfrm flipH="1" flipV="1">
            <a:off x="8496935" y="0"/>
            <a:ext cx="3695065" cy="3695065"/>
          </a:xfrm>
          <a:prstGeom prst="r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pic>
        <p:nvPicPr>
          <p:cNvPr id="8" name="图片 7" descr="形状 1 拷贝 2"/>
          <p:cNvPicPr>
            <a:picLocks noChangeAspect="1"/>
          </p:cNvPicPr>
          <p:nvPr/>
        </p:nvPicPr>
        <p:blipFill>
          <a:blip r:embed="rId2"/>
          <a:stretch>
            <a:fillRect/>
          </a:stretch>
        </p:blipFill>
        <p:spPr>
          <a:xfrm>
            <a:off x="10613390" y="12065"/>
            <a:ext cx="1578610" cy="3189605"/>
          </a:xfrm>
          <a:prstGeom prst="rect">
            <a:avLst/>
          </a:prstGeom>
        </p:spPr>
      </p:pic>
      <p:sp>
        <p:nvSpPr>
          <p:cNvPr id="10" name="文本框 9"/>
          <p:cNvSpPr txBox="1"/>
          <p:nvPr/>
        </p:nvSpPr>
        <p:spPr>
          <a:xfrm>
            <a:off x="5558790" y="2174875"/>
            <a:ext cx="4622800" cy="1106805"/>
          </a:xfrm>
          <a:prstGeom prst="rect">
            <a:avLst/>
          </a:prstGeom>
          <a:noFill/>
        </p:spPr>
        <p:txBody>
          <a:bodyPr wrap="square" rtlCol="0">
            <a:spAutoFit/>
          </a:bodyPr>
          <a:lstStyle/>
          <a:p>
            <a:pPr algn="r"/>
            <a:r>
              <a:rPr lang="en-US" altLang="zh-CN" sz="6600">
                <a:solidFill>
                  <a:srgbClr val="091077"/>
                </a:solidFill>
                <a:latin typeface="Arial" panose="020B0604020202090204"/>
                <a:ea typeface="微软雅黑"/>
                <a:sym typeface="Arial" panose="020B0604020202090204"/>
              </a:rPr>
              <a:t>PART 01</a:t>
            </a:r>
            <a:endParaRPr lang="en-US" altLang="zh-CN" sz="6600">
              <a:solidFill>
                <a:srgbClr val="091077"/>
              </a:solidFill>
              <a:latin typeface="Arial" panose="020B0604020202090204"/>
              <a:ea typeface="微软雅黑"/>
              <a:sym typeface="Arial" panose="020B0604020202090204"/>
            </a:endParaRPr>
          </a:p>
        </p:txBody>
      </p:sp>
      <p:sp>
        <p:nvSpPr>
          <p:cNvPr id="15" name="文本框 14"/>
          <p:cNvSpPr txBox="1"/>
          <p:nvPr/>
        </p:nvSpPr>
        <p:spPr>
          <a:xfrm>
            <a:off x="6096635" y="3267710"/>
            <a:ext cx="3988435" cy="521970"/>
          </a:xfrm>
          <a:prstGeom prst="rect">
            <a:avLst/>
          </a:prstGeom>
          <a:noFill/>
        </p:spPr>
        <p:txBody>
          <a:bodyPr wrap="square" rtlCol="0">
            <a:spAutoFit/>
          </a:bodyPr>
          <a:lstStyle/>
          <a:p>
            <a:pPr algn="r"/>
            <a:r>
              <a:rPr lang="zh-CN" altLang="en-US" sz="2800" b="1" dirty="0">
                <a:solidFill>
                  <a:srgbClr val="091077"/>
                </a:solidFill>
                <a:latin typeface="Arial" panose="020B0604020202090204"/>
                <a:ea typeface="微软雅黑"/>
                <a:sym typeface="Arial" panose="020B0604020202090204"/>
              </a:rPr>
              <a:t>研究背景与意义</a:t>
            </a:r>
            <a:endParaRPr lang="zh-CN" altLang="en-US" sz="2800" b="1" dirty="0">
              <a:solidFill>
                <a:srgbClr val="091077"/>
              </a:solidFill>
              <a:latin typeface="Arial" panose="020B0604020202090204"/>
              <a:ea typeface="微软雅黑"/>
              <a:sym typeface="Arial" panose="020B0604020202090204"/>
            </a:endParaRPr>
          </a:p>
        </p:txBody>
      </p:sp>
      <p:grpSp>
        <p:nvGrpSpPr>
          <p:cNvPr id="11" name="组合 10"/>
          <p:cNvGrpSpPr/>
          <p:nvPr/>
        </p:nvGrpSpPr>
        <p:grpSpPr>
          <a:xfrm>
            <a:off x="3433445" y="509905"/>
            <a:ext cx="640080" cy="162560"/>
            <a:chOff x="10323" y="481"/>
            <a:chExt cx="1008" cy="256"/>
          </a:xfrm>
        </p:grpSpPr>
        <p:sp>
          <p:nvSpPr>
            <p:cNvPr id="12" name="平行四边形 11"/>
            <p:cNvSpPr/>
            <p:nvPr/>
          </p:nvSpPr>
          <p:spPr>
            <a:xfrm>
              <a:off x="10323" y="481"/>
              <a:ext cx="257" cy="257"/>
            </a:xfrm>
            <a:prstGeom prst="parallelogram">
              <a:avLst/>
            </a:prstGeom>
            <a:solidFill>
              <a:srgbClr val="0910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sp>
          <p:nvSpPr>
            <p:cNvPr id="13" name="平行四边形 12"/>
            <p:cNvSpPr/>
            <p:nvPr/>
          </p:nvSpPr>
          <p:spPr>
            <a:xfrm>
              <a:off x="10699" y="481"/>
              <a:ext cx="257" cy="257"/>
            </a:xfrm>
            <a:prstGeom prst="parallelogram">
              <a:avLst/>
            </a:prstGeom>
            <a:solidFill>
              <a:srgbClr val="E22D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sp>
          <p:nvSpPr>
            <p:cNvPr id="14" name="平行四边形 13"/>
            <p:cNvSpPr/>
            <p:nvPr/>
          </p:nvSpPr>
          <p:spPr>
            <a:xfrm>
              <a:off x="11075" y="481"/>
              <a:ext cx="257" cy="257"/>
            </a:xfrm>
            <a:prstGeom prst="parallelogram">
              <a:avLst/>
            </a:prstGeom>
            <a:solidFill>
              <a:srgbClr val="1560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grpSp>
      <p:sp>
        <p:nvSpPr>
          <p:cNvPr id="130" name="文本框 129"/>
          <p:cNvSpPr txBox="1"/>
          <p:nvPr/>
        </p:nvSpPr>
        <p:spPr>
          <a:xfrm>
            <a:off x="5334635" y="4018309"/>
            <a:ext cx="4750435" cy="369332"/>
          </a:xfrm>
          <a:prstGeom prst="rect">
            <a:avLst/>
          </a:prstGeom>
          <a:noFill/>
        </p:spPr>
        <p:txBody>
          <a:bodyPr wrap="square">
            <a:spAutoFit/>
          </a:bodyPr>
          <a:lstStyle/>
          <a:p>
            <a:pPr algn="r"/>
            <a:r>
              <a:rPr lang="zh-CN" altLang="en-US" sz="1800" b="1" dirty="0">
                <a:solidFill>
                  <a:srgbClr val="091077"/>
                </a:solidFill>
                <a:latin typeface="Arial" panose="020B0604020202090204"/>
                <a:ea typeface="微软雅黑"/>
                <a:sym typeface="Arial" panose="020B0604020202090204"/>
              </a:rPr>
              <a:t>客户端跨平台技术</a:t>
            </a:r>
            <a:endParaRPr lang="zh-CN" altLang="en-US" sz="1800" b="1" dirty="0">
              <a:solidFill>
                <a:srgbClr val="091077"/>
              </a:solidFill>
              <a:latin typeface="Arial" panose="020B0604020202090204"/>
              <a:ea typeface="微软雅黑"/>
              <a:sym typeface="Arial" panose="020B0604020202090204"/>
            </a:endParaRPr>
          </a:p>
        </p:txBody>
      </p:sp>
      <p:sp>
        <p:nvSpPr>
          <p:cNvPr id="131" name="文本框 130"/>
          <p:cNvSpPr txBox="1"/>
          <p:nvPr/>
        </p:nvSpPr>
        <p:spPr>
          <a:xfrm>
            <a:off x="8078226" y="4460032"/>
            <a:ext cx="2006844" cy="369332"/>
          </a:xfrm>
          <a:prstGeom prst="rect">
            <a:avLst/>
          </a:prstGeom>
          <a:noFill/>
        </p:spPr>
        <p:txBody>
          <a:bodyPr wrap="square">
            <a:spAutoFit/>
          </a:bodyPr>
          <a:lstStyle/>
          <a:p>
            <a:pPr algn="r"/>
            <a:r>
              <a:rPr lang="zh-CN" altLang="en-US" sz="1800" b="1" dirty="0">
                <a:solidFill>
                  <a:srgbClr val="091077"/>
                </a:solidFill>
                <a:latin typeface="Arial" panose="020B0604020202090204"/>
                <a:ea typeface="微软雅黑"/>
                <a:sym typeface="Arial" panose="020B0604020202090204"/>
              </a:rPr>
              <a:t>动态化技术</a:t>
            </a:r>
            <a:endParaRPr lang="zh-CN" altLang="en-US" sz="1800" b="1" dirty="0">
              <a:solidFill>
                <a:srgbClr val="091077"/>
              </a:solidFill>
              <a:latin typeface="Arial" panose="020B0604020202090204"/>
              <a:ea typeface="微软雅黑"/>
              <a:sym typeface="Arial" panose="020B0604020202090204"/>
            </a:endParaRPr>
          </a:p>
        </p:txBody>
      </p:sp>
      <p:sp>
        <p:nvSpPr>
          <p:cNvPr id="132" name="文本框 131"/>
          <p:cNvSpPr txBox="1"/>
          <p:nvPr/>
        </p:nvSpPr>
        <p:spPr>
          <a:xfrm>
            <a:off x="3950531" y="4882515"/>
            <a:ext cx="6128238" cy="369332"/>
          </a:xfrm>
          <a:prstGeom prst="rect">
            <a:avLst/>
          </a:prstGeom>
          <a:noFill/>
        </p:spPr>
        <p:txBody>
          <a:bodyPr wrap="square">
            <a:spAutoFit/>
          </a:bodyPr>
          <a:lstStyle/>
          <a:p>
            <a:pPr algn="r"/>
            <a:r>
              <a:rPr lang="zh-CN" altLang="en-US" sz="1800" b="1" dirty="0">
                <a:solidFill>
                  <a:srgbClr val="091077"/>
                </a:solidFill>
                <a:latin typeface="Arial" panose="020B0604020202090204"/>
                <a:ea typeface="微软雅黑"/>
                <a:sym typeface="Arial" panose="020B0604020202090204"/>
              </a:rPr>
              <a:t>创新点</a:t>
            </a:r>
            <a:endParaRPr lang="zh-CN" altLang="en-US" sz="1800" b="1" dirty="0">
              <a:solidFill>
                <a:srgbClr val="091077"/>
              </a:solidFill>
              <a:latin typeface="Arial" panose="020B0604020202090204"/>
              <a:ea typeface="微软雅黑"/>
              <a:sym typeface="Arial" panose="020B0604020202090204"/>
            </a:endParaRPr>
          </a:p>
        </p:txBody>
      </p:sp>
      <p:sp>
        <p:nvSpPr>
          <p:cNvPr id="133" name="文本框 132"/>
          <p:cNvSpPr txBox="1"/>
          <p:nvPr/>
        </p:nvSpPr>
        <p:spPr>
          <a:xfrm>
            <a:off x="3910965" y="5271889"/>
            <a:ext cx="6167804" cy="369332"/>
          </a:xfrm>
          <a:prstGeom prst="rect">
            <a:avLst/>
          </a:prstGeom>
          <a:noFill/>
        </p:spPr>
        <p:txBody>
          <a:bodyPr wrap="square">
            <a:spAutoFit/>
          </a:bodyPr>
          <a:lstStyle/>
          <a:p>
            <a:pPr algn="r"/>
            <a:r>
              <a:rPr lang="zh-CN" altLang="en-US" sz="1800" b="1" dirty="0">
                <a:solidFill>
                  <a:srgbClr val="091077"/>
                </a:solidFill>
                <a:latin typeface="Arial" panose="020B0604020202090204"/>
                <a:ea typeface="微软雅黑"/>
                <a:sym typeface="Arial" panose="020B0604020202090204"/>
              </a:rPr>
              <a:t>工作内容</a:t>
            </a:r>
            <a:endParaRPr lang="zh-CN" altLang="en-US" sz="1800" b="1" dirty="0">
              <a:solidFill>
                <a:srgbClr val="091077"/>
              </a:solidFill>
              <a:latin typeface="Arial" panose="020B0604020202090204"/>
              <a:ea typeface="微软雅黑"/>
              <a:sym typeface="Arial" panose="020B0604020202090204"/>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组 3"/>
          <p:cNvPicPr>
            <a:picLocks noChangeAspect="1"/>
          </p:cNvPicPr>
          <p:nvPr/>
        </p:nvPicPr>
        <p:blipFill>
          <a:blip r:embed="rId1" cstate="screen"/>
          <a:stretch>
            <a:fillRect/>
          </a:stretch>
        </p:blipFill>
        <p:spPr>
          <a:xfrm flipV="1">
            <a:off x="0" y="5390515"/>
            <a:ext cx="1167130" cy="1467485"/>
          </a:xfrm>
          <a:prstGeom prst="rect">
            <a:avLst/>
          </a:prstGeom>
        </p:spPr>
      </p:pic>
      <p:sp>
        <p:nvSpPr>
          <p:cNvPr id="26" name="PA-圆角矩形 5"/>
          <p:cNvSpPr/>
          <p:nvPr>
            <p:custDataLst>
              <p:tags r:id="rId2"/>
            </p:custDataLst>
          </p:nvPr>
        </p:nvSpPr>
        <p:spPr>
          <a:xfrm>
            <a:off x="158115" y="341630"/>
            <a:ext cx="821055" cy="716915"/>
          </a:xfrm>
          <a:prstGeom prst="roundRect">
            <a:avLst>
              <a:gd name="adj" fmla="val 0"/>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rgbClr val="000000"/>
              </a:solidFill>
              <a:latin typeface="Arial" panose="020B0604020202090204"/>
              <a:ea typeface="微软雅黑"/>
              <a:sym typeface="Arial" panose="020B0604020202090204"/>
            </a:endParaRPr>
          </a:p>
        </p:txBody>
      </p:sp>
      <p:grpSp>
        <p:nvGrpSpPr>
          <p:cNvPr id="4" name="组合 3"/>
          <p:cNvGrpSpPr/>
          <p:nvPr/>
        </p:nvGrpSpPr>
        <p:grpSpPr>
          <a:xfrm>
            <a:off x="4636135" y="93980"/>
            <a:ext cx="2919730" cy="572770"/>
            <a:chOff x="7301" y="148"/>
            <a:chExt cx="4598" cy="902"/>
          </a:xfrm>
        </p:grpSpPr>
        <p:sp>
          <p:nvSpPr>
            <p:cNvPr id="7" name="文本框 6"/>
            <p:cNvSpPr txBox="1"/>
            <p:nvPr/>
          </p:nvSpPr>
          <p:spPr>
            <a:xfrm>
              <a:off x="7301" y="148"/>
              <a:ext cx="4598" cy="727"/>
            </a:xfrm>
            <a:prstGeom prst="rect">
              <a:avLst/>
            </a:prstGeom>
            <a:noFill/>
          </p:spPr>
          <p:txBody>
            <a:bodyPr wrap="square" rtlCol="0">
              <a:spAutoFit/>
            </a:bodyPr>
            <a:lstStyle/>
            <a:p>
              <a:pPr algn="ctr"/>
              <a:r>
                <a:rPr lang="en-US" altLang="zh-CN" sz="2400" b="1" dirty="0" err="1">
                  <a:solidFill>
                    <a:srgbClr val="091077"/>
                  </a:solidFill>
                  <a:latin typeface="Arial" panose="020B0604020202090204"/>
                  <a:ea typeface="微软雅黑"/>
                  <a:sym typeface="Arial" panose="020B0604020202090204"/>
                </a:rPr>
                <a:t>MicroDart</a:t>
              </a:r>
              <a:r>
                <a:rPr lang="zh-CN" altLang="en-US" sz="2400" b="1" dirty="0">
                  <a:solidFill>
                    <a:srgbClr val="091077"/>
                  </a:solidFill>
                  <a:latin typeface="Arial" panose="020B0604020202090204"/>
                  <a:ea typeface="微软雅黑"/>
                  <a:sym typeface="Arial" panose="020B0604020202090204"/>
                </a:rPr>
                <a:t>语义分析</a:t>
              </a:r>
              <a:endParaRPr lang="zh-CN" altLang="en-US" sz="2400" b="1" dirty="0">
                <a:solidFill>
                  <a:srgbClr val="091077"/>
                </a:solidFill>
                <a:latin typeface="Arial" panose="020B0604020202090204"/>
                <a:ea typeface="微软雅黑"/>
                <a:sym typeface="Arial" panose="020B0604020202090204"/>
              </a:endParaRPr>
            </a:p>
          </p:txBody>
        </p:sp>
        <p:cxnSp>
          <p:nvCxnSpPr>
            <p:cNvPr id="16" name="直接连接符 15"/>
            <p:cNvCxnSpPr/>
            <p:nvPr/>
          </p:nvCxnSpPr>
          <p:spPr>
            <a:xfrm>
              <a:off x="8737" y="1050"/>
              <a:ext cx="1726" cy="0"/>
            </a:xfrm>
            <a:prstGeom prst="line">
              <a:avLst/>
            </a:prstGeom>
            <a:ln w="31750">
              <a:solidFill>
                <a:srgbClr val="091077"/>
              </a:solidFill>
            </a:ln>
          </p:spPr>
          <p:style>
            <a:lnRef idx="1">
              <a:schemeClr val="accent1"/>
            </a:lnRef>
            <a:fillRef idx="0">
              <a:schemeClr val="accent1"/>
            </a:fillRef>
            <a:effectRef idx="0">
              <a:schemeClr val="accent1"/>
            </a:effectRef>
            <a:fontRef idx="minor">
              <a:schemeClr val="tx1"/>
            </a:fontRef>
          </p:style>
        </p:cxnSp>
      </p:grpSp>
      <p:sp>
        <p:nvSpPr>
          <p:cNvPr id="10" name="文本框 9"/>
          <p:cNvSpPr txBox="1"/>
          <p:nvPr/>
        </p:nvSpPr>
        <p:spPr>
          <a:xfrm>
            <a:off x="433705" y="1376044"/>
            <a:ext cx="4663590" cy="2542363"/>
          </a:xfrm>
          <a:prstGeom prst="rect">
            <a:avLst/>
          </a:prstGeom>
          <a:noFill/>
        </p:spPr>
        <p:txBody>
          <a:bodyPr wrap="square">
            <a:spAutoFit/>
          </a:bodyPr>
          <a:lstStyle/>
          <a:p>
            <a:pPr indent="304800">
              <a:lnSpc>
                <a:spcPct val="150000"/>
              </a:lnSpc>
            </a:pPr>
            <a:r>
              <a:rPr kumimoji="1" lang="zh-CN" altLang="en-US" b="1" dirty="0">
                <a:latin typeface="+mn-ea"/>
              </a:rPr>
              <a:t>判断语句</a:t>
            </a:r>
            <a:r>
              <a:rPr kumimoji="1" lang="en-US" altLang="zh-CN" b="1" dirty="0">
                <a:latin typeface="+mn-ea"/>
              </a:rPr>
              <a:t>Switch</a:t>
            </a:r>
            <a:r>
              <a:rPr kumimoji="1" lang="zh-CN" altLang="en-US" b="1" dirty="0">
                <a:latin typeface="+mn-ea"/>
              </a:rPr>
              <a:t>：</a:t>
            </a:r>
            <a:endParaRPr kumimoji="1" lang="en-US" altLang="zh-CN" b="1" kern="100" dirty="0">
              <a:latin typeface="+mn-ea"/>
            </a:endParaRPr>
          </a:p>
          <a:p>
            <a:pPr indent="304800">
              <a:lnSpc>
                <a:spcPct val="150000"/>
              </a:lnSpc>
            </a:pPr>
            <a:r>
              <a:rPr lang="en-US" altLang="zh-CN" kern="100" dirty="0" err="1">
                <a:latin typeface="+mn-ea"/>
              </a:rPr>
              <a:t>OpSetScopeParam</a:t>
            </a:r>
            <a:r>
              <a:rPr lang="en-US" altLang="zh-CN" kern="100" dirty="0">
                <a:latin typeface="+mn-ea"/>
              </a:rPr>
              <a:t>(#</a:t>
            </a:r>
            <a:r>
              <a:rPr lang="en-US" altLang="zh-CN" kern="100" dirty="0" err="1">
                <a:latin typeface="+mn-ea"/>
              </a:rPr>
              <a:t>switch_value</a:t>
            </a:r>
            <a:r>
              <a:rPr lang="en-US" altLang="zh-CN" kern="100" dirty="0">
                <a:latin typeface="+mn-ea"/>
              </a:rPr>
              <a:t>)</a:t>
            </a:r>
            <a:r>
              <a:rPr lang="zh-CN" altLang="zh-CN" dirty="0">
                <a:effectLst/>
                <a:latin typeface="+mn-ea"/>
              </a:rPr>
              <a:t> </a:t>
            </a:r>
            <a:r>
              <a:rPr lang="en-US" altLang="zh-CN" dirty="0">
                <a:effectLst/>
                <a:latin typeface="+mn-ea"/>
              </a:rPr>
              <a:t>:</a:t>
            </a:r>
            <a:r>
              <a:rPr lang="zh-CN" altLang="en-US" dirty="0">
                <a:effectLst/>
                <a:latin typeface="+mn-ea"/>
              </a:rPr>
              <a:t>将</a:t>
            </a:r>
            <a:r>
              <a:rPr lang="en-US" altLang="zh-CN" dirty="0">
                <a:effectLst/>
                <a:latin typeface="+mn-ea"/>
              </a:rPr>
              <a:t> switch </a:t>
            </a:r>
            <a:r>
              <a:rPr lang="zh-CN" altLang="en-US" dirty="0">
                <a:effectLst/>
                <a:latin typeface="+mn-ea"/>
              </a:rPr>
              <a:t>条件判断值入栈</a:t>
            </a:r>
            <a:endParaRPr lang="en-US" altLang="zh-CN" dirty="0">
              <a:effectLst/>
              <a:latin typeface="+mn-ea"/>
            </a:endParaRPr>
          </a:p>
          <a:p>
            <a:pPr indent="304800">
              <a:lnSpc>
                <a:spcPct val="150000"/>
              </a:lnSpc>
            </a:pPr>
            <a:r>
              <a:rPr lang="en-US" altLang="zh-CN" kern="100" dirty="0" err="1">
                <a:latin typeface="+mn-ea"/>
              </a:rPr>
              <a:t>OpJumpIfNotEqual</a:t>
            </a:r>
            <a:r>
              <a:rPr lang="en-US" altLang="zh-CN" kern="100" dirty="0">
                <a:latin typeface="+mn-ea"/>
              </a:rPr>
              <a:t>(p10)</a:t>
            </a:r>
            <a:r>
              <a:rPr lang="zh-CN" altLang="zh-CN" dirty="0">
                <a:latin typeface="+mn-ea"/>
              </a:rPr>
              <a:t> </a:t>
            </a:r>
            <a:r>
              <a:rPr lang="en-US" altLang="zh-CN" dirty="0">
                <a:latin typeface="+mn-ea"/>
              </a:rPr>
              <a:t>:</a:t>
            </a:r>
            <a:r>
              <a:rPr lang="zh-CN" altLang="en-US" dirty="0">
                <a:latin typeface="+mn-ea"/>
              </a:rPr>
              <a:t>取出栈顶上两个值，如果不相等则跳转到</a:t>
            </a:r>
            <a:r>
              <a:rPr lang="en-US" altLang="zh-CN" dirty="0">
                <a:latin typeface="+mn-ea"/>
              </a:rPr>
              <a:t> p10</a:t>
            </a:r>
            <a:endParaRPr lang="en-US" altLang="zh-CN" dirty="0">
              <a:latin typeface="+mn-ea"/>
            </a:endParaRPr>
          </a:p>
          <a:p>
            <a:pPr indent="304800" algn="just">
              <a:lnSpc>
                <a:spcPct val="150000"/>
              </a:lnSpc>
            </a:pPr>
            <a:endParaRPr lang="en-US" altLang="zh-CN" dirty="0">
              <a:effectLst/>
            </a:endParaRPr>
          </a:p>
        </p:txBody>
      </p:sp>
      <p:pic>
        <p:nvPicPr>
          <p:cNvPr id="5" name="图片 4" descr="p1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272288" y="1376044"/>
            <a:ext cx="6369275" cy="4752351"/>
          </a:xfrm>
          <a:prstGeom prst="rect">
            <a:avLst/>
          </a:prstGeom>
          <a:noFill/>
          <a:ln>
            <a:noFill/>
          </a:ln>
        </p:spPr>
      </p:pic>
      <p:pic>
        <p:nvPicPr>
          <p:cNvPr id="6" name="图片 5" descr="组 4"/>
          <p:cNvPicPr>
            <a:picLocks noChangeAspect="1"/>
          </p:cNvPicPr>
          <p:nvPr/>
        </p:nvPicPr>
        <p:blipFill>
          <a:blip r:embed="rId4" cstate="screen"/>
          <a:stretch>
            <a:fillRect/>
          </a:stretch>
        </p:blipFill>
        <p:spPr>
          <a:xfrm flipV="1">
            <a:off x="11287125" y="0"/>
            <a:ext cx="904875" cy="1633220"/>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组 3"/>
          <p:cNvPicPr>
            <a:picLocks noChangeAspect="1"/>
          </p:cNvPicPr>
          <p:nvPr/>
        </p:nvPicPr>
        <p:blipFill>
          <a:blip r:embed="rId1" cstate="screen"/>
          <a:stretch>
            <a:fillRect/>
          </a:stretch>
        </p:blipFill>
        <p:spPr>
          <a:xfrm flipV="1">
            <a:off x="0" y="5390515"/>
            <a:ext cx="1167130" cy="1467485"/>
          </a:xfrm>
          <a:prstGeom prst="rect">
            <a:avLst/>
          </a:prstGeom>
        </p:spPr>
      </p:pic>
      <p:pic>
        <p:nvPicPr>
          <p:cNvPr id="6" name="图片 5" descr="组 4"/>
          <p:cNvPicPr>
            <a:picLocks noChangeAspect="1"/>
          </p:cNvPicPr>
          <p:nvPr/>
        </p:nvPicPr>
        <p:blipFill>
          <a:blip r:embed="rId2" cstate="screen"/>
          <a:stretch>
            <a:fillRect/>
          </a:stretch>
        </p:blipFill>
        <p:spPr>
          <a:xfrm flipV="1">
            <a:off x="11287125" y="0"/>
            <a:ext cx="904875" cy="1633220"/>
          </a:xfrm>
          <a:prstGeom prst="rect">
            <a:avLst/>
          </a:prstGeom>
        </p:spPr>
      </p:pic>
      <p:sp>
        <p:nvSpPr>
          <p:cNvPr id="26" name="PA-圆角矩形 5"/>
          <p:cNvSpPr/>
          <p:nvPr>
            <p:custDataLst>
              <p:tags r:id="rId3"/>
            </p:custDataLst>
          </p:nvPr>
        </p:nvSpPr>
        <p:spPr>
          <a:xfrm>
            <a:off x="158115" y="341630"/>
            <a:ext cx="821055" cy="716915"/>
          </a:xfrm>
          <a:prstGeom prst="roundRect">
            <a:avLst>
              <a:gd name="adj" fmla="val 0"/>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rgbClr val="000000"/>
              </a:solidFill>
              <a:latin typeface="Arial" panose="020B0604020202090204"/>
              <a:ea typeface="微软雅黑"/>
              <a:sym typeface="Arial" panose="020B0604020202090204"/>
            </a:endParaRPr>
          </a:p>
        </p:txBody>
      </p:sp>
      <p:grpSp>
        <p:nvGrpSpPr>
          <p:cNvPr id="4" name="组合 3"/>
          <p:cNvGrpSpPr/>
          <p:nvPr/>
        </p:nvGrpSpPr>
        <p:grpSpPr>
          <a:xfrm>
            <a:off x="4636135" y="93980"/>
            <a:ext cx="2919730" cy="572770"/>
            <a:chOff x="7301" y="148"/>
            <a:chExt cx="4598" cy="902"/>
          </a:xfrm>
        </p:grpSpPr>
        <p:sp>
          <p:nvSpPr>
            <p:cNvPr id="7" name="文本框 6"/>
            <p:cNvSpPr txBox="1"/>
            <p:nvPr/>
          </p:nvSpPr>
          <p:spPr>
            <a:xfrm>
              <a:off x="7301" y="148"/>
              <a:ext cx="4598" cy="727"/>
            </a:xfrm>
            <a:prstGeom prst="rect">
              <a:avLst/>
            </a:prstGeom>
            <a:noFill/>
          </p:spPr>
          <p:txBody>
            <a:bodyPr wrap="square" rtlCol="0">
              <a:spAutoFit/>
            </a:bodyPr>
            <a:lstStyle/>
            <a:p>
              <a:pPr algn="ctr"/>
              <a:r>
                <a:rPr lang="en-US" altLang="zh-CN" sz="2400" b="1" dirty="0" err="1">
                  <a:solidFill>
                    <a:srgbClr val="091077"/>
                  </a:solidFill>
                  <a:latin typeface="Arial" panose="020B0604020202090204"/>
                  <a:ea typeface="微软雅黑"/>
                  <a:sym typeface="Arial" panose="020B0604020202090204"/>
                </a:rPr>
                <a:t>MicroDart</a:t>
              </a:r>
              <a:r>
                <a:rPr lang="zh-CN" altLang="en-US" sz="2400" b="1" dirty="0">
                  <a:solidFill>
                    <a:srgbClr val="091077"/>
                  </a:solidFill>
                  <a:latin typeface="Arial" panose="020B0604020202090204"/>
                  <a:ea typeface="微软雅黑"/>
                  <a:sym typeface="Arial" panose="020B0604020202090204"/>
                </a:rPr>
                <a:t>语义分析</a:t>
              </a:r>
              <a:endParaRPr lang="zh-CN" altLang="en-US" sz="2400" b="1" dirty="0">
                <a:solidFill>
                  <a:srgbClr val="091077"/>
                </a:solidFill>
                <a:latin typeface="Arial" panose="020B0604020202090204"/>
                <a:ea typeface="微软雅黑"/>
                <a:sym typeface="Arial" panose="020B0604020202090204"/>
              </a:endParaRPr>
            </a:p>
          </p:txBody>
        </p:sp>
        <p:cxnSp>
          <p:nvCxnSpPr>
            <p:cNvPr id="16" name="直接连接符 15"/>
            <p:cNvCxnSpPr/>
            <p:nvPr/>
          </p:nvCxnSpPr>
          <p:spPr>
            <a:xfrm>
              <a:off x="8737" y="1050"/>
              <a:ext cx="1726" cy="0"/>
            </a:xfrm>
            <a:prstGeom prst="line">
              <a:avLst/>
            </a:prstGeom>
            <a:ln w="31750">
              <a:solidFill>
                <a:srgbClr val="091077"/>
              </a:solidFill>
            </a:ln>
          </p:spPr>
          <p:style>
            <a:lnRef idx="1">
              <a:schemeClr val="accent1"/>
            </a:lnRef>
            <a:fillRef idx="0">
              <a:schemeClr val="accent1"/>
            </a:fillRef>
            <a:effectRef idx="0">
              <a:schemeClr val="accent1"/>
            </a:effectRef>
            <a:fontRef idx="minor">
              <a:schemeClr val="tx1"/>
            </a:fontRef>
          </p:style>
        </p:cxnSp>
      </p:grpSp>
      <p:sp>
        <p:nvSpPr>
          <p:cNvPr id="10" name="文本框 9"/>
          <p:cNvSpPr txBox="1"/>
          <p:nvPr/>
        </p:nvSpPr>
        <p:spPr>
          <a:xfrm>
            <a:off x="433705" y="1376044"/>
            <a:ext cx="4457698" cy="4204356"/>
          </a:xfrm>
          <a:prstGeom prst="rect">
            <a:avLst/>
          </a:prstGeom>
          <a:noFill/>
        </p:spPr>
        <p:txBody>
          <a:bodyPr wrap="square">
            <a:spAutoFit/>
          </a:bodyPr>
          <a:lstStyle/>
          <a:p>
            <a:pPr indent="304800">
              <a:lnSpc>
                <a:spcPct val="150000"/>
              </a:lnSpc>
            </a:pPr>
            <a:r>
              <a:rPr kumimoji="1" lang="zh-CN" altLang="en-US" b="1" dirty="0">
                <a:latin typeface="+mn-ea"/>
              </a:rPr>
              <a:t>循环语句</a:t>
            </a:r>
            <a:r>
              <a:rPr kumimoji="1" lang="en-US" altLang="zh-CN" b="1" dirty="0">
                <a:latin typeface="+mn-ea"/>
              </a:rPr>
              <a:t>while</a:t>
            </a:r>
            <a:r>
              <a:rPr kumimoji="1" lang="zh-CN" altLang="en-US" b="1" dirty="0">
                <a:latin typeface="+mn-ea"/>
              </a:rPr>
              <a:t>：</a:t>
            </a:r>
            <a:endParaRPr kumimoji="1" lang="en-US" altLang="zh-CN" b="1" kern="100" dirty="0">
              <a:latin typeface="+mn-ea"/>
            </a:endParaRPr>
          </a:p>
          <a:p>
            <a:pPr indent="304800">
              <a:lnSpc>
                <a:spcPct val="150000"/>
              </a:lnSpc>
            </a:pPr>
            <a:r>
              <a:rPr lang="en-US" altLang="zh-CN" kern="100" dirty="0">
                <a:effectLst/>
                <a:latin typeface="+mn-ea"/>
              </a:rPr>
              <a:t>condition</a:t>
            </a:r>
            <a:r>
              <a:rPr lang="zh-CN" altLang="zh-CN" dirty="0">
                <a:effectLst/>
                <a:latin typeface="+mn-ea"/>
              </a:rPr>
              <a:t> </a:t>
            </a:r>
            <a:r>
              <a:rPr lang="en-US" altLang="zh-CN" dirty="0">
                <a:effectLst/>
                <a:latin typeface="+mn-ea"/>
              </a:rPr>
              <a:t>:</a:t>
            </a:r>
            <a:r>
              <a:rPr lang="en-US" altLang="zh-CN" kern="100" dirty="0">
                <a:latin typeface="+mn-ea"/>
              </a:rPr>
              <a:t>while</a:t>
            </a:r>
            <a:r>
              <a:rPr lang="zh-CN" altLang="zh-CN" kern="100" dirty="0">
                <a:effectLst/>
                <a:latin typeface="+mn-ea"/>
                <a:cs typeface="Times New Roman" panose="02020503050405090304" pitchFamily="18" charset="0"/>
              </a:rPr>
              <a:t>条件的判断</a:t>
            </a:r>
            <a:r>
              <a:rPr lang="zh-CN" altLang="en-US" kern="100" dirty="0">
                <a:latin typeface="+mn-ea"/>
                <a:cs typeface="Times New Roman" panose="02020503050405090304" pitchFamily="18" charset="0"/>
              </a:rPr>
              <a:t>逻辑块</a:t>
            </a:r>
            <a:endParaRPr lang="en-US" altLang="zh-CN" kern="100" dirty="0">
              <a:latin typeface="+mn-ea"/>
              <a:cs typeface="Times New Roman" panose="02020503050405090304" pitchFamily="18" charset="0"/>
            </a:endParaRPr>
          </a:p>
          <a:p>
            <a:pPr indent="304800">
              <a:lnSpc>
                <a:spcPct val="150000"/>
              </a:lnSpc>
            </a:pPr>
            <a:r>
              <a:rPr lang="en-US" altLang="zh-CN" kern="100" dirty="0">
                <a:latin typeface="+mn-ea"/>
                <a:cs typeface="Times New Roman" panose="02020503050405090304" pitchFamily="18" charset="0"/>
              </a:rPr>
              <a:t>b</a:t>
            </a:r>
            <a:r>
              <a:rPr lang="en-US" altLang="zh-CN" kern="100" dirty="0">
                <a:effectLst/>
                <a:latin typeface="+mn-ea"/>
                <a:cs typeface="Times New Roman" panose="02020503050405090304" pitchFamily="18" charset="0"/>
              </a:rPr>
              <a:t>ody</a:t>
            </a:r>
            <a:r>
              <a:rPr lang="zh-CN" altLang="en-US" kern="100" dirty="0">
                <a:effectLst/>
                <a:latin typeface="+mn-ea"/>
                <a:cs typeface="Times New Roman" panose="02020503050405090304" pitchFamily="18" charset="0"/>
              </a:rPr>
              <a:t>：满足条件后的执行块</a:t>
            </a:r>
            <a:endParaRPr lang="en-US" altLang="zh-CN" dirty="0">
              <a:effectLst/>
              <a:latin typeface="+mn-ea"/>
            </a:endParaRPr>
          </a:p>
          <a:p>
            <a:pPr indent="304800" algn="just">
              <a:lnSpc>
                <a:spcPct val="150000"/>
              </a:lnSpc>
            </a:pPr>
            <a:r>
              <a:rPr lang="en-US" altLang="zh-CN" kern="100" dirty="0" err="1">
                <a:effectLst/>
                <a:latin typeface="+mn-ea"/>
              </a:rPr>
              <a:t>OpJump</a:t>
            </a:r>
            <a:r>
              <a:rPr lang="en-US" altLang="zh-CN" kern="100" dirty="0">
                <a:latin typeface="+mn-ea"/>
              </a:rPr>
              <a:t>(p0)</a:t>
            </a:r>
            <a:r>
              <a:rPr lang="zh-CN" altLang="en-US" kern="100" dirty="0">
                <a:effectLst/>
                <a:latin typeface="+mn-ea"/>
              </a:rPr>
              <a:t>：</a:t>
            </a:r>
            <a:r>
              <a:rPr lang="zh-CN" altLang="zh-CN" kern="100" dirty="0">
                <a:effectLst/>
                <a:latin typeface="+mn-ea"/>
                <a:cs typeface="Times New Roman" panose="02020503050405090304" pitchFamily="18" charset="0"/>
              </a:rPr>
              <a:t>将运行指针指向</a:t>
            </a:r>
            <a:r>
              <a:rPr lang="en-US" altLang="zh-CN" kern="100" dirty="0">
                <a:effectLst/>
                <a:latin typeface="+mn-ea"/>
              </a:rPr>
              <a:t>p0</a:t>
            </a:r>
            <a:endParaRPr lang="en-US" altLang="zh-CN" dirty="0">
              <a:effectLst/>
              <a:latin typeface="+mn-ea"/>
            </a:endParaRPr>
          </a:p>
          <a:p>
            <a:pPr indent="304800" algn="just">
              <a:lnSpc>
                <a:spcPct val="150000"/>
              </a:lnSpc>
            </a:pPr>
            <a:r>
              <a:rPr lang="en-US" altLang="zh-CN" kern="100" dirty="0" err="1">
                <a:effectLst/>
                <a:latin typeface="+mn-ea"/>
              </a:rPr>
              <a:t>OpJumpIfFalse</a:t>
            </a:r>
            <a:r>
              <a:rPr lang="en-US" altLang="zh-CN" kern="100" dirty="0">
                <a:effectLst/>
                <a:latin typeface="+mn-ea"/>
              </a:rPr>
              <a:t>(p6)</a:t>
            </a:r>
            <a:r>
              <a:rPr lang="zh-CN" altLang="zh-CN" dirty="0">
                <a:effectLst/>
                <a:latin typeface="+mn-ea"/>
              </a:rPr>
              <a:t> </a:t>
            </a:r>
            <a:r>
              <a:rPr lang="zh-CN" altLang="en-US" dirty="0">
                <a:latin typeface="+mn-ea"/>
              </a:rPr>
              <a:t>：</a:t>
            </a:r>
            <a:r>
              <a:rPr lang="zh-CN" altLang="zh-CN" kern="100" dirty="0">
                <a:effectLst/>
                <a:latin typeface="+mn-ea"/>
                <a:cs typeface="Times New Roman" panose="02020503050405090304" pitchFamily="18" charset="0"/>
              </a:rPr>
              <a:t>从</a:t>
            </a:r>
            <a:r>
              <a:rPr lang="en-US" altLang="zh-CN" kern="100" dirty="0">
                <a:effectLst/>
                <a:latin typeface="+mn-ea"/>
              </a:rPr>
              <a:t>Scope</a:t>
            </a:r>
            <a:r>
              <a:rPr lang="zh-CN" altLang="zh-CN" kern="100" dirty="0">
                <a:effectLst/>
                <a:latin typeface="+mn-ea"/>
                <a:cs typeface="Times New Roman" panose="02020503050405090304" pitchFamily="18" charset="0"/>
              </a:rPr>
              <a:t>的执行栈中取一个值，如果该值为</a:t>
            </a:r>
            <a:r>
              <a:rPr lang="en-US" altLang="zh-CN" kern="100" dirty="0">
                <a:effectLst/>
                <a:latin typeface="+mn-ea"/>
              </a:rPr>
              <a:t>false</a:t>
            </a:r>
            <a:r>
              <a:rPr lang="zh-CN" altLang="zh-CN" kern="100" dirty="0">
                <a:effectLst/>
                <a:latin typeface="+mn-ea"/>
                <a:cs typeface="Times New Roman" panose="02020503050405090304" pitchFamily="18" charset="0"/>
              </a:rPr>
              <a:t>则将运行指针指向</a:t>
            </a:r>
            <a:r>
              <a:rPr lang="en-US" altLang="zh-CN" kern="100" dirty="0">
                <a:effectLst/>
                <a:latin typeface="+mn-ea"/>
              </a:rPr>
              <a:t>p6</a:t>
            </a:r>
            <a:r>
              <a:rPr lang="zh-CN" altLang="zh-CN" dirty="0">
                <a:effectLst/>
                <a:latin typeface="+mn-ea"/>
              </a:rPr>
              <a:t> </a:t>
            </a:r>
            <a:endParaRPr lang="en-US" altLang="zh-CN" dirty="0">
              <a:latin typeface="+mn-ea"/>
            </a:endParaRPr>
          </a:p>
          <a:p>
            <a:pPr indent="304800" algn="just">
              <a:lnSpc>
                <a:spcPct val="150000"/>
              </a:lnSpc>
            </a:pPr>
            <a:r>
              <a:rPr lang="en-US" altLang="zh-CN" dirty="0">
                <a:latin typeface="+mn-ea"/>
              </a:rPr>
              <a:t>&lt;-&gt;:</a:t>
            </a:r>
            <a:r>
              <a:rPr lang="zh-CN" altLang="en-US" dirty="0">
                <a:latin typeface="+mn-ea"/>
              </a:rPr>
              <a:t>省略的指令集合块</a:t>
            </a:r>
            <a:endParaRPr lang="en-US" altLang="zh-CN" dirty="0">
              <a:effectLst/>
              <a:latin typeface="+mn-ea"/>
            </a:endParaRPr>
          </a:p>
          <a:p>
            <a:pPr indent="304800" algn="just">
              <a:lnSpc>
                <a:spcPct val="150000"/>
              </a:lnSpc>
            </a:pPr>
            <a:endParaRPr lang="en-US" altLang="zh-CN" dirty="0"/>
          </a:p>
          <a:p>
            <a:pPr indent="304800" algn="just">
              <a:lnSpc>
                <a:spcPct val="150000"/>
              </a:lnSpc>
            </a:pPr>
            <a:endParaRPr lang="en-US" altLang="zh-CN" dirty="0">
              <a:effectLst/>
            </a:endParaRPr>
          </a:p>
        </p:txBody>
      </p:sp>
      <p:pic>
        <p:nvPicPr>
          <p:cNvPr id="2" name="图片 1" descr="p1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891403" y="1497118"/>
            <a:ext cx="7300597" cy="4627139"/>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组 3"/>
          <p:cNvPicPr>
            <a:picLocks noChangeAspect="1"/>
          </p:cNvPicPr>
          <p:nvPr/>
        </p:nvPicPr>
        <p:blipFill>
          <a:blip r:embed="rId1" cstate="screen"/>
          <a:stretch>
            <a:fillRect/>
          </a:stretch>
        </p:blipFill>
        <p:spPr>
          <a:xfrm flipV="1">
            <a:off x="0" y="5390515"/>
            <a:ext cx="1167130" cy="1467485"/>
          </a:xfrm>
          <a:prstGeom prst="rect">
            <a:avLst/>
          </a:prstGeom>
        </p:spPr>
      </p:pic>
      <p:pic>
        <p:nvPicPr>
          <p:cNvPr id="6" name="图片 5" descr="组 4"/>
          <p:cNvPicPr>
            <a:picLocks noChangeAspect="1"/>
          </p:cNvPicPr>
          <p:nvPr/>
        </p:nvPicPr>
        <p:blipFill>
          <a:blip r:embed="rId2" cstate="screen"/>
          <a:stretch>
            <a:fillRect/>
          </a:stretch>
        </p:blipFill>
        <p:spPr>
          <a:xfrm flipV="1">
            <a:off x="11287125" y="0"/>
            <a:ext cx="904875" cy="1633220"/>
          </a:xfrm>
          <a:prstGeom prst="rect">
            <a:avLst/>
          </a:prstGeom>
        </p:spPr>
      </p:pic>
      <p:sp>
        <p:nvSpPr>
          <p:cNvPr id="26" name="PA-圆角矩形 5"/>
          <p:cNvSpPr/>
          <p:nvPr>
            <p:custDataLst>
              <p:tags r:id="rId3"/>
            </p:custDataLst>
          </p:nvPr>
        </p:nvSpPr>
        <p:spPr>
          <a:xfrm>
            <a:off x="158115" y="341630"/>
            <a:ext cx="821055" cy="716915"/>
          </a:xfrm>
          <a:prstGeom prst="roundRect">
            <a:avLst>
              <a:gd name="adj" fmla="val 0"/>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rgbClr val="000000"/>
              </a:solidFill>
              <a:latin typeface="Arial" panose="020B0604020202090204"/>
              <a:ea typeface="微软雅黑"/>
              <a:sym typeface="Arial" panose="020B0604020202090204"/>
            </a:endParaRPr>
          </a:p>
        </p:txBody>
      </p:sp>
      <p:grpSp>
        <p:nvGrpSpPr>
          <p:cNvPr id="4" name="组合 3"/>
          <p:cNvGrpSpPr/>
          <p:nvPr/>
        </p:nvGrpSpPr>
        <p:grpSpPr>
          <a:xfrm>
            <a:off x="4636135" y="93980"/>
            <a:ext cx="2919730" cy="572770"/>
            <a:chOff x="7301" y="148"/>
            <a:chExt cx="4598" cy="902"/>
          </a:xfrm>
        </p:grpSpPr>
        <p:sp>
          <p:nvSpPr>
            <p:cNvPr id="7" name="文本框 6"/>
            <p:cNvSpPr txBox="1"/>
            <p:nvPr/>
          </p:nvSpPr>
          <p:spPr>
            <a:xfrm>
              <a:off x="7301" y="148"/>
              <a:ext cx="4598" cy="727"/>
            </a:xfrm>
            <a:prstGeom prst="rect">
              <a:avLst/>
            </a:prstGeom>
            <a:noFill/>
          </p:spPr>
          <p:txBody>
            <a:bodyPr wrap="square" rtlCol="0">
              <a:spAutoFit/>
            </a:bodyPr>
            <a:lstStyle/>
            <a:p>
              <a:pPr algn="ctr"/>
              <a:r>
                <a:rPr lang="en-US" altLang="zh-CN" sz="2400" b="1" dirty="0" err="1">
                  <a:solidFill>
                    <a:srgbClr val="091077"/>
                  </a:solidFill>
                  <a:latin typeface="Arial" panose="020B0604020202090204"/>
                  <a:ea typeface="微软雅黑"/>
                  <a:sym typeface="Arial" panose="020B0604020202090204"/>
                </a:rPr>
                <a:t>MicroDart</a:t>
              </a:r>
              <a:r>
                <a:rPr lang="zh-CN" altLang="en-US" sz="2400" b="1" dirty="0">
                  <a:solidFill>
                    <a:srgbClr val="091077"/>
                  </a:solidFill>
                  <a:latin typeface="Arial" panose="020B0604020202090204"/>
                  <a:ea typeface="微软雅黑"/>
                  <a:sym typeface="Arial" panose="020B0604020202090204"/>
                </a:rPr>
                <a:t>语义分析</a:t>
              </a:r>
              <a:endParaRPr lang="zh-CN" altLang="en-US" sz="2400" b="1" dirty="0">
                <a:solidFill>
                  <a:srgbClr val="091077"/>
                </a:solidFill>
                <a:latin typeface="Arial" panose="020B0604020202090204"/>
                <a:ea typeface="微软雅黑"/>
                <a:sym typeface="Arial" panose="020B0604020202090204"/>
              </a:endParaRPr>
            </a:p>
          </p:txBody>
        </p:sp>
        <p:cxnSp>
          <p:nvCxnSpPr>
            <p:cNvPr id="16" name="直接连接符 15"/>
            <p:cNvCxnSpPr/>
            <p:nvPr/>
          </p:nvCxnSpPr>
          <p:spPr>
            <a:xfrm>
              <a:off x="8737" y="1050"/>
              <a:ext cx="1726" cy="0"/>
            </a:xfrm>
            <a:prstGeom prst="line">
              <a:avLst/>
            </a:prstGeom>
            <a:ln w="31750">
              <a:solidFill>
                <a:srgbClr val="091077"/>
              </a:solidFill>
            </a:ln>
          </p:spPr>
          <p:style>
            <a:lnRef idx="1">
              <a:schemeClr val="accent1"/>
            </a:lnRef>
            <a:fillRef idx="0">
              <a:schemeClr val="accent1"/>
            </a:fillRef>
            <a:effectRef idx="0">
              <a:schemeClr val="accent1"/>
            </a:effectRef>
            <a:fontRef idx="minor">
              <a:schemeClr val="tx1"/>
            </a:fontRef>
          </p:style>
        </p:cxnSp>
      </p:grpSp>
      <p:sp>
        <p:nvSpPr>
          <p:cNvPr id="10" name="文本框 9"/>
          <p:cNvSpPr txBox="1"/>
          <p:nvPr/>
        </p:nvSpPr>
        <p:spPr>
          <a:xfrm>
            <a:off x="433705" y="1376044"/>
            <a:ext cx="4457698" cy="3788858"/>
          </a:xfrm>
          <a:prstGeom prst="rect">
            <a:avLst/>
          </a:prstGeom>
          <a:noFill/>
        </p:spPr>
        <p:txBody>
          <a:bodyPr wrap="square">
            <a:spAutoFit/>
          </a:bodyPr>
          <a:lstStyle/>
          <a:p>
            <a:pPr indent="304800">
              <a:lnSpc>
                <a:spcPct val="150000"/>
              </a:lnSpc>
            </a:pPr>
            <a:r>
              <a:rPr kumimoji="1" lang="zh-CN" altLang="en-US" b="1" dirty="0">
                <a:latin typeface="+mn-ea"/>
              </a:rPr>
              <a:t>循环语句</a:t>
            </a:r>
            <a:r>
              <a:rPr kumimoji="1" lang="en-US" altLang="zh-CN" b="1" dirty="0">
                <a:latin typeface="+mn-ea"/>
              </a:rPr>
              <a:t>do-while</a:t>
            </a:r>
            <a:r>
              <a:rPr kumimoji="1" lang="zh-CN" altLang="en-US" b="1" dirty="0">
                <a:latin typeface="+mn-ea"/>
              </a:rPr>
              <a:t>：</a:t>
            </a:r>
            <a:endParaRPr kumimoji="1" lang="en-US" altLang="zh-CN" b="1" kern="100" dirty="0">
              <a:latin typeface="+mn-ea"/>
            </a:endParaRPr>
          </a:p>
          <a:p>
            <a:pPr indent="304800">
              <a:lnSpc>
                <a:spcPct val="150000"/>
              </a:lnSpc>
            </a:pPr>
            <a:r>
              <a:rPr lang="en-US" altLang="zh-CN" kern="100" dirty="0">
                <a:effectLst/>
                <a:latin typeface="+mn-ea"/>
              </a:rPr>
              <a:t>condition</a:t>
            </a:r>
            <a:r>
              <a:rPr lang="zh-CN" altLang="zh-CN" dirty="0">
                <a:effectLst/>
                <a:latin typeface="+mn-ea"/>
              </a:rPr>
              <a:t> </a:t>
            </a:r>
            <a:r>
              <a:rPr lang="en-US" altLang="zh-CN" dirty="0">
                <a:effectLst/>
                <a:latin typeface="+mn-ea"/>
              </a:rPr>
              <a:t>:</a:t>
            </a:r>
            <a:r>
              <a:rPr lang="en-US" altLang="zh-CN" kern="100" dirty="0">
                <a:effectLst/>
                <a:latin typeface="+mn-ea"/>
              </a:rPr>
              <a:t>if</a:t>
            </a:r>
            <a:r>
              <a:rPr lang="zh-CN" altLang="zh-CN" kern="100" dirty="0">
                <a:effectLst/>
                <a:latin typeface="+mn-ea"/>
                <a:cs typeface="Times New Roman" panose="02020503050405090304" pitchFamily="18" charset="0"/>
              </a:rPr>
              <a:t>条件的判断</a:t>
            </a:r>
            <a:r>
              <a:rPr lang="zh-CN" altLang="en-US" kern="100" dirty="0">
                <a:latin typeface="+mn-ea"/>
                <a:cs typeface="Times New Roman" panose="02020503050405090304" pitchFamily="18" charset="0"/>
              </a:rPr>
              <a:t>逻辑块</a:t>
            </a:r>
            <a:endParaRPr lang="en-US" altLang="zh-CN" kern="100" dirty="0">
              <a:latin typeface="+mn-ea"/>
              <a:cs typeface="Times New Roman" panose="02020503050405090304" pitchFamily="18" charset="0"/>
            </a:endParaRPr>
          </a:p>
          <a:p>
            <a:pPr indent="304800">
              <a:lnSpc>
                <a:spcPct val="150000"/>
              </a:lnSpc>
            </a:pPr>
            <a:r>
              <a:rPr lang="en-US" altLang="zh-CN" kern="100" dirty="0">
                <a:latin typeface="+mn-ea"/>
                <a:cs typeface="Times New Roman" panose="02020503050405090304" pitchFamily="18" charset="0"/>
              </a:rPr>
              <a:t>b</a:t>
            </a:r>
            <a:r>
              <a:rPr lang="en-US" altLang="zh-CN" kern="100" dirty="0">
                <a:effectLst/>
                <a:latin typeface="+mn-ea"/>
                <a:cs typeface="Times New Roman" panose="02020503050405090304" pitchFamily="18" charset="0"/>
              </a:rPr>
              <a:t>ody</a:t>
            </a:r>
            <a:r>
              <a:rPr lang="zh-CN" altLang="en-US" kern="100" dirty="0">
                <a:effectLst/>
                <a:latin typeface="+mn-ea"/>
                <a:cs typeface="Times New Roman" panose="02020503050405090304" pitchFamily="18" charset="0"/>
              </a:rPr>
              <a:t>：满足条件后的执行块</a:t>
            </a:r>
            <a:endParaRPr lang="en-US" altLang="zh-CN" dirty="0">
              <a:effectLst/>
              <a:latin typeface="+mn-ea"/>
            </a:endParaRPr>
          </a:p>
          <a:p>
            <a:pPr indent="304800" algn="just">
              <a:lnSpc>
                <a:spcPct val="150000"/>
              </a:lnSpc>
            </a:pPr>
            <a:r>
              <a:rPr lang="en-US" altLang="zh-CN" kern="100" dirty="0" err="1">
                <a:effectLst/>
                <a:latin typeface="+mn-ea"/>
              </a:rPr>
              <a:t>OpJumpIfTrue</a:t>
            </a:r>
            <a:r>
              <a:rPr lang="en-US" altLang="zh-CN" kern="100" dirty="0">
                <a:effectLst/>
                <a:latin typeface="+mn-ea"/>
              </a:rPr>
              <a:t>(p0)</a:t>
            </a:r>
            <a:r>
              <a:rPr lang="zh-CN" altLang="zh-CN" dirty="0">
                <a:effectLst/>
                <a:latin typeface="+mn-ea"/>
              </a:rPr>
              <a:t> </a:t>
            </a:r>
            <a:r>
              <a:rPr lang="zh-CN" altLang="en-US" dirty="0">
                <a:latin typeface="+mn-ea"/>
              </a:rPr>
              <a:t>：</a:t>
            </a:r>
            <a:r>
              <a:rPr lang="zh-CN" altLang="zh-CN" kern="100" dirty="0">
                <a:effectLst/>
                <a:latin typeface="+mn-ea"/>
                <a:cs typeface="Times New Roman" panose="02020503050405090304" pitchFamily="18" charset="0"/>
              </a:rPr>
              <a:t>从</a:t>
            </a:r>
            <a:r>
              <a:rPr lang="en-US" altLang="zh-CN" kern="100" dirty="0">
                <a:effectLst/>
                <a:latin typeface="+mn-ea"/>
              </a:rPr>
              <a:t>Scope</a:t>
            </a:r>
            <a:r>
              <a:rPr lang="zh-CN" altLang="zh-CN" kern="100" dirty="0">
                <a:effectLst/>
                <a:latin typeface="+mn-ea"/>
                <a:cs typeface="Times New Roman" panose="02020503050405090304" pitchFamily="18" charset="0"/>
              </a:rPr>
              <a:t>的执行栈中取一个值，如果该值为</a:t>
            </a:r>
            <a:r>
              <a:rPr lang="en-US" altLang="zh-CN" kern="100" dirty="0">
                <a:effectLst/>
                <a:latin typeface="+mn-ea"/>
              </a:rPr>
              <a:t>true</a:t>
            </a:r>
            <a:r>
              <a:rPr lang="zh-CN" altLang="zh-CN" kern="100" dirty="0">
                <a:effectLst/>
                <a:latin typeface="+mn-ea"/>
                <a:cs typeface="Times New Roman" panose="02020503050405090304" pitchFamily="18" charset="0"/>
              </a:rPr>
              <a:t>则将运行指针指向</a:t>
            </a:r>
            <a:r>
              <a:rPr lang="en-US" altLang="zh-CN" kern="100" dirty="0">
                <a:effectLst/>
                <a:latin typeface="+mn-ea"/>
              </a:rPr>
              <a:t>p6</a:t>
            </a:r>
            <a:r>
              <a:rPr lang="zh-CN" altLang="zh-CN" dirty="0">
                <a:effectLst/>
                <a:latin typeface="+mn-ea"/>
              </a:rPr>
              <a:t> </a:t>
            </a:r>
            <a:endParaRPr lang="en-US" altLang="zh-CN" dirty="0">
              <a:latin typeface="+mn-ea"/>
            </a:endParaRPr>
          </a:p>
          <a:p>
            <a:pPr indent="304800" algn="just">
              <a:lnSpc>
                <a:spcPct val="150000"/>
              </a:lnSpc>
            </a:pPr>
            <a:r>
              <a:rPr lang="en-US" altLang="zh-CN" dirty="0">
                <a:latin typeface="+mn-ea"/>
              </a:rPr>
              <a:t>&lt;-&gt;:</a:t>
            </a:r>
            <a:r>
              <a:rPr lang="zh-CN" altLang="en-US" dirty="0">
                <a:latin typeface="+mn-ea"/>
              </a:rPr>
              <a:t>省略的指令集合块</a:t>
            </a:r>
            <a:endParaRPr lang="en-US" altLang="zh-CN" dirty="0">
              <a:effectLst/>
              <a:latin typeface="+mn-ea"/>
            </a:endParaRPr>
          </a:p>
          <a:p>
            <a:pPr indent="304800" algn="just">
              <a:lnSpc>
                <a:spcPct val="150000"/>
              </a:lnSpc>
            </a:pPr>
            <a:endParaRPr lang="en-US" altLang="zh-CN" dirty="0"/>
          </a:p>
          <a:p>
            <a:pPr indent="304800" algn="just">
              <a:lnSpc>
                <a:spcPct val="150000"/>
              </a:lnSpc>
            </a:pPr>
            <a:endParaRPr lang="en-US" altLang="zh-CN" dirty="0">
              <a:effectLst/>
            </a:endParaRPr>
          </a:p>
        </p:txBody>
      </p:sp>
      <p:pic>
        <p:nvPicPr>
          <p:cNvPr id="5" name="图片 4" descr="p1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997030" y="1482480"/>
            <a:ext cx="7058783" cy="4325847"/>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组 3"/>
          <p:cNvPicPr>
            <a:picLocks noChangeAspect="1"/>
          </p:cNvPicPr>
          <p:nvPr/>
        </p:nvPicPr>
        <p:blipFill>
          <a:blip r:embed="rId1" cstate="screen"/>
          <a:stretch>
            <a:fillRect/>
          </a:stretch>
        </p:blipFill>
        <p:spPr>
          <a:xfrm flipV="1">
            <a:off x="0" y="5390515"/>
            <a:ext cx="1167130" cy="1467485"/>
          </a:xfrm>
          <a:prstGeom prst="rect">
            <a:avLst/>
          </a:prstGeom>
        </p:spPr>
      </p:pic>
      <p:sp>
        <p:nvSpPr>
          <p:cNvPr id="26" name="PA-圆角矩形 5"/>
          <p:cNvSpPr/>
          <p:nvPr>
            <p:custDataLst>
              <p:tags r:id="rId2"/>
            </p:custDataLst>
          </p:nvPr>
        </p:nvSpPr>
        <p:spPr>
          <a:xfrm>
            <a:off x="158115" y="341630"/>
            <a:ext cx="821055" cy="716915"/>
          </a:xfrm>
          <a:prstGeom prst="roundRect">
            <a:avLst>
              <a:gd name="adj" fmla="val 0"/>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rgbClr val="000000"/>
              </a:solidFill>
              <a:latin typeface="Arial" panose="020B0604020202090204"/>
              <a:ea typeface="微软雅黑"/>
              <a:sym typeface="Arial" panose="020B0604020202090204"/>
            </a:endParaRPr>
          </a:p>
        </p:txBody>
      </p:sp>
      <p:grpSp>
        <p:nvGrpSpPr>
          <p:cNvPr id="4" name="组合 3"/>
          <p:cNvGrpSpPr/>
          <p:nvPr/>
        </p:nvGrpSpPr>
        <p:grpSpPr>
          <a:xfrm>
            <a:off x="4636135" y="93980"/>
            <a:ext cx="2919730" cy="572770"/>
            <a:chOff x="7301" y="148"/>
            <a:chExt cx="4598" cy="902"/>
          </a:xfrm>
        </p:grpSpPr>
        <p:sp>
          <p:nvSpPr>
            <p:cNvPr id="7" name="文本框 6"/>
            <p:cNvSpPr txBox="1"/>
            <p:nvPr/>
          </p:nvSpPr>
          <p:spPr>
            <a:xfrm>
              <a:off x="7301" y="148"/>
              <a:ext cx="4598" cy="727"/>
            </a:xfrm>
            <a:prstGeom prst="rect">
              <a:avLst/>
            </a:prstGeom>
            <a:noFill/>
          </p:spPr>
          <p:txBody>
            <a:bodyPr wrap="square" rtlCol="0">
              <a:spAutoFit/>
            </a:bodyPr>
            <a:lstStyle/>
            <a:p>
              <a:pPr algn="ctr"/>
              <a:r>
                <a:rPr lang="en-US" altLang="zh-CN" sz="2400" b="1" dirty="0" err="1">
                  <a:solidFill>
                    <a:srgbClr val="091077"/>
                  </a:solidFill>
                  <a:latin typeface="Arial" panose="020B0604020202090204"/>
                  <a:ea typeface="微软雅黑"/>
                  <a:sym typeface="Arial" panose="020B0604020202090204"/>
                </a:rPr>
                <a:t>MicroDart</a:t>
              </a:r>
              <a:r>
                <a:rPr lang="zh-CN" altLang="en-US" sz="2400" b="1" dirty="0">
                  <a:solidFill>
                    <a:srgbClr val="091077"/>
                  </a:solidFill>
                  <a:latin typeface="Arial" panose="020B0604020202090204"/>
                  <a:ea typeface="微软雅黑"/>
                  <a:sym typeface="Arial" panose="020B0604020202090204"/>
                </a:rPr>
                <a:t>语义分析</a:t>
              </a:r>
              <a:endParaRPr lang="zh-CN" altLang="en-US" sz="2400" b="1" dirty="0">
                <a:solidFill>
                  <a:srgbClr val="091077"/>
                </a:solidFill>
                <a:latin typeface="Arial" panose="020B0604020202090204"/>
                <a:ea typeface="微软雅黑"/>
                <a:sym typeface="Arial" panose="020B0604020202090204"/>
              </a:endParaRPr>
            </a:p>
          </p:txBody>
        </p:sp>
        <p:cxnSp>
          <p:nvCxnSpPr>
            <p:cNvPr id="16" name="直接连接符 15"/>
            <p:cNvCxnSpPr/>
            <p:nvPr/>
          </p:nvCxnSpPr>
          <p:spPr>
            <a:xfrm>
              <a:off x="8737" y="1050"/>
              <a:ext cx="1726" cy="0"/>
            </a:xfrm>
            <a:prstGeom prst="line">
              <a:avLst/>
            </a:prstGeom>
            <a:ln w="31750">
              <a:solidFill>
                <a:srgbClr val="091077"/>
              </a:solidFill>
            </a:ln>
          </p:spPr>
          <p:style>
            <a:lnRef idx="1">
              <a:schemeClr val="accent1"/>
            </a:lnRef>
            <a:fillRef idx="0">
              <a:schemeClr val="accent1"/>
            </a:fillRef>
            <a:effectRef idx="0">
              <a:schemeClr val="accent1"/>
            </a:effectRef>
            <a:fontRef idx="minor">
              <a:schemeClr val="tx1"/>
            </a:fontRef>
          </p:style>
        </p:cxnSp>
      </p:grpSp>
      <p:sp>
        <p:nvSpPr>
          <p:cNvPr id="10" name="文本框 9"/>
          <p:cNvSpPr txBox="1"/>
          <p:nvPr/>
        </p:nvSpPr>
        <p:spPr>
          <a:xfrm>
            <a:off x="433705" y="1376044"/>
            <a:ext cx="4457698" cy="5035353"/>
          </a:xfrm>
          <a:prstGeom prst="rect">
            <a:avLst/>
          </a:prstGeom>
          <a:noFill/>
        </p:spPr>
        <p:txBody>
          <a:bodyPr wrap="square">
            <a:spAutoFit/>
          </a:bodyPr>
          <a:lstStyle/>
          <a:p>
            <a:pPr indent="304800">
              <a:lnSpc>
                <a:spcPct val="150000"/>
              </a:lnSpc>
            </a:pPr>
            <a:r>
              <a:rPr kumimoji="1" lang="zh-CN" altLang="en-US" b="1" dirty="0">
                <a:latin typeface="+mn-ea"/>
              </a:rPr>
              <a:t>循环语句</a:t>
            </a:r>
            <a:r>
              <a:rPr kumimoji="1" lang="en-US" altLang="zh-CN" b="1" dirty="0">
                <a:latin typeface="+mn-ea"/>
              </a:rPr>
              <a:t>for</a:t>
            </a:r>
            <a:r>
              <a:rPr kumimoji="1" lang="zh-CN" altLang="en-US" b="1" dirty="0">
                <a:latin typeface="+mn-ea"/>
              </a:rPr>
              <a:t>：</a:t>
            </a:r>
            <a:endParaRPr kumimoji="1" lang="en-US" altLang="zh-CN" b="1" kern="100" dirty="0">
              <a:latin typeface="+mn-ea"/>
            </a:endParaRPr>
          </a:p>
          <a:p>
            <a:pPr indent="304800">
              <a:lnSpc>
                <a:spcPct val="150000"/>
              </a:lnSpc>
            </a:pPr>
            <a:r>
              <a:rPr lang="en-US" altLang="zh-CN" kern="100" dirty="0">
                <a:effectLst/>
                <a:latin typeface="+mn-ea"/>
              </a:rPr>
              <a:t>condition</a:t>
            </a:r>
            <a:r>
              <a:rPr lang="zh-CN" altLang="zh-CN" dirty="0">
                <a:effectLst/>
                <a:latin typeface="+mn-ea"/>
              </a:rPr>
              <a:t> </a:t>
            </a:r>
            <a:r>
              <a:rPr lang="en-US" altLang="zh-CN" dirty="0">
                <a:effectLst/>
                <a:latin typeface="+mn-ea"/>
              </a:rPr>
              <a:t>:</a:t>
            </a:r>
            <a:r>
              <a:rPr lang="en-US" altLang="zh-CN" kern="100" dirty="0">
                <a:effectLst/>
                <a:latin typeface="+mn-ea"/>
              </a:rPr>
              <a:t>if</a:t>
            </a:r>
            <a:r>
              <a:rPr lang="zh-CN" altLang="zh-CN" kern="100" dirty="0">
                <a:effectLst/>
                <a:latin typeface="+mn-ea"/>
                <a:cs typeface="Times New Roman" panose="02020503050405090304" pitchFamily="18" charset="0"/>
              </a:rPr>
              <a:t>条件的判断</a:t>
            </a:r>
            <a:r>
              <a:rPr lang="zh-CN" altLang="en-US" kern="100" dirty="0">
                <a:latin typeface="+mn-ea"/>
                <a:cs typeface="Times New Roman" panose="02020503050405090304" pitchFamily="18" charset="0"/>
              </a:rPr>
              <a:t>逻辑块</a:t>
            </a:r>
            <a:endParaRPr lang="en-US" altLang="zh-CN" dirty="0">
              <a:effectLst/>
              <a:latin typeface="+mn-ea"/>
            </a:endParaRPr>
          </a:p>
          <a:p>
            <a:pPr indent="304800" algn="just">
              <a:lnSpc>
                <a:spcPct val="150000"/>
              </a:lnSpc>
            </a:pPr>
            <a:r>
              <a:rPr lang="en-US" altLang="zh-CN" kern="100" dirty="0">
                <a:latin typeface="+mn-ea"/>
              </a:rPr>
              <a:t>variables</a:t>
            </a:r>
            <a:r>
              <a:rPr lang="zh-CN" altLang="zh-CN" dirty="0">
                <a:effectLst/>
                <a:latin typeface="+mn-ea"/>
              </a:rPr>
              <a:t> </a:t>
            </a:r>
            <a:r>
              <a:rPr lang="en-US" altLang="zh-CN" dirty="0">
                <a:latin typeface="+mn-ea"/>
              </a:rPr>
              <a:t>:</a:t>
            </a:r>
            <a:r>
              <a:rPr lang="zh-CN" altLang="en-US" dirty="0">
                <a:latin typeface="+mn-ea"/>
              </a:rPr>
              <a:t>循环变量初始化</a:t>
            </a:r>
            <a:endParaRPr lang="en-US" altLang="zh-CN" dirty="0">
              <a:latin typeface="+mn-ea"/>
            </a:endParaRPr>
          </a:p>
          <a:p>
            <a:pPr indent="304800" algn="just">
              <a:lnSpc>
                <a:spcPct val="150000"/>
              </a:lnSpc>
            </a:pPr>
            <a:r>
              <a:rPr lang="en-US" altLang="zh-CN" kern="100" dirty="0">
                <a:effectLst/>
                <a:latin typeface="+mn-ea"/>
              </a:rPr>
              <a:t>otherwise</a:t>
            </a:r>
            <a:r>
              <a:rPr lang="zh-CN" altLang="zh-CN" dirty="0">
                <a:effectLst/>
                <a:latin typeface="+mn-ea"/>
              </a:rPr>
              <a:t> </a:t>
            </a:r>
            <a:r>
              <a:rPr lang="zh-CN" altLang="en-US" dirty="0">
                <a:effectLst/>
                <a:latin typeface="+mn-ea"/>
              </a:rPr>
              <a:t>：条件不满足执行逻辑块</a:t>
            </a:r>
            <a:endParaRPr lang="en-US" altLang="zh-CN" dirty="0">
              <a:effectLst/>
              <a:latin typeface="+mn-ea"/>
            </a:endParaRPr>
          </a:p>
          <a:p>
            <a:pPr indent="304800" algn="just">
              <a:lnSpc>
                <a:spcPct val="150000"/>
              </a:lnSpc>
            </a:pPr>
            <a:r>
              <a:rPr lang="en-US" altLang="zh-CN" dirty="0">
                <a:latin typeface="+mn-ea"/>
              </a:rPr>
              <a:t>updates</a:t>
            </a:r>
            <a:r>
              <a:rPr lang="zh-CN" altLang="en-US" dirty="0">
                <a:latin typeface="+mn-ea"/>
              </a:rPr>
              <a:t>：循环语句修改变量</a:t>
            </a:r>
            <a:endParaRPr lang="en-US" altLang="zh-CN" dirty="0">
              <a:effectLst/>
              <a:latin typeface="+mn-ea"/>
            </a:endParaRPr>
          </a:p>
          <a:p>
            <a:pPr indent="304800" algn="just">
              <a:lnSpc>
                <a:spcPct val="150000"/>
              </a:lnSpc>
            </a:pPr>
            <a:r>
              <a:rPr lang="en-US" altLang="zh-CN" kern="100" dirty="0" err="1">
                <a:effectLst/>
                <a:latin typeface="+mn-ea"/>
              </a:rPr>
              <a:t>OpJump</a:t>
            </a:r>
            <a:r>
              <a:rPr lang="en-US" altLang="zh-CN" kern="100" dirty="0">
                <a:latin typeface="+mn-ea"/>
              </a:rPr>
              <a:t>(p2)</a:t>
            </a:r>
            <a:r>
              <a:rPr lang="zh-CN" altLang="en-US" kern="100" dirty="0">
                <a:effectLst/>
                <a:latin typeface="+mn-ea"/>
              </a:rPr>
              <a:t>：</a:t>
            </a:r>
            <a:r>
              <a:rPr lang="zh-CN" altLang="zh-CN" kern="100" dirty="0">
                <a:effectLst/>
                <a:latin typeface="+mn-ea"/>
                <a:cs typeface="Times New Roman" panose="02020503050405090304" pitchFamily="18" charset="0"/>
              </a:rPr>
              <a:t>将运行指针指向</a:t>
            </a:r>
            <a:r>
              <a:rPr lang="en-US" altLang="zh-CN" kern="100" dirty="0">
                <a:effectLst/>
                <a:latin typeface="+mn-ea"/>
              </a:rPr>
              <a:t>p2</a:t>
            </a:r>
            <a:endParaRPr lang="en-US" altLang="zh-CN" dirty="0">
              <a:effectLst/>
              <a:latin typeface="+mn-ea"/>
            </a:endParaRPr>
          </a:p>
          <a:p>
            <a:pPr indent="304800" algn="just">
              <a:lnSpc>
                <a:spcPct val="150000"/>
              </a:lnSpc>
            </a:pPr>
            <a:r>
              <a:rPr lang="en-US" altLang="zh-CN" kern="100" dirty="0" err="1">
                <a:effectLst/>
                <a:latin typeface="+mn-ea"/>
              </a:rPr>
              <a:t>OpJumpIfFalse</a:t>
            </a:r>
            <a:r>
              <a:rPr lang="en-US" altLang="zh-CN" kern="100" dirty="0">
                <a:effectLst/>
                <a:latin typeface="+mn-ea"/>
              </a:rPr>
              <a:t>(p10)</a:t>
            </a:r>
            <a:r>
              <a:rPr lang="zh-CN" altLang="zh-CN" dirty="0">
                <a:effectLst/>
                <a:latin typeface="+mn-ea"/>
              </a:rPr>
              <a:t> </a:t>
            </a:r>
            <a:r>
              <a:rPr lang="zh-CN" altLang="en-US" dirty="0">
                <a:latin typeface="+mn-ea"/>
              </a:rPr>
              <a:t>：</a:t>
            </a:r>
            <a:r>
              <a:rPr lang="zh-CN" altLang="zh-CN" kern="100" dirty="0">
                <a:effectLst/>
                <a:latin typeface="+mn-ea"/>
                <a:cs typeface="Times New Roman" panose="02020503050405090304" pitchFamily="18" charset="0"/>
              </a:rPr>
              <a:t>从</a:t>
            </a:r>
            <a:r>
              <a:rPr lang="en-US" altLang="zh-CN" kern="100" dirty="0">
                <a:effectLst/>
                <a:latin typeface="+mn-ea"/>
              </a:rPr>
              <a:t>Scope</a:t>
            </a:r>
            <a:r>
              <a:rPr lang="zh-CN" altLang="zh-CN" kern="100" dirty="0">
                <a:effectLst/>
                <a:latin typeface="+mn-ea"/>
                <a:cs typeface="Times New Roman" panose="02020503050405090304" pitchFamily="18" charset="0"/>
              </a:rPr>
              <a:t>的执行栈中取一个值，如果该值为</a:t>
            </a:r>
            <a:r>
              <a:rPr lang="en-US" altLang="zh-CN" kern="100" dirty="0">
                <a:effectLst/>
                <a:latin typeface="+mn-ea"/>
              </a:rPr>
              <a:t>false</a:t>
            </a:r>
            <a:r>
              <a:rPr lang="zh-CN" altLang="zh-CN" kern="100" dirty="0">
                <a:effectLst/>
                <a:latin typeface="+mn-ea"/>
                <a:cs typeface="Times New Roman" panose="02020503050405090304" pitchFamily="18" charset="0"/>
              </a:rPr>
              <a:t>则将运行指针指向</a:t>
            </a:r>
            <a:r>
              <a:rPr lang="en-US" altLang="zh-CN" kern="100" dirty="0">
                <a:effectLst/>
                <a:latin typeface="+mn-ea"/>
              </a:rPr>
              <a:t>p10</a:t>
            </a:r>
            <a:endParaRPr lang="en-US" altLang="zh-CN" dirty="0">
              <a:latin typeface="+mn-ea"/>
            </a:endParaRPr>
          </a:p>
          <a:p>
            <a:pPr indent="304800" algn="just">
              <a:lnSpc>
                <a:spcPct val="150000"/>
              </a:lnSpc>
            </a:pPr>
            <a:r>
              <a:rPr lang="en-US" altLang="zh-CN" dirty="0">
                <a:latin typeface="+mn-ea"/>
              </a:rPr>
              <a:t>&lt;-&gt;:</a:t>
            </a:r>
            <a:r>
              <a:rPr lang="zh-CN" altLang="en-US" dirty="0">
                <a:latin typeface="+mn-ea"/>
              </a:rPr>
              <a:t>省略的指令集合块</a:t>
            </a:r>
            <a:endParaRPr lang="en-US" altLang="zh-CN" dirty="0">
              <a:effectLst/>
              <a:latin typeface="+mn-ea"/>
            </a:endParaRPr>
          </a:p>
          <a:p>
            <a:pPr indent="304800" algn="just">
              <a:lnSpc>
                <a:spcPct val="150000"/>
              </a:lnSpc>
            </a:pPr>
            <a:endParaRPr lang="en-US" altLang="zh-CN" dirty="0"/>
          </a:p>
          <a:p>
            <a:pPr indent="304800" algn="just">
              <a:lnSpc>
                <a:spcPct val="150000"/>
              </a:lnSpc>
            </a:pPr>
            <a:endParaRPr lang="en-US" altLang="zh-CN" dirty="0">
              <a:effectLst/>
            </a:endParaRPr>
          </a:p>
        </p:txBody>
      </p:sp>
      <p:pic>
        <p:nvPicPr>
          <p:cNvPr id="2" name="图片 1" descr="p1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325107" y="836096"/>
            <a:ext cx="6149977" cy="5959911"/>
          </a:xfrm>
          <a:prstGeom prst="rect">
            <a:avLst/>
          </a:prstGeom>
          <a:noFill/>
          <a:ln>
            <a:noFill/>
          </a:ln>
        </p:spPr>
      </p:pic>
      <p:pic>
        <p:nvPicPr>
          <p:cNvPr id="6" name="图片 5" descr="组 4"/>
          <p:cNvPicPr>
            <a:picLocks noChangeAspect="1"/>
          </p:cNvPicPr>
          <p:nvPr/>
        </p:nvPicPr>
        <p:blipFill>
          <a:blip r:embed="rId4" cstate="screen"/>
          <a:stretch>
            <a:fillRect/>
          </a:stretch>
        </p:blipFill>
        <p:spPr>
          <a:xfrm flipV="1">
            <a:off x="11287125" y="0"/>
            <a:ext cx="904875" cy="1633220"/>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组 3"/>
          <p:cNvPicPr>
            <a:picLocks noChangeAspect="1"/>
          </p:cNvPicPr>
          <p:nvPr/>
        </p:nvPicPr>
        <p:blipFill>
          <a:blip r:embed="rId1" cstate="screen"/>
          <a:stretch>
            <a:fillRect/>
          </a:stretch>
        </p:blipFill>
        <p:spPr>
          <a:xfrm flipV="1">
            <a:off x="0" y="5390515"/>
            <a:ext cx="1167130" cy="1467485"/>
          </a:xfrm>
          <a:prstGeom prst="rect">
            <a:avLst/>
          </a:prstGeom>
        </p:spPr>
      </p:pic>
      <p:sp>
        <p:nvSpPr>
          <p:cNvPr id="26" name="PA-圆角矩形 5"/>
          <p:cNvSpPr/>
          <p:nvPr>
            <p:custDataLst>
              <p:tags r:id="rId2"/>
            </p:custDataLst>
          </p:nvPr>
        </p:nvSpPr>
        <p:spPr>
          <a:xfrm>
            <a:off x="158115" y="341630"/>
            <a:ext cx="821055" cy="716915"/>
          </a:xfrm>
          <a:prstGeom prst="roundRect">
            <a:avLst>
              <a:gd name="adj" fmla="val 0"/>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rgbClr val="000000"/>
              </a:solidFill>
              <a:latin typeface="Arial" panose="020B0604020202090204"/>
              <a:ea typeface="微软雅黑"/>
              <a:sym typeface="Arial" panose="020B0604020202090204"/>
            </a:endParaRPr>
          </a:p>
        </p:txBody>
      </p:sp>
      <p:grpSp>
        <p:nvGrpSpPr>
          <p:cNvPr id="4" name="组合 3"/>
          <p:cNvGrpSpPr/>
          <p:nvPr/>
        </p:nvGrpSpPr>
        <p:grpSpPr>
          <a:xfrm>
            <a:off x="4636135" y="93980"/>
            <a:ext cx="2919730" cy="572770"/>
            <a:chOff x="7301" y="148"/>
            <a:chExt cx="4598" cy="902"/>
          </a:xfrm>
        </p:grpSpPr>
        <p:sp>
          <p:nvSpPr>
            <p:cNvPr id="7" name="文本框 6"/>
            <p:cNvSpPr txBox="1"/>
            <p:nvPr/>
          </p:nvSpPr>
          <p:spPr>
            <a:xfrm>
              <a:off x="7301" y="148"/>
              <a:ext cx="4598" cy="727"/>
            </a:xfrm>
            <a:prstGeom prst="rect">
              <a:avLst/>
            </a:prstGeom>
            <a:noFill/>
          </p:spPr>
          <p:txBody>
            <a:bodyPr wrap="square" rtlCol="0">
              <a:spAutoFit/>
            </a:bodyPr>
            <a:lstStyle/>
            <a:p>
              <a:pPr algn="ctr"/>
              <a:r>
                <a:rPr lang="en-US" altLang="zh-CN" sz="2400" b="1" dirty="0" err="1">
                  <a:solidFill>
                    <a:srgbClr val="091077"/>
                  </a:solidFill>
                  <a:latin typeface="Arial" panose="020B0604020202090204"/>
                  <a:ea typeface="微软雅黑"/>
                  <a:sym typeface="Arial" panose="020B0604020202090204"/>
                </a:rPr>
                <a:t>MicroDart</a:t>
              </a:r>
              <a:r>
                <a:rPr lang="zh-CN" altLang="en-US" sz="2400" b="1" dirty="0">
                  <a:solidFill>
                    <a:srgbClr val="091077"/>
                  </a:solidFill>
                  <a:latin typeface="Arial" panose="020B0604020202090204"/>
                  <a:ea typeface="微软雅黑"/>
                  <a:sym typeface="Arial" panose="020B0604020202090204"/>
                </a:rPr>
                <a:t>语义分析</a:t>
              </a:r>
              <a:endParaRPr lang="zh-CN" altLang="en-US" sz="2400" b="1" dirty="0">
                <a:solidFill>
                  <a:srgbClr val="091077"/>
                </a:solidFill>
                <a:latin typeface="Arial" panose="020B0604020202090204"/>
                <a:ea typeface="微软雅黑"/>
                <a:sym typeface="Arial" panose="020B0604020202090204"/>
              </a:endParaRPr>
            </a:p>
          </p:txBody>
        </p:sp>
        <p:cxnSp>
          <p:nvCxnSpPr>
            <p:cNvPr id="16" name="直接连接符 15"/>
            <p:cNvCxnSpPr/>
            <p:nvPr/>
          </p:nvCxnSpPr>
          <p:spPr>
            <a:xfrm>
              <a:off x="8737" y="1050"/>
              <a:ext cx="1726" cy="0"/>
            </a:xfrm>
            <a:prstGeom prst="line">
              <a:avLst/>
            </a:prstGeom>
            <a:ln w="31750">
              <a:solidFill>
                <a:srgbClr val="091077"/>
              </a:solidFill>
            </a:ln>
          </p:spPr>
          <p:style>
            <a:lnRef idx="1">
              <a:schemeClr val="accent1"/>
            </a:lnRef>
            <a:fillRef idx="0">
              <a:schemeClr val="accent1"/>
            </a:fillRef>
            <a:effectRef idx="0">
              <a:schemeClr val="accent1"/>
            </a:effectRef>
            <a:fontRef idx="minor">
              <a:schemeClr val="tx1"/>
            </a:fontRef>
          </p:style>
        </p:cxnSp>
      </p:grpSp>
      <p:sp>
        <p:nvSpPr>
          <p:cNvPr id="10" name="文本框 9"/>
          <p:cNvSpPr txBox="1"/>
          <p:nvPr/>
        </p:nvSpPr>
        <p:spPr>
          <a:xfrm>
            <a:off x="433705" y="1376044"/>
            <a:ext cx="4457698" cy="4664739"/>
          </a:xfrm>
          <a:prstGeom prst="rect">
            <a:avLst/>
          </a:prstGeom>
          <a:noFill/>
        </p:spPr>
        <p:txBody>
          <a:bodyPr wrap="square">
            <a:spAutoFit/>
          </a:bodyPr>
          <a:lstStyle/>
          <a:p>
            <a:pPr indent="304800">
              <a:lnSpc>
                <a:spcPct val="150000"/>
              </a:lnSpc>
            </a:pPr>
            <a:r>
              <a:rPr lang="zh-CN" altLang="zh-CN" sz="2000" b="1" kern="100" dirty="0">
                <a:effectLst/>
                <a:latin typeface="+mn-ea"/>
                <a:cs typeface="Times New Roman" panose="02020503050405090304" pitchFamily="18" charset="0"/>
              </a:rPr>
              <a:t>异常捕捉</a:t>
            </a:r>
            <a:r>
              <a:rPr lang="zh-CN" altLang="zh-CN" sz="2000" b="1" dirty="0">
                <a:effectLst/>
                <a:latin typeface="+mn-ea"/>
              </a:rPr>
              <a:t> </a:t>
            </a:r>
            <a:r>
              <a:rPr kumimoji="1" lang="zh-CN" altLang="en-US" sz="2000" b="1" dirty="0">
                <a:latin typeface="+mn-ea"/>
              </a:rPr>
              <a:t>：</a:t>
            </a:r>
            <a:endParaRPr kumimoji="1" lang="en-US" altLang="zh-CN" sz="2000" b="1" kern="100" dirty="0">
              <a:latin typeface="+mn-ea"/>
            </a:endParaRPr>
          </a:p>
          <a:p>
            <a:pPr indent="304800">
              <a:lnSpc>
                <a:spcPct val="150000"/>
              </a:lnSpc>
            </a:pPr>
            <a:r>
              <a:rPr lang="en-US" altLang="zh-CN" kern="100" dirty="0">
                <a:effectLst/>
                <a:latin typeface="+mn-ea"/>
              </a:rPr>
              <a:t>finally</a:t>
            </a:r>
            <a:r>
              <a:rPr lang="zh-CN" altLang="zh-CN" dirty="0">
                <a:effectLst/>
                <a:latin typeface="+mn-ea"/>
              </a:rPr>
              <a:t> </a:t>
            </a:r>
            <a:r>
              <a:rPr lang="en-US" altLang="zh-CN" dirty="0">
                <a:effectLst/>
                <a:latin typeface="+mn-ea"/>
              </a:rPr>
              <a:t>:</a:t>
            </a:r>
            <a:r>
              <a:rPr lang="zh-CN" altLang="en-US" kern="100" dirty="0">
                <a:latin typeface="+mn-ea"/>
              </a:rPr>
              <a:t>最终执行块</a:t>
            </a:r>
            <a:endParaRPr lang="en-US" altLang="zh-CN" dirty="0">
              <a:effectLst/>
              <a:latin typeface="+mn-ea"/>
            </a:endParaRPr>
          </a:p>
          <a:p>
            <a:pPr indent="304800" algn="just">
              <a:lnSpc>
                <a:spcPct val="150000"/>
              </a:lnSpc>
            </a:pPr>
            <a:r>
              <a:rPr lang="en-US" altLang="zh-CN" kern="100" dirty="0">
                <a:effectLst/>
                <a:latin typeface="+mn-ea"/>
              </a:rPr>
              <a:t>try</a:t>
            </a:r>
            <a:r>
              <a:rPr lang="zh-CN" altLang="zh-CN" dirty="0">
                <a:effectLst/>
                <a:latin typeface="+mn-ea"/>
              </a:rPr>
              <a:t> </a:t>
            </a:r>
            <a:r>
              <a:rPr lang="en-US" altLang="zh-CN" dirty="0">
                <a:latin typeface="+mn-ea"/>
              </a:rPr>
              <a:t>:</a:t>
            </a:r>
            <a:r>
              <a:rPr lang="zh-CN" altLang="en-US" dirty="0">
                <a:latin typeface="+mn-ea"/>
              </a:rPr>
              <a:t>异常捕捉块</a:t>
            </a:r>
            <a:endParaRPr lang="en-US" altLang="zh-CN" dirty="0">
              <a:latin typeface="+mn-ea"/>
            </a:endParaRPr>
          </a:p>
          <a:p>
            <a:pPr indent="304800" algn="just">
              <a:lnSpc>
                <a:spcPct val="150000"/>
              </a:lnSpc>
            </a:pPr>
            <a:r>
              <a:rPr lang="en-US" altLang="zh-CN" kern="100" dirty="0">
                <a:effectLst/>
                <a:latin typeface="+mn-ea"/>
              </a:rPr>
              <a:t>catch</a:t>
            </a:r>
            <a:r>
              <a:rPr lang="zh-CN" altLang="zh-CN" dirty="0">
                <a:effectLst/>
                <a:latin typeface="+mn-ea"/>
              </a:rPr>
              <a:t> </a:t>
            </a:r>
            <a:r>
              <a:rPr lang="zh-CN" altLang="en-US" dirty="0">
                <a:effectLst/>
                <a:latin typeface="+mn-ea"/>
              </a:rPr>
              <a:t>：异常处理块</a:t>
            </a:r>
            <a:endParaRPr lang="en-US" altLang="zh-CN" dirty="0">
              <a:effectLst/>
              <a:latin typeface="+mn-ea"/>
            </a:endParaRPr>
          </a:p>
          <a:p>
            <a:pPr indent="304800" algn="just">
              <a:lnSpc>
                <a:spcPct val="150000"/>
              </a:lnSpc>
            </a:pPr>
            <a:r>
              <a:rPr lang="en-US" altLang="zh-CN" kern="100" dirty="0" err="1">
                <a:effectLst/>
                <a:latin typeface="+mn-ea"/>
              </a:rPr>
              <a:t>OpSetParam</a:t>
            </a:r>
            <a:r>
              <a:rPr lang="en-US" altLang="zh-CN" kern="100" dirty="0">
                <a:latin typeface="+mn-ea"/>
              </a:rPr>
              <a:t>(#</a:t>
            </a:r>
            <a:r>
              <a:rPr lang="en-US" altLang="zh-CN" kern="100" dirty="0" err="1">
                <a:latin typeface="+mn-ea"/>
              </a:rPr>
              <a:t>stackTrane</a:t>
            </a:r>
            <a:r>
              <a:rPr lang="en-US" altLang="zh-CN" kern="100" dirty="0">
                <a:latin typeface="+mn-ea"/>
              </a:rPr>
              <a:t>)</a:t>
            </a:r>
            <a:r>
              <a:rPr lang="zh-CN" altLang="en-US" kern="100" dirty="0">
                <a:effectLst/>
                <a:latin typeface="+mn-ea"/>
              </a:rPr>
              <a:t>：</a:t>
            </a:r>
            <a:r>
              <a:rPr lang="zh-CN" altLang="en-US" kern="100" dirty="0">
                <a:latin typeface="+mn-ea"/>
                <a:cs typeface="Times New Roman" panose="02020503050405090304" pitchFamily="18" charset="0"/>
              </a:rPr>
              <a:t>设置异常堆栈</a:t>
            </a:r>
            <a:endParaRPr lang="en-US" altLang="zh-CN" dirty="0">
              <a:effectLst/>
              <a:latin typeface="+mn-ea"/>
            </a:endParaRPr>
          </a:p>
          <a:p>
            <a:pPr indent="304800" algn="just">
              <a:lnSpc>
                <a:spcPct val="150000"/>
              </a:lnSpc>
            </a:pPr>
            <a:r>
              <a:rPr lang="en-US" altLang="zh-CN" kern="100" dirty="0" err="1">
                <a:effectLst/>
                <a:latin typeface="+mn-ea"/>
              </a:rPr>
              <a:t>OpSetParam</a:t>
            </a:r>
            <a:r>
              <a:rPr lang="en-US" altLang="zh-CN" kern="100" dirty="0">
                <a:effectLst/>
                <a:latin typeface="+mn-ea"/>
              </a:rPr>
              <a:t>(#exception)</a:t>
            </a:r>
            <a:r>
              <a:rPr lang="zh-CN" altLang="zh-CN" dirty="0">
                <a:effectLst/>
                <a:latin typeface="+mn-ea"/>
              </a:rPr>
              <a:t> </a:t>
            </a:r>
            <a:r>
              <a:rPr lang="zh-CN" altLang="en-US" dirty="0">
                <a:latin typeface="+mn-ea"/>
              </a:rPr>
              <a:t>：</a:t>
            </a:r>
            <a:r>
              <a:rPr lang="zh-CN" altLang="en-US" kern="100" dirty="0">
                <a:effectLst/>
                <a:latin typeface="+mn-ea"/>
                <a:cs typeface="Times New Roman" panose="02020503050405090304" pitchFamily="18" charset="0"/>
              </a:rPr>
              <a:t>设置异常</a:t>
            </a:r>
            <a:endParaRPr lang="en-US" altLang="zh-CN" dirty="0">
              <a:latin typeface="+mn-ea"/>
            </a:endParaRPr>
          </a:p>
          <a:p>
            <a:pPr indent="304800" algn="just">
              <a:lnSpc>
                <a:spcPct val="150000"/>
              </a:lnSpc>
            </a:pPr>
            <a:r>
              <a:rPr lang="en-US" altLang="zh-CN" dirty="0">
                <a:latin typeface="+mn-ea"/>
              </a:rPr>
              <a:t>&lt;-&gt;:</a:t>
            </a:r>
            <a:r>
              <a:rPr lang="zh-CN" altLang="en-US" dirty="0">
                <a:latin typeface="+mn-ea"/>
              </a:rPr>
              <a:t>省略的指令集合块</a:t>
            </a:r>
            <a:endParaRPr lang="en-US" altLang="zh-CN" dirty="0">
              <a:latin typeface="+mn-ea"/>
            </a:endParaRPr>
          </a:p>
          <a:p>
            <a:pPr indent="304800" algn="just">
              <a:lnSpc>
                <a:spcPct val="150000"/>
              </a:lnSpc>
            </a:pPr>
            <a:r>
              <a:rPr lang="en-US" altLang="zh-CN" dirty="0" err="1">
                <a:effectLst/>
                <a:latin typeface="+mn-ea"/>
              </a:rPr>
              <a:t>OpIs</a:t>
            </a:r>
            <a:r>
              <a:rPr lang="zh-CN" altLang="en-US" dirty="0">
                <a:effectLst/>
                <a:latin typeface="+mn-ea"/>
              </a:rPr>
              <a:t>：判断是否是某个类型</a:t>
            </a:r>
            <a:endParaRPr lang="en-US" altLang="zh-CN" dirty="0">
              <a:effectLst/>
              <a:latin typeface="+mn-ea"/>
            </a:endParaRPr>
          </a:p>
          <a:p>
            <a:pPr indent="304800" algn="just">
              <a:lnSpc>
                <a:spcPct val="150000"/>
              </a:lnSpc>
            </a:pPr>
            <a:r>
              <a:rPr lang="en-US" altLang="zh-CN" dirty="0" err="1">
                <a:latin typeface="+mn-ea"/>
              </a:rPr>
              <a:t>OpStart</a:t>
            </a:r>
            <a:r>
              <a:rPr lang="zh-CN" altLang="en-US" dirty="0">
                <a:latin typeface="+mn-ea"/>
              </a:rPr>
              <a:t> 逻辑快开始指令</a:t>
            </a:r>
            <a:endParaRPr lang="en-US" altLang="zh-CN" dirty="0">
              <a:latin typeface="+mn-ea"/>
            </a:endParaRPr>
          </a:p>
          <a:p>
            <a:pPr indent="304800" algn="just">
              <a:lnSpc>
                <a:spcPct val="150000"/>
              </a:lnSpc>
            </a:pPr>
            <a:r>
              <a:rPr lang="en-US" altLang="zh-CN" dirty="0" err="1">
                <a:effectLst/>
                <a:latin typeface="+mn-ea"/>
              </a:rPr>
              <a:t>OpEnd</a:t>
            </a:r>
            <a:r>
              <a:rPr lang="zh-CN" altLang="en-US" dirty="0">
                <a:effectLst/>
                <a:latin typeface="+mn-ea"/>
              </a:rPr>
              <a:t> 逻辑快结束指令</a:t>
            </a:r>
            <a:endParaRPr lang="en-US" altLang="zh-CN" dirty="0">
              <a:effectLst/>
            </a:endParaRPr>
          </a:p>
        </p:txBody>
      </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16735" y="1376041"/>
            <a:ext cx="7075265" cy="4748081"/>
          </a:xfrm>
          <a:prstGeom prst="rect">
            <a:avLst/>
          </a:prstGeom>
          <a:noFill/>
          <a:ln>
            <a:noFill/>
          </a:ln>
        </p:spPr>
      </p:pic>
      <p:pic>
        <p:nvPicPr>
          <p:cNvPr id="6" name="图片 5" descr="组 4"/>
          <p:cNvPicPr>
            <a:picLocks noChangeAspect="1"/>
          </p:cNvPicPr>
          <p:nvPr/>
        </p:nvPicPr>
        <p:blipFill>
          <a:blip r:embed="rId4" cstate="screen"/>
          <a:stretch>
            <a:fillRect/>
          </a:stretch>
        </p:blipFill>
        <p:spPr>
          <a:xfrm flipV="1">
            <a:off x="11287125" y="0"/>
            <a:ext cx="904875" cy="1633220"/>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组 3"/>
          <p:cNvPicPr>
            <a:picLocks noChangeAspect="1"/>
          </p:cNvPicPr>
          <p:nvPr/>
        </p:nvPicPr>
        <p:blipFill>
          <a:blip r:embed="rId1" cstate="screen"/>
          <a:stretch>
            <a:fillRect/>
          </a:stretch>
        </p:blipFill>
        <p:spPr>
          <a:xfrm flipV="1">
            <a:off x="0" y="5390515"/>
            <a:ext cx="1167130" cy="1467485"/>
          </a:xfrm>
          <a:prstGeom prst="rect">
            <a:avLst/>
          </a:prstGeom>
        </p:spPr>
      </p:pic>
      <p:sp>
        <p:nvSpPr>
          <p:cNvPr id="26" name="PA-圆角矩形 5"/>
          <p:cNvSpPr/>
          <p:nvPr>
            <p:custDataLst>
              <p:tags r:id="rId2"/>
            </p:custDataLst>
          </p:nvPr>
        </p:nvSpPr>
        <p:spPr>
          <a:xfrm>
            <a:off x="158115" y="341630"/>
            <a:ext cx="821055" cy="716915"/>
          </a:xfrm>
          <a:prstGeom prst="roundRect">
            <a:avLst>
              <a:gd name="adj" fmla="val 0"/>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rgbClr val="000000"/>
              </a:solidFill>
              <a:latin typeface="Arial" panose="020B0604020202090204"/>
              <a:ea typeface="微软雅黑"/>
              <a:sym typeface="Arial" panose="020B0604020202090204"/>
            </a:endParaRPr>
          </a:p>
        </p:txBody>
      </p:sp>
      <p:grpSp>
        <p:nvGrpSpPr>
          <p:cNvPr id="4" name="组合 3"/>
          <p:cNvGrpSpPr/>
          <p:nvPr/>
        </p:nvGrpSpPr>
        <p:grpSpPr>
          <a:xfrm>
            <a:off x="4636135" y="93980"/>
            <a:ext cx="2919730" cy="572770"/>
            <a:chOff x="7301" y="148"/>
            <a:chExt cx="4598" cy="902"/>
          </a:xfrm>
        </p:grpSpPr>
        <p:sp>
          <p:nvSpPr>
            <p:cNvPr id="7" name="文本框 6"/>
            <p:cNvSpPr txBox="1"/>
            <p:nvPr/>
          </p:nvSpPr>
          <p:spPr>
            <a:xfrm>
              <a:off x="7301" y="148"/>
              <a:ext cx="4598" cy="727"/>
            </a:xfrm>
            <a:prstGeom prst="rect">
              <a:avLst/>
            </a:prstGeom>
            <a:noFill/>
          </p:spPr>
          <p:txBody>
            <a:bodyPr wrap="square" rtlCol="0">
              <a:spAutoFit/>
            </a:bodyPr>
            <a:lstStyle/>
            <a:p>
              <a:pPr algn="ctr"/>
              <a:r>
                <a:rPr lang="en-US" altLang="zh-CN" sz="2400" b="1" dirty="0" err="1">
                  <a:solidFill>
                    <a:srgbClr val="091077"/>
                  </a:solidFill>
                  <a:latin typeface="Arial" panose="020B0604020202090204"/>
                  <a:ea typeface="微软雅黑"/>
                  <a:sym typeface="Arial" panose="020B0604020202090204"/>
                </a:rPr>
                <a:t>MicroDart</a:t>
              </a:r>
              <a:r>
                <a:rPr lang="zh-CN" altLang="en-US" sz="2400" b="1" dirty="0">
                  <a:solidFill>
                    <a:srgbClr val="091077"/>
                  </a:solidFill>
                  <a:latin typeface="Arial" panose="020B0604020202090204"/>
                  <a:ea typeface="微软雅黑"/>
                  <a:sym typeface="Arial" panose="020B0604020202090204"/>
                </a:rPr>
                <a:t>语义分析</a:t>
              </a:r>
              <a:endParaRPr lang="zh-CN" altLang="en-US" sz="2400" b="1" dirty="0">
                <a:solidFill>
                  <a:srgbClr val="091077"/>
                </a:solidFill>
                <a:latin typeface="Arial" panose="020B0604020202090204"/>
                <a:ea typeface="微软雅黑"/>
                <a:sym typeface="Arial" panose="020B0604020202090204"/>
              </a:endParaRPr>
            </a:p>
          </p:txBody>
        </p:sp>
        <p:cxnSp>
          <p:nvCxnSpPr>
            <p:cNvPr id="16" name="直接连接符 15"/>
            <p:cNvCxnSpPr/>
            <p:nvPr/>
          </p:nvCxnSpPr>
          <p:spPr>
            <a:xfrm>
              <a:off x="8737" y="1050"/>
              <a:ext cx="1726" cy="0"/>
            </a:xfrm>
            <a:prstGeom prst="line">
              <a:avLst/>
            </a:prstGeom>
            <a:ln w="31750">
              <a:solidFill>
                <a:srgbClr val="091077"/>
              </a:solidFill>
            </a:ln>
          </p:spPr>
          <p:style>
            <a:lnRef idx="1">
              <a:schemeClr val="accent1"/>
            </a:lnRef>
            <a:fillRef idx="0">
              <a:schemeClr val="accent1"/>
            </a:fillRef>
            <a:effectRef idx="0">
              <a:schemeClr val="accent1"/>
            </a:effectRef>
            <a:fontRef idx="minor">
              <a:schemeClr val="tx1"/>
            </a:fontRef>
          </p:style>
        </p:cxnSp>
      </p:grpSp>
      <p:sp>
        <p:nvSpPr>
          <p:cNvPr id="10" name="文本框 9"/>
          <p:cNvSpPr txBox="1"/>
          <p:nvPr/>
        </p:nvSpPr>
        <p:spPr>
          <a:xfrm>
            <a:off x="423977" y="1435793"/>
            <a:ext cx="3875648" cy="4342856"/>
          </a:xfrm>
          <a:prstGeom prst="rect">
            <a:avLst/>
          </a:prstGeom>
          <a:noFill/>
        </p:spPr>
        <p:txBody>
          <a:bodyPr wrap="square">
            <a:spAutoFit/>
          </a:bodyPr>
          <a:lstStyle/>
          <a:p>
            <a:pPr indent="304800">
              <a:lnSpc>
                <a:spcPct val="150000"/>
              </a:lnSpc>
            </a:pPr>
            <a:r>
              <a:rPr lang="zh-CN" altLang="zh-CN" sz="2000" b="1" kern="100" dirty="0">
                <a:effectLst/>
                <a:latin typeface="+mn-ea"/>
                <a:cs typeface="Times New Roman" panose="02020503050405090304" pitchFamily="18" charset="0"/>
              </a:rPr>
              <a:t>函数的声明与调用</a:t>
            </a:r>
            <a:r>
              <a:rPr kumimoji="1" lang="zh-CN" altLang="en-US" sz="2000" b="1" dirty="0">
                <a:latin typeface="+mn-ea"/>
              </a:rPr>
              <a:t>：</a:t>
            </a:r>
            <a:endParaRPr kumimoji="1" lang="en-US" altLang="zh-CN" sz="2000" b="1" kern="100" dirty="0">
              <a:latin typeface="+mn-ea"/>
            </a:endParaRPr>
          </a:p>
          <a:p>
            <a:pPr indent="304800">
              <a:lnSpc>
                <a:spcPct val="150000"/>
              </a:lnSpc>
            </a:pPr>
            <a:r>
              <a:rPr lang="en-US" altLang="zh-CN" kern="100" dirty="0" err="1">
                <a:effectLst/>
                <a:latin typeface="+mn-ea"/>
              </a:rPr>
              <a:t>posational</a:t>
            </a:r>
            <a:r>
              <a:rPr lang="zh-CN" altLang="zh-CN" dirty="0">
                <a:effectLst/>
                <a:latin typeface="+mn-ea"/>
              </a:rPr>
              <a:t> </a:t>
            </a:r>
            <a:r>
              <a:rPr lang="en-US" altLang="zh-CN" dirty="0">
                <a:effectLst/>
                <a:latin typeface="+mn-ea"/>
              </a:rPr>
              <a:t>:</a:t>
            </a:r>
            <a:r>
              <a:rPr lang="zh-CN" altLang="en-US" kern="100" dirty="0">
                <a:latin typeface="+mn-ea"/>
              </a:rPr>
              <a:t>位置参数</a:t>
            </a:r>
            <a:endParaRPr lang="en-US" altLang="zh-CN" dirty="0">
              <a:effectLst/>
              <a:latin typeface="+mn-ea"/>
            </a:endParaRPr>
          </a:p>
          <a:p>
            <a:pPr indent="304800" algn="just">
              <a:lnSpc>
                <a:spcPct val="150000"/>
              </a:lnSpc>
            </a:pPr>
            <a:r>
              <a:rPr lang="en-US" altLang="zh-CN" kern="100" dirty="0">
                <a:effectLst/>
                <a:latin typeface="+mn-ea"/>
              </a:rPr>
              <a:t>named</a:t>
            </a:r>
            <a:r>
              <a:rPr lang="zh-CN" altLang="zh-CN" dirty="0">
                <a:effectLst/>
                <a:latin typeface="+mn-ea"/>
              </a:rPr>
              <a:t> </a:t>
            </a:r>
            <a:r>
              <a:rPr lang="en-US" altLang="zh-CN" dirty="0">
                <a:latin typeface="+mn-ea"/>
              </a:rPr>
              <a:t>:</a:t>
            </a:r>
            <a:r>
              <a:rPr lang="zh-CN" altLang="en-US" dirty="0">
                <a:latin typeface="+mn-ea"/>
              </a:rPr>
              <a:t>名称参数</a:t>
            </a:r>
            <a:endParaRPr lang="en-US" altLang="zh-CN" dirty="0">
              <a:latin typeface="+mn-ea"/>
            </a:endParaRPr>
          </a:p>
          <a:p>
            <a:pPr indent="304800" algn="just">
              <a:lnSpc>
                <a:spcPct val="150000"/>
              </a:lnSpc>
            </a:pPr>
            <a:r>
              <a:rPr lang="en-US" altLang="zh-CN" kern="100" dirty="0" err="1">
                <a:effectLst/>
                <a:latin typeface="+mn-ea"/>
              </a:rPr>
              <a:t>OpPopArguments</a:t>
            </a:r>
            <a:r>
              <a:rPr lang="zh-CN" altLang="zh-CN" dirty="0">
                <a:effectLst/>
                <a:latin typeface="+mn-ea"/>
              </a:rPr>
              <a:t> </a:t>
            </a:r>
            <a:r>
              <a:rPr lang="zh-CN" altLang="en-US" dirty="0">
                <a:effectLst/>
                <a:latin typeface="+mn-ea"/>
              </a:rPr>
              <a:t>：参数出栈</a:t>
            </a:r>
            <a:endParaRPr lang="en-US" altLang="zh-CN" dirty="0">
              <a:effectLst/>
              <a:latin typeface="+mn-ea"/>
            </a:endParaRPr>
          </a:p>
          <a:p>
            <a:pPr indent="304800" algn="just">
              <a:lnSpc>
                <a:spcPct val="150000"/>
              </a:lnSpc>
            </a:pPr>
            <a:r>
              <a:rPr lang="en-US" altLang="zh-CN" kern="100" dirty="0" err="1">
                <a:effectLst/>
                <a:latin typeface="+mn-ea"/>
              </a:rPr>
              <a:t>OpPushArguments</a:t>
            </a:r>
            <a:r>
              <a:rPr lang="zh-CN" altLang="en-US" kern="100" dirty="0">
                <a:effectLst/>
                <a:latin typeface="+mn-ea"/>
              </a:rPr>
              <a:t>：</a:t>
            </a:r>
            <a:r>
              <a:rPr lang="zh-CN" altLang="en-US" kern="100" dirty="0">
                <a:effectLst/>
                <a:latin typeface="+mn-ea"/>
                <a:cs typeface="Times New Roman" panose="02020503050405090304" pitchFamily="18" charset="0"/>
              </a:rPr>
              <a:t>参数入栈</a:t>
            </a:r>
            <a:endParaRPr lang="en-US" altLang="zh-CN" dirty="0">
              <a:effectLst/>
              <a:latin typeface="+mn-ea"/>
            </a:endParaRPr>
          </a:p>
          <a:p>
            <a:pPr indent="304800" algn="just">
              <a:lnSpc>
                <a:spcPct val="150000"/>
              </a:lnSpc>
            </a:pPr>
            <a:r>
              <a:rPr lang="en-US" altLang="zh-CN" kern="100" dirty="0" err="1">
                <a:effectLst/>
                <a:latin typeface="+mn-ea"/>
              </a:rPr>
              <a:t>OpStart</a:t>
            </a:r>
            <a:r>
              <a:rPr lang="zh-CN" altLang="en-US" dirty="0">
                <a:latin typeface="+mn-ea"/>
              </a:rPr>
              <a:t>：</a:t>
            </a:r>
            <a:r>
              <a:rPr lang="zh-CN" altLang="en-US" kern="100" dirty="0">
                <a:effectLst/>
                <a:latin typeface="+mn-ea"/>
                <a:cs typeface="Times New Roman" panose="02020503050405090304" pitchFamily="18" charset="0"/>
              </a:rPr>
              <a:t>程序块开始</a:t>
            </a:r>
            <a:endParaRPr lang="en-US" altLang="zh-CN" kern="100" dirty="0">
              <a:effectLst/>
              <a:latin typeface="+mn-ea"/>
              <a:cs typeface="Times New Roman" panose="02020503050405090304" pitchFamily="18" charset="0"/>
            </a:endParaRPr>
          </a:p>
          <a:p>
            <a:pPr indent="304800" algn="just">
              <a:lnSpc>
                <a:spcPct val="150000"/>
              </a:lnSpc>
            </a:pPr>
            <a:r>
              <a:rPr lang="en-US" altLang="zh-CN" kern="100" dirty="0" err="1">
                <a:latin typeface="+mn-ea"/>
                <a:cs typeface="Times New Roman" panose="02020503050405090304" pitchFamily="18" charset="0"/>
              </a:rPr>
              <a:t>OpEnd</a:t>
            </a:r>
            <a:r>
              <a:rPr lang="zh-CN" altLang="en-US" kern="100" dirty="0">
                <a:latin typeface="+mn-ea"/>
                <a:cs typeface="Times New Roman" panose="02020503050405090304" pitchFamily="18" charset="0"/>
              </a:rPr>
              <a:t>：程序块结束</a:t>
            </a:r>
            <a:endParaRPr lang="en-US" altLang="zh-CN" dirty="0">
              <a:latin typeface="+mn-ea"/>
            </a:endParaRPr>
          </a:p>
          <a:p>
            <a:pPr indent="304800" algn="just">
              <a:lnSpc>
                <a:spcPct val="150000"/>
              </a:lnSpc>
            </a:pPr>
            <a:r>
              <a:rPr lang="en-US" altLang="zh-CN" dirty="0">
                <a:latin typeface="+mn-ea"/>
              </a:rPr>
              <a:t>&lt;-&gt;:</a:t>
            </a:r>
            <a:r>
              <a:rPr lang="zh-CN" altLang="en-US" dirty="0">
                <a:latin typeface="+mn-ea"/>
              </a:rPr>
              <a:t>省略的指令集合块</a:t>
            </a:r>
            <a:endParaRPr lang="en-US" altLang="zh-CN" dirty="0">
              <a:effectLst/>
              <a:latin typeface="+mn-ea"/>
            </a:endParaRPr>
          </a:p>
          <a:p>
            <a:pPr indent="304800" algn="just">
              <a:lnSpc>
                <a:spcPct val="150000"/>
              </a:lnSpc>
            </a:pPr>
            <a:endParaRPr lang="en-US" altLang="zh-CN" dirty="0"/>
          </a:p>
          <a:p>
            <a:pPr indent="304800" algn="just">
              <a:lnSpc>
                <a:spcPct val="150000"/>
              </a:lnSpc>
            </a:pPr>
            <a:endParaRPr lang="en-US" altLang="zh-CN" dirty="0">
              <a:effectLst/>
            </a:endParaRPr>
          </a:p>
        </p:txBody>
      </p:sp>
      <p:pic>
        <p:nvPicPr>
          <p:cNvPr id="2" name="图片 1" descr="p1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398027" y="1435793"/>
            <a:ext cx="7077058" cy="4683600"/>
          </a:xfrm>
          <a:prstGeom prst="rect">
            <a:avLst/>
          </a:prstGeom>
          <a:noFill/>
          <a:ln>
            <a:noFill/>
          </a:ln>
        </p:spPr>
      </p:pic>
      <p:pic>
        <p:nvPicPr>
          <p:cNvPr id="6" name="图片 5" descr="组 4"/>
          <p:cNvPicPr>
            <a:picLocks noChangeAspect="1"/>
          </p:cNvPicPr>
          <p:nvPr/>
        </p:nvPicPr>
        <p:blipFill>
          <a:blip r:embed="rId4" cstate="screen"/>
          <a:stretch>
            <a:fillRect/>
          </a:stretch>
        </p:blipFill>
        <p:spPr>
          <a:xfrm flipV="1">
            <a:off x="11287125" y="0"/>
            <a:ext cx="904875" cy="1633220"/>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组 3"/>
          <p:cNvPicPr>
            <a:picLocks noChangeAspect="1"/>
          </p:cNvPicPr>
          <p:nvPr/>
        </p:nvPicPr>
        <p:blipFill>
          <a:blip r:embed="rId1" cstate="screen"/>
          <a:stretch>
            <a:fillRect/>
          </a:stretch>
        </p:blipFill>
        <p:spPr>
          <a:xfrm flipV="1">
            <a:off x="0" y="5390515"/>
            <a:ext cx="1167130" cy="1467485"/>
          </a:xfrm>
          <a:prstGeom prst="rect">
            <a:avLst/>
          </a:prstGeom>
        </p:spPr>
      </p:pic>
      <p:sp>
        <p:nvSpPr>
          <p:cNvPr id="26" name="PA-圆角矩形 5"/>
          <p:cNvSpPr/>
          <p:nvPr>
            <p:custDataLst>
              <p:tags r:id="rId2"/>
            </p:custDataLst>
          </p:nvPr>
        </p:nvSpPr>
        <p:spPr>
          <a:xfrm>
            <a:off x="158115" y="341630"/>
            <a:ext cx="821055" cy="716915"/>
          </a:xfrm>
          <a:prstGeom prst="roundRect">
            <a:avLst>
              <a:gd name="adj" fmla="val 0"/>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rgbClr val="000000"/>
              </a:solidFill>
              <a:latin typeface="Arial" panose="020B0604020202090204"/>
              <a:ea typeface="微软雅黑"/>
              <a:sym typeface="Arial" panose="020B0604020202090204"/>
            </a:endParaRPr>
          </a:p>
        </p:txBody>
      </p:sp>
      <p:grpSp>
        <p:nvGrpSpPr>
          <p:cNvPr id="4" name="组合 3"/>
          <p:cNvGrpSpPr/>
          <p:nvPr/>
        </p:nvGrpSpPr>
        <p:grpSpPr>
          <a:xfrm>
            <a:off x="4636135" y="93980"/>
            <a:ext cx="2919730" cy="572770"/>
            <a:chOff x="7301" y="148"/>
            <a:chExt cx="4598" cy="902"/>
          </a:xfrm>
        </p:grpSpPr>
        <p:sp>
          <p:nvSpPr>
            <p:cNvPr id="7" name="文本框 6"/>
            <p:cNvSpPr txBox="1"/>
            <p:nvPr/>
          </p:nvSpPr>
          <p:spPr>
            <a:xfrm>
              <a:off x="7301" y="148"/>
              <a:ext cx="4598" cy="727"/>
            </a:xfrm>
            <a:prstGeom prst="rect">
              <a:avLst/>
            </a:prstGeom>
            <a:noFill/>
          </p:spPr>
          <p:txBody>
            <a:bodyPr wrap="square" rtlCol="0">
              <a:spAutoFit/>
            </a:bodyPr>
            <a:lstStyle/>
            <a:p>
              <a:pPr algn="ctr"/>
              <a:r>
                <a:rPr lang="en-US" altLang="zh-CN" sz="2400" b="1" dirty="0" err="1">
                  <a:solidFill>
                    <a:srgbClr val="091077"/>
                  </a:solidFill>
                  <a:latin typeface="Arial" panose="020B0604020202090204"/>
                  <a:ea typeface="微软雅黑"/>
                  <a:sym typeface="Arial" panose="020B0604020202090204"/>
                </a:rPr>
                <a:t>MicroDart</a:t>
              </a:r>
              <a:r>
                <a:rPr lang="zh-CN" altLang="en-US" sz="2400" b="1" dirty="0">
                  <a:solidFill>
                    <a:srgbClr val="091077"/>
                  </a:solidFill>
                  <a:latin typeface="Arial" panose="020B0604020202090204"/>
                  <a:ea typeface="微软雅黑"/>
                  <a:sym typeface="Arial" panose="020B0604020202090204"/>
                </a:rPr>
                <a:t>语义分析</a:t>
              </a:r>
              <a:endParaRPr lang="zh-CN" altLang="en-US" sz="2400" b="1" dirty="0">
                <a:solidFill>
                  <a:srgbClr val="091077"/>
                </a:solidFill>
                <a:latin typeface="Arial" panose="020B0604020202090204"/>
                <a:ea typeface="微软雅黑"/>
                <a:sym typeface="Arial" panose="020B0604020202090204"/>
              </a:endParaRPr>
            </a:p>
          </p:txBody>
        </p:sp>
        <p:cxnSp>
          <p:nvCxnSpPr>
            <p:cNvPr id="16" name="直接连接符 15"/>
            <p:cNvCxnSpPr/>
            <p:nvPr/>
          </p:nvCxnSpPr>
          <p:spPr>
            <a:xfrm>
              <a:off x="8737" y="1050"/>
              <a:ext cx="1726" cy="0"/>
            </a:xfrm>
            <a:prstGeom prst="line">
              <a:avLst/>
            </a:prstGeom>
            <a:ln w="31750">
              <a:solidFill>
                <a:srgbClr val="091077"/>
              </a:solidFill>
            </a:ln>
          </p:spPr>
          <p:style>
            <a:lnRef idx="1">
              <a:schemeClr val="accent1"/>
            </a:lnRef>
            <a:fillRef idx="0">
              <a:schemeClr val="accent1"/>
            </a:fillRef>
            <a:effectRef idx="0">
              <a:schemeClr val="accent1"/>
            </a:effectRef>
            <a:fontRef idx="minor">
              <a:schemeClr val="tx1"/>
            </a:fontRef>
          </p:style>
        </p:cxnSp>
      </p:grpSp>
      <p:sp>
        <p:nvSpPr>
          <p:cNvPr id="10" name="文本框 9"/>
          <p:cNvSpPr txBox="1"/>
          <p:nvPr/>
        </p:nvSpPr>
        <p:spPr>
          <a:xfrm>
            <a:off x="433705" y="1376044"/>
            <a:ext cx="4689280" cy="5866350"/>
          </a:xfrm>
          <a:prstGeom prst="rect">
            <a:avLst/>
          </a:prstGeom>
          <a:noFill/>
        </p:spPr>
        <p:txBody>
          <a:bodyPr wrap="square">
            <a:spAutoFit/>
          </a:bodyPr>
          <a:lstStyle/>
          <a:p>
            <a:pPr indent="304800">
              <a:lnSpc>
                <a:spcPct val="150000"/>
              </a:lnSpc>
            </a:pPr>
            <a:r>
              <a:rPr lang="zh-CN" altLang="zh-CN" b="1" kern="100" dirty="0">
                <a:effectLst/>
                <a:latin typeface="+mn-ea"/>
                <a:cs typeface="Times New Roman" panose="02020503050405090304" pitchFamily="18" charset="0"/>
              </a:rPr>
              <a:t>构造函数的声明与调用</a:t>
            </a:r>
            <a:r>
              <a:rPr lang="en-US" altLang="zh-CN" b="1" kern="100" dirty="0">
                <a:latin typeface="+mn-ea"/>
                <a:cs typeface="Times New Roman" panose="02020503050405090304" pitchFamily="18" charset="0"/>
              </a:rPr>
              <a:t>:</a:t>
            </a:r>
            <a:endParaRPr lang="en-US" altLang="zh-CN" b="1" kern="100" dirty="0">
              <a:latin typeface="+mn-ea"/>
              <a:cs typeface="Times New Roman" panose="02020503050405090304" pitchFamily="18" charset="0"/>
            </a:endParaRPr>
          </a:p>
          <a:p>
            <a:pPr indent="304800">
              <a:lnSpc>
                <a:spcPct val="150000"/>
              </a:lnSpc>
            </a:pPr>
            <a:r>
              <a:rPr lang="en-US" altLang="zh-CN" kern="100" dirty="0" err="1">
                <a:effectLst/>
                <a:latin typeface="+mn-ea"/>
              </a:rPr>
              <a:t>posational</a:t>
            </a:r>
            <a:r>
              <a:rPr lang="zh-CN" altLang="zh-CN" dirty="0">
                <a:effectLst/>
                <a:latin typeface="+mn-ea"/>
              </a:rPr>
              <a:t> </a:t>
            </a:r>
            <a:r>
              <a:rPr lang="en-US" altLang="zh-CN" dirty="0">
                <a:effectLst/>
                <a:latin typeface="+mn-ea"/>
              </a:rPr>
              <a:t>:</a:t>
            </a:r>
            <a:r>
              <a:rPr lang="zh-CN" altLang="en-US" kern="100" dirty="0">
                <a:latin typeface="+mn-ea"/>
              </a:rPr>
              <a:t>位置参数</a:t>
            </a:r>
            <a:endParaRPr lang="en-US" altLang="zh-CN" dirty="0">
              <a:effectLst/>
              <a:latin typeface="+mn-ea"/>
            </a:endParaRPr>
          </a:p>
          <a:p>
            <a:pPr indent="304800" algn="just">
              <a:lnSpc>
                <a:spcPct val="150000"/>
              </a:lnSpc>
            </a:pPr>
            <a:r>
              <a:rPr lang="en-US" altLang="zh-CN" kern="100" dirty="0">
                <a:effectLst/>
                <a:latin typeface="+mn-ea"/>
              </a:rPr>
              <a:t>named</a:t>
            </a:r>
            <a:r>
              <a:rPr lang="zh-CN" altLang="zh-CN" dirty="0">
                <a:effectLst/>
                <a:latin typeface="+mn-ea"/>
              </a:rPr>
              <a:t> </a:t>
            </a:r>
            <a:r>
              <a:rPr lang="en-US" altLang="zh-CN" dirty="0">
                <a:latin typeface="+mn-ea"/>
              </a:rPr>
              <a:t>:</a:t>
            </a:r>
            <a:r>
              <a:rPr lang="zh-CN" altLang="en-US" dirty="0">
                <a:latin typeface="+mn-ea"/>
              </a:rPr>
              <a:t>名称参数</a:t>
            </a:r>
            <a:endParaRPr kumimoji="1" lang="en-US" altLang="zh-CN" kern="100" dirty="0">
              <a:latin typeface="+mn-ea"/>
            </a:endParaRPr>
          </a:p>
          <a:p>
            <a:pPr indent="304800">
              <a:lnSpc>
                <a:spcPct val="150000"/>
              </a:lnSpc>
            </a:pPr>
            <a:r>
              <a:rPr lang="en-US" altLang="zh-CN" kern="100" dirty="0">
                <a:effectLst/>
                <a:latin typeface="+mn-ea"/>
              </a:rPr>
              <a:t>initializers</a:t>
            </a:r>
            <a:r>
              <a:rPr lang="zh-CN" altLang="zh-CN" dirty="0">
                <a:effectLst/>
                <a:latin typeface="+mn-ea"/>
              </a:rPr>
              <a:t> </a:t>
            </a:r>
            <a:r>
              <a:rPr lang="en-US" altLang="zh-CN" dirty="0">
                <a:effectLst/>
                <a:latin typeface="+mn-ea"/>
              </a:rPr>
              <a:t>:</a:t>
            </a:r>
            <a:r>
              <a:rPr lang="zh-CN" altLang="en-US" kern="100" dirty="0">
                <a:effectLst/>
                <a:latin typeface="+mn-ea"/>
              </a:rPr>
              <a:t>构造函数初始化器</a:t>
            </a:r>
            <a:endParaRPr lang="en-US" altLang="zh-CN" dirty="0">
              <a:effectLst/>
              <a:latin typeface="+mn-ea"/>
            </a:endParaRPr>
          </a:p>
          <a:p>
            <a:pPr indent="304800" algn="just">
              <a:lnSpc>
                <a:spcPct val="150000"/>
              </a:lnSpc>
            </a:pPr>
            <a:r>
              <a:rPr lang="en-US" altLang="zh-CN" kern="100" dirty="0" err="1">
                <a:effectLst/>
                <a:latin typeface="+mn-ea"/>
              </a:rPr>
              <a:t>OpPushInstance</a:t>
            </a:r>
            <a:r>
              <a:rPr lang="zh-CN" altLang="en-US" kern="100" dirty="0">
                <a:effectLst/>
                <a:latin typeface="+mn-ea"/>
              </a:rPr>
              <a:t> 创建实例</a:t>
            </a:r>
            <a:endParaRPr lang="en-US" altLang="zh-CN" kern="100" dirty="0">
              <a:effectLst/>
              <a:latin typeface="+mn-ea"/>
            </a:endParaRPr>
          </a:p>
          <a:p>
            <a:pPr indent="304800" algn="just">
              <a:lnSpc>
                <a:spcPct val="150000"/>
              </a:lnSpc>
            </a:pPr>
            <a:r>
              <a:rPr lang="en-US" altLang="zh-CN" kern="100" dirty="0" err="1">
                <a:effectLst/>
                <a:latin typeface="+mn-ea"/>
              </a:rPr>
              <a:t>OpGetParam</a:t>
            </a:r>
            <a:r>
              <a:rPr lang="zh-CN" altLang="en-US" kern="100" dirty="0">
                <a:effectLst/>
                <a:latin typeface="+mn-ea"/>
              </a:rPr>
              <a:t>（</a:t>
            </a:r>
            <a:r>
              <a:rPr lang="en-US" altLang="zh-CN" kern="100" dirty="0">
                <a:effectLst/>
                <a:latin typeface="+mn-ea"/>
              </a:rPr>
              <a:t>#this</a:t>
            </a:r>
            <a:r>
              <a:rPr lang="zh-CN" altLang="en-US" kern="100" dirty="0">
                <a:effectLst/>
                <a:latin typeface="+mn-ea"/>
              </a:rPr>
              <a:t>）</a:t>
            </a:r>
            <a:r>
              <a:rPr lang="zh-CN" altLang="zh-CN" dirty="0">
                <a:effectLst/>
                <a:latin typeface="+mn-ea"/>
              </a:rPr>
              <a:t> </a:t>
            </a:r>
            <a:r>
              <a:rPr lang="zh-CN" altLang="en-US" dirty="0">
                <a:effectLst/>
                <a:latin typeface="+mn-ea"/>
              </a:rPr>
              <a:t>：获取</a:t>
            </a:r>
            <a:r>
              <a:rPr lang="en-US" altLang="zh-CN" dirty="0">
                <a:effectLst/>
                <a:latin typeface="+mn-ea"/>
              </a:rPr>
              <a:t>this </a:t>
            </a:r>
            <a:r>
              <a:rPr lang="zh-CN" altLang="en-US" dirty="0">
                <a:effectLst/>
                <a:latin typeface="+mn-ea"/>
              </a:rPr>
              <a:t>实例</a:t>
            </a:r>
            <a:endParaRPr lang="en-US" altLang="zh-CN" dirty="0">
              <a:effectLst/>
              <a:latin typeface="+mn-ea"/>
            </a:endParaRPr>
          </a:p>
          <a:p>
            <a:pPr indent="304800" algn="just">
              <a:lnSpc>
                <a:spcPct val="150000"/>
              </a:lnSpc>
            </a:pPr>
            <a:r>
              <a:rPr lang="en-US" altLang="zh-CN" kern="100" dirty="0" err="1">
                <a:effectLst/>
                <a:latin typeface="+mn-ea"/>
              </a:rPr>
              <a:t>OpReturn</a:t>
            </a:r>
            <a:r>
              <a:rPr lang="zh-CN" altLang="en-US" kern="100" dirty="0">
                <a:effectLst/>
                <a:latin typeface="+mn-ea"/>
              </a:rPr>
              <a:t>：返回实例</a:t>
            </a:r>
            <a:endParaRPr lang="en-US" altLang="zh-CN" dirty="0">
              <a:effectLst/>
              <a:latin typeface="+mn-ea"/>
            </a:endParaRPr>
          </a:p>
          <a:p>
            <a:pPr indent="304800" algn="just">
              <a:lnSpc>
                <a:spcPct val="150000"/>
              </a:lnSpc>
            </a:pPr>
            <a:r>
              <a:rPr lang="en-US" altLang="zh-CN" kern="100" dirty="0" err="1">
                <a:effectLst/>
                <a:latin typeface="+mn-ea"/>
              </a:rPr>
              <a:t>OpJumpIfFalse</a:t>
            </a:r>
            <a:r>
              <a:rPr lang="en-US" altLang="zh-CN" kern="100" dirty="0">
                <a:effectLst/>
                <a:latin typeface="+mn-ea"/>
              </a:rPr>
              <a:t>(p6)</a:t>
            </a:r>
            <a:r>
              <a:rPr lang="zh-CN" altLang="zh-CN" dirty="0">
                <a:effectLst/>
                <a:latin typeface="+mn-ea"/>
              </a:rPr>
              <a:t> </a:t>
            </a:r>
            <a:r>
              <a:rPr lang="zh-CN" altLang="en-US" dirty="0">
                <a:latin typeface="+mn-ea"/>
              </a:rPr>
              <a:t>：</a:t>
            </a:r>
            <a:r>
              <a:rPr lang="zh-CN" altLang="zh-CN" kern="100" dirty="0">
                <a:effectLst/>
                <a:latin typeface="+mn-ea"/>
                <a:cs typeface="Times New Roman" panose="02020503050405090304" pitchFamily="18" charset="0"/>
              </a:rPr>
              <a:t>从</a:t>
            </a:r>
            <a:r>
              <a:rPr lang="en-US" altLang="zh-CN" kern="100" dirty="0">
                <a:effectLst/>
                <a:latin typeface="+mn-ea"/>
              </a:rPr>
              <a:t>Scope</a:t>
            </a:r>
            <a:r>
              <a:rPr lang="zh-CN" altLang="zh-CN" kern="100" dirty="0">
                <a:effectLst/>
                <a:latin typeface="+mn-ea"/>
                <a:cs typeface="Times New Roman" panose="02020503050405090304" pitchFamily="18" charset="0"/>
              </a:rPr>
              <a:t>的执行栈中取一个值，如果该值为</a:t>
            </a:r>
            <a:r>
              <a:rPr lang="en-US" altLang="zh-CN" kern="100" dirty="0">
                <a:effectLst/>
                <a:latin typeface="+mn-ea"/>
              </a:rPr>
              <a:t>false</a:t>
            </a:r>
            <a:r>
              <a:rPr lang="zh-CN" altLang="zh-CN" kern="100" dirty="0">
                <a:effectLst/>
                <a:latin typeface="+mn-ea"/>
                <a:cs typeface="Times New Roman" panose="02020503050405090304" pitchFamily="18" charset="0"/>
              </a:rPr>
              <a:t>则将运行指针指向</a:t>
            </a:r>
            <a:r>
              <a:rPr lang="en-US" altLang="zh-CN" kern="100" dirty="0">
                <a:effectLst/>
                <a:latin typeface="+mn-ea"/>
              </a:rPr>
              <a:t>p6</a:t>
            </a:r>
            <a:r>
              <a:rPr lang="zh-CN" altLang="zh-CN" dirty="0">
                <a:effectLst/>
                <a:latin typeface="+mn-ea"/>
              </a:rPr>
              <a:t> </a:t>
            </a:r>
            <a:endParaRPr lang="en-US" altLang="zh-CN" dirty="0">
              <a:effectLst/>
              <a:latin typeface="+mn-ea"/>
            </a:endParaRPr>
          </a:p>
          <a:p>
            <a:pPr indent="304800" algn="just">
              <a:lnSpc>
                <a:spcPct val="150000"/>
              </a:lnSpc>
            </a:pPr>
            <a:r>
              <a:rPr lang="en-US" altLang="zh-CN" dirty="0" err="1">
                <a:latin typeface="+mn-ea"/>
              </a:rPr>
              <a:t>SuperInitializer</a:t>
            </a:r>
            <a:r>
              <a:rPr lang="zh-CN" altLang="en-US" dirty="0">
                <a:latin typeface="+mn-ea"/>
              </a:rPr>
              <a:t>：父类构造器</a:t>
            </a:r>
            <a:endParaRPr lang="en-US" altLang="zh-CN" dirty="0">
              <a:latin typeface="+mn-ea"/>
            </a:endParaRPr>
          </a:p>
          <a:p>
            <a:pPr indent="304800" algn="just">
              <a:lnSpc>
                <a:spcPct val="150000"/>
              </a:lnSpc>
            </a:pPr>
            <a:r>
              <a:rPr lang="en-US" altLang="zh-CN" dirty="0">
                <a:latin typeface="+mn-ea"/>
              </a:rPr>
              <a:t>&lt;-&gt;:</a:t>
            </a:r>
            <a:r>
              <a:rPr lang="zh-CN" altLang="en-US" dirty="0">
                <a:latin typeface="+mn-ea"/>
              </a:rPr>
              <a:t>省略的指令集合块</a:t>
            </a:r>
            <a:endParaRPr lang="en-US" altLang="zh-CN" dirty="0">
              <a:effectLst/>
              <a:latin typeface="+mn-ea"/>
            </a:endParaRPr>
          </a:p>
          <a:p>
            <a:pPr indent="304800" algn="just">
              <a:lnSpc>
                <a:spcPct val="150000"/>
              </a:lnSpc>
            </a:pPr>
            <a:endParaRPr lang="en-US" altLang="zh-CN" dirty="0"/>
          </a:p>
          <a:p>
            <a:pPr indent="304800" algn="just">
              <a:lnSpc>
                <a:spcPct val="150000"/>
              </a:lnSpc>
            </a:pPr>
            <a:endParaRPr lang="en-US" altLang="zh-CN" dirty="0">
              <a:effectLst/>
            </a:endParaRPr>
          </a:p>
        </p:txBody>
      </p:sp>
      <p:pic>
        <p:nvPicPr>
          <p:cNvPr id="5" name="图片 4" descr="p1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372148" y="1173120"/>
            <a:ext cx="6598138" cy="5590900"/>
          </a:xfrm>
          <a:prstGeom prst="rect">
            <a:avLst/>
          </a:prstGeom>
          <a:noFill/>
          <a:ln>
            <a:noFill/>
          </a:ln>
        </p:spPr>
      </p:pic>
      <p:pic>
        <p:nvPicPr>
          <p:cNvPr id="6" name="图片 5" descr="组 4"/>
          <p:cNvPicPr>
            <a:picLocks noChangeAspect="1"/>
          </p:cNvPicPr>
          <p:nvPr/>
        </p:nvPicPr>
        <p:blipFill>
          <a:blip r:embed="rId4" cstate="screen"/>
          <a:stretch>
            <a:fillRect/>
          </a:stretch>
        </p:blipFill>
        <p:spPr>
          <a:xfrm flipV="1">
            <a:off x="11287125" y="0"/>
            <a:ext cx="904875" cy="1633220"/>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组 3"/>
          <p:cNvPicPr>
            <a:picLocks noChangeAspect="1"/>
          </p:cNvPicPr>
          <p:nvPr/>
        </p:nvPicPr>
        <p:blipFill>
          <a:blip r:embed="rId1" cstate="screen"/>
          <a:stretch>
            <a:fillRect/>
          </a:stretch>
        </p:blipFill>
        <p:spPr>
          <a:xfrm flipV="1">
            <a:off x="0" y="5390515"/>
            <a:ext cx="1167130" cy="1467485"/>
          </a:xfrm>
          <a:prstGeom prst="rect">
            <a:avLst/>
          </a:prstGeom>
        </p:spPr>
      </p:pic>
      <p:sp>
        <p:nvSpPr>
          <p:cNvPr id="26" name="PA-圆角矩形 5"/>
          <p:cNvSpPr/>
          <p:nvPr>
            <p:custDataLst>
              <p:tags r:id="rId2"/>
            </p:custDataLst>
          </p:nvPr>
        </p:nvSpPr>
        <p:spPr>
          <a:xfrm>
            <a:off x="158115" y="341630"/>
            <a:ext cx="821055" cy="716915"/>
          </a:xfrm>
          <a:prstGeom prst="roundRect">
            <a:avLst>
              <a:gd name="adj" fmla="val 0"/>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rgbClr val="000000"/>
              </a:solidFill>
              <a:latin typeface="Arial" panose="020B0604020202090204"/>
              <a:ea typeface="微软雅黑"/>
              <a:sym typeface="Arial" panose="020B0604020202090204"/>
            </a:endParaRPr>
          </a:p>
        </p:txBody>
      </p:sp>
      <p:grpSp>
        <p:nvGrpSpPr>
          <p:cNvPr id="4" name="组合 3"/>
          <p:cNvGrpSpPr/>
          <p:nvPr/>
        </p:nvGrpSpPr>
        <p:grpSpPr>
          <a:xfrm>
            <a:off x="4636135" y="93980"/>
            <a:ext cx="2919730" cy="572770"/>
            <a:chOff x="7301" y="148"/>
            <a:chExt cx="4598" cy="902"/>
          </a:xfrm>
        </p:grpSpPr>
        <p:sp>
          <p:nvSpPr>
            <p:cNvPr id="7" name="文本框 6"/>
            <p:cNvSpPr txBox="1"/>
            <p:nvPr/>
          </p:nvSpPr>
          <p:spPr>
            <a:xfrm>
              <a:off x="7301" y="148"/>
              <a:ext cx="4598" cy="727"/>
            </a:xfrm>
            <a:prstGeom prst="rect">
              <a:avLst/>
            </a:prstGeom>
            <a:noFill/>
          </p:spPr>
          <p:txBody>
            <a:bodyPr wrap="square" rtlCol="0">
              <a:spAutoFit/>
            </a:bodyPr>
            <a:lstStyle/>
            <a:p>
              <a:pPr algn="ctr"/>
              <a:r>
                <a:rPr lang="en-US" altLang="zh-CN" sz="2400" b="1" dirty="0" err="1">
                  <a:solidFill>
                    <a:srgbClr val="091077"/>
                  </a:solidFill>
                  <a:latin typeface="Arial" panose="020B0604020202090204"/>
                  <a:ea typeface="微软雅黑"/>
                  <a:sym typeface="Arial" panose="020B0604020202090204"/>
                </a:rPr>
                <a:t>MicroDart</a:t>
              </a:r>
              <a:r>
                <a:rPr lang="zh-CN" altLang="en-US" sz="2400" b="1" dirty="0">
                  <a:solidFill>
                    <a:srgbClr val="091077"/>
                  </a:solidFill>
                  <a:latin typeface="Arial" panose="020B0604020202090204"/>
                  <a:ea typeface="微软雅黑"/>
                  <a:sym typeface="Arial" panose="020B0604020202090204"/>
                </a:rPr>
                <a:t>语义分析</a:t>
              </a:r>
              <a:endParaRPr lang="zh-CN" altLang="en-US" sz="2400" b="1" dirty="0">
                <a:solidFill>
                  <a:srgbClr val="091077"/>
                </a:solidFill>
                <a:latin typeface="Arial" panose="020B0604020202090204"/>
                <a:ea typeface="微软雅黑"/>
                <a:sym typeface="Arial" panose="020B0604020202090204"/>
              </a:endParaRPr>
            </a:p>
          </p:txBody>
        </p:sp>
        <p:cxnSp>
          <p:nvCxnSpPr>
            <p:cNvPr id="16" name="直接连接符 15"/>
            <p:cNvCxnSpPr/>
            <p:nvPr/>
          </p:nvCxnSpPr>
          <p:spPr>
            <a:xfrm>
              <a:off x="8737" y="1050"/>
              <a:ext cx="1726" cy="0"/>
            </a:xfrm>
            <a:prstGeom prst="line">
              <a:avLst/>
            </a:prstGeom>
            <a:ln w="31750">
              <a:solidFill>
                <a:srgbClr val="091077"/>
              </a:solidFill>
            </a:ln>
          </p:spPr>
          <p:style>
            <a:lnRef idx="1">
              <a:schemeClr val="accent1"/>
            </a:lnRef>
            <a:fillRef idx="0">
              <a:schemeClr val="accent1"/>
            </a:fillRef>
            <a:effectRef idx="0">
              <a:schemeClr val="accent1"/>
            </a:effectRef>
            <a:fontRef idx="minor">
              <a:schemeClr val="tx1"/>
            </a:fontRef>
          </p:style>
        </p:cxnSp>
      </p:grpSp>
      <p:sp>
        <p:nvSpPr>
          <p:cNvPr id="10" name="文本框 9"/>
          <p:cNvSpPr txBox="1"/>
          <p:nvPr/>
        </p:nvSpPr>
        <p:spPr>
          <a:xfrm>
            <a:off x="433705" y="1376044"/>
            <a:ext cx="4457698" cy="4619854"/>
          </a:xfrm>
          <a:prstGeom prst="rect">
            <a:avLst/>
          </a:prstGeom>
          <a:noFill/>
        </p:spPr>
        <p:txBody>
          <a:bodyPr wrap="square">
            <a:spAutoFit/>
          </a:bodyPr>
          <a:lstStyle/>
          <a:p>
            <a:pPr indent="304800">
              <a:lnSpc>
                <a:spcPct val="150000"/>
              </a:lnSpc>
            </a:pPr>
            <a:r>
              <a:rPr lang="zh-CN" altLang="en-US" b="1" kern="100" dirty="0">
                <a:latin typeface="+mn-ea"/>
                <a:cs typeface="Times New Roman" panose="02020503050405090304" pitchFamily="18" charset="0"/>
              </a:rPr>
              <a:t>变量</a:t>
            </a:r>
            <a:r>
              <a:rPr lang="zh-CN" altLang="zh-CN" b="1" kern="100" dirty="0">
                <a:effectLst/>
                <a:latin typeface="+mn-ea"/>
                <a:cs typeface="Times New Roman" panose="02020503050405090304" pitchFamily="18" charset="0"/>
              </a:rPr>
              <a:t>的声明与调用</a:t>
            </a:r>
            <a:r>
              <a:rPr lang="zh-CN" altLang="zh-CN" b="1" dirty="0">
                <a:effectLst/>
                <a:latin typeface="+mn-ea"/>
              </a:rPr>
              <a:t> </a:t>
            </a:r>
            <a:r>
              <a:rPr lang="en-US" altLang="zh-CN" b="1" kern="100" dirty="0">
                <a:latin typeface="+mn-ea"/>
                <a:cs typeface="Times New Roman" panose="02020503050405090304" pitchFamily="18" charset="0"/>
              </a:rPr>
              <a:t>:</a:t>
            </a:r>
            <a:endParaRPr kumimoji="1" lang="en-US" altLang="zh-CN" b="1" kern="100" dirty="0">
              <a:latin typeface="+mn-ea"/>
            </a:endParaRPr>
          </a:p>
          <a:p>
            <a:pPr indent="304800">
              <a:lnSpc>
                <a:spcPct val="150000"/>
              </a:lnSpc>
            </a:pPr>
            <a:r>
              <a:rPr lang="en-US" altLang="zh-CN" b="1" dirty="0">
                <a:effectLst/>
                <a:latin typeface="+mn-ea"/>
              </a:rPr>
              <a:t>initializer</a:t>
            </a:r>
            <a:r>
              <a:rPr lang="zh-CN" altLang="zh-CN" dirty="0">
                <a:effectLst/>
                <a:latin typeface="+mn-ea"/>
              </a:rPr>
              <a:t> </a:t>
            </a:r>
            <a:r>
              <a:rPr lang="en-US" altLang="zh-CN" dirty="0">
                <a:effectLst/>
                <a:latin typeface="+mn-ea"/>
              </a:rPr>
              <a:t>:</a:t>
            </a:r>
            <a:r>
              <a:rPr lang="zh-CN" altLang="en-US" kern="100" dirty="0">
                <a:latin typeface="+mn-ea"/>
              </a:rPr>
              <a:t>初始化器</a:t>
            </a:r>
            <a:endParaRPr lang="en-US" altLang="zh-CN" dirty="0">
              <a:effectLst/>
              <a:latin typeface="+mn-ea"/>
            </a:endParaRPr>
          </a:p>
          <a:p>
            <a:pPr indent="304800" algn="just">
              <a:lnSpc>
                <a:spcPct val="150000"/>
              </a:lnSpc>
            </a:pPr>
            <a:r>
              <a:rPr lang="en-US" altLang="zh-CN" b="1" kern="100" dirty="0" err="1">
                <a:effectLst/>
                <a:latin typeface="+mn-ea"/>
              </a:rPr>
              <a:t>StaticGet</a:t>
            </a:r>
            <a:r>
              <a:rPr lang="zh-CN" altLang="zh-CN" dirty="0">
                <a:effectLst/>
                <a:latin typeface="+mn-ea"/>
              </a:rPr>
              <a:t> </a:t>
            </a:r>
            <a:r>
              <a:rPr lang="en-US" altLang="zh-CN" dirty="0">
                <a:latin typeface="+mn-ea"/>
              </a:rPr>
              <a:t>:</a:t>
            </a:r>
            <a:r>
              <a:rPr lang="zh-CN" altLang="en-US" dirty="0">
                <a:latin typeface="+mn-ea"/>
              </a:rPr>
              <a:t>获得静态全局参数</a:t>
            </a:r>
            <a:endParaRPr lang="en-US" altLang="zh-CN" dirty="0">
              <a:latin typeface="+mn-ea"/>
            </a:endParaRPr>
          </a:p>
          <a:p>
            <a:pPr indent="304800" algn="just">
              <a:lnSpc>
                <a:spcPct val="150000"/>
              </a:lnSpc>
            </a:pPr>
            <a:r>
              <a:rPr lang="en-US" altLang="zh-CN" b="1" kern="100" dirty="0" err="1">
                <a:effectLst/>
                <a:latin typeface="+mn-ea"/>
              </a:rPr>
              <a:t>OpGetGlobalParam</a:t>
            </a:r>
            <a:r>
              <a:rPr lang="zh-CN" altLang="zh-CN" dirty="0">
                <a:effectLst/>
                <a:latin typeface="+mn-ea"/>
              </a:rPr>
              <a:t> </a:t>
            </a:r>
            <a:r>
              <a:rPr lang="en-US" altLang="zh-CN" dirty="0">
                <a:latin typeface="+mn-ea"/>
              </a:rPr>
              <a:t>:</a:t>
            </a:r>
            <a:r>
              <a:rPr lang="zh-CN" altLang="en-US" dirty="0">
                <a:latin typeface="+mn-ea"/>
              </a:rPr>
              <a:t>获得静态全局参数</a:t>
            </a:r>
            <a:endParaRPr lang="en-US" altLang="zh-CN" dirty="0">
              <a:latin typeface="+mn-ea"/>
            </a:endParaRPr>
          </a:p>
          <a:p>
            <a:pPr indent="304800" algn="just">
              <a:lnSpc>
                <a:spcPct val="150000"/>
              </a:lnSpc>
            </a:pPr>
            <a:r>
              <a:rPr lang="en-US" altLang="zh-CN" b="1" kern="100" dirty="0" err="1">
                <a:effectLst/>
                <a:latin typeface="+mn-ea"/>
              </a:rPr>
              <a:t>StaticSet</a:t>
            </a:r>
            <a:r>
              <a:rPr lang="zh-CN" altLang="zh-CN" dirty="0">
                <a:effectLst/>
                <a:latin typeface="+mn-ea"/>
              </a:rPr>
              <a:t> </a:t>
            </a:r>
            <a:r>
              <a:rPr lang="zh-CN" altLang="en-US" dirty="0">
                <a:effectLst/>
                <a:latin typeface="+mn-ea"/>
              </a:rPr>
              <a:t>：设置静态全局参数</a:t>
            </a:r>
            <a:endParaRPr lang="en-US" altLang="zh-CN" dirty="0">
              <a:effectLst/>
              <a:latin typeface="+mn-ea"/>
            </a:endParaRPr>
          </a:p>
          <a:p>
            <a:pPr indent="304800" algn="just">
              <a:lnSpc>
                <a:spcPct val="150000"/>
              </a:lnSpc>
            </a:pPr>
            <a:r>
              <a:rPr lang="en-US" altLang="zh-CN" b="1" kern="100" dirty="0" err="1">
                <a:effectLst/>
                <a:latin typeface="+mn-ea"/>
              </a:rPr>
              <a:t>InstanceGet</a:t>
            </a:r>
            <a:r>
              <a:rPr lang="zh-CN" altLang="en-US" kern="100" dirty="0">
                <a:effectLst/>
                <a:latin typeface="+mn-ea"/>
              </a:rPr>
              <a:t>：</a:t>
            </a:r>
            <a:r>
              <a:rPr lang="zh-CN" altLang="en-US" kern="100" dirty="0">
                <a:effectLst/>
                <a:latin typeface="+mn-ea"/>
                <a:cs typeface="Times New Roman" panose="02020503050405090304" pitchFamily="18" charset="0"/>
              </a:rPr>
              <a:t>获取实例的参数</a:t>
            </a:r>
            <a:endParaRPr lang="en-US" altLang="zh-CN" dirty="0">
              <a:effectLst/>
              <a:latin typeface="+mn-ea"/>
            </a:endParaRPr>
          </a:p>
          <a:p>
            <a:pPr indent="304800" algn="just">
              <a:lnSpc>
                <a:spcPct val="150000"/>
              </a:lnSpc>
            </a:pPr>
            <a:r>
              <a:rPr lang="en-US" altLang="zh-CN" b="1" kern="100" dirty="0" err="1">
                <a:effectLst/>
                <a:latin typeface="+mn-ea"/>
              </a:rPr>
              <a:t>InstanceSet</a:t>
            </a:r>
            <a:r>
              <a:rPr lang="zh-CN" altLang="en-US" dirty="0">
                <a:latin typeface="+mn-ea"/>
              </a:rPr>
              <a:t>：设置实例的参数</a:t>
            </a:r>
            <a:endParaRPr lang="en-US" altLang="zh-CN" dirty="0">
              <a:latin typeface="+mn-ea"/>
            </a:endParaRPr>
          </a:p>
          <a:p>
            <a:pPr indent="304800" algn="just">
              <a:lnSpc>
                <a:spcPct val="150000"/>
              </a:lnSpc>
            </a:pPr>
            <a:r>
              <a:rPr lang="en-US" altLang="zh-CN" b="1" dirty="0">
                <a:latin typeface="+mn-ea"/>
              </a:rPr>
              <a:t>&lt;-&gt;</a:t>
            </a:r>
            <a:r>
              <a:rPr lang="en-US" altLang="zh-CN" dirty="0">
                <a:latin typeface="+mn-ea"/>
              </a:rPr>
              <a:t>:</a:t>
            </a:r>
            <a:r>
              <a:rPr lang="zh-CN" altLang="en-US" dirty="0">
                <a:latin typeface="+mn-ea"/>
              </a:rPr>
              <a:t>省略的指令集合块</a:t>
            </a:r>
            <a:endParaRPr lang="en-US" altLang="zh-CN" dirty="0">
              <a:effectLst/>
              <a:latin typeface="+mn-ea"/>
            </a:endParaRPr>
          </a:p>
          <a:p>
            <a:pPr indent="304800" algn="just">
              <a:lnSpc>
                <a:spcPct val="150000"/>
              </a:lnSpc>
            </a:pPr>
            <a:endParaRPr lang="en-US" altLang="zh-CN" dirty="0"/>
          </a:p>
          <a:p>
            <a:pPr indent="304800" algn="just">
              <a:lnSpc>
                <a:spcPct val="150000"/>
              </a:lnSpc>
            </a:pPr>
            <a:endParaRPr lang="en-US" altLang="zh-CN" dirty="0">
              <a:effectLst/>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425875" y="1381906"/>
            <a:ext cx="6684063" cy="4435220"/>
          </a:xfrm>
          <a:prstGeom prst="rect">
            <a:avLst/>
          </a:prstGeom>
          <a:noFill/>
          <a:ln>
            <a:noFill/>
          </a:ln>
        </p:spPr>
      </p:pic>
      <p:pic>
        <p:nvPicPr>
          <p:cNvPr id="6" name="图片 5" descr="组 4"/>
          <p:cNvPicPr>
            <a:picLocks noChangeAspect="1"/>
          </p:cNvPicPr>
          <p:nvPr/>
        </p:nvPicPr>
        <p:blipFill>
          <a:blip r:embed="rId4" cstate="screen"/>
          <a:stretch>
            <a:fillRect/>
          </a:stretch>
        </p:blipFill>
        <p:spPr>
          <a:xfrm flipV="1">
            <a:off x="11287125" y="0"/>
            <a:ext cx="904875" cy="1633220"/>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5339082" y="816610"/>
            <a:ext cx="6485890" cy="5771585"/>
          </a:xfrm>
          <a:prstGeom prst="rect">
            <a:avLst/>
          </a:prstGeom>
          <a:noFill/>
          <a:ln>
            <a:noFill/>
          </a:ln>
        </p:spPr>
      </p:pic>
      <p:pic>
        <p:nvPicPr>
          <p:cNvPr id="3" name="图片 2" descr="组 3"/>
          <p:cNvPicPr>
            <a:picLocks noChangeAspect="1"/>
          </p:cNvPicPr>
          <p:nvPr/>
        </p:nvPicPr>
        <p:blipFill>
          <a:blip r:embed="rId2" cstate="screen"/>
          <a:stretch>
            <a:fillRect/>
          </a:stretch>
        </p:blipFill>
        <p:spPr>
          <a:xfrm flipV="1">
            <a:off x="0" y="5390515"/>
            <a:ext cx="1167130" cy="1467485"/>
          </a:xfrm>
          <a:prstGeom prst="rect">
            <a:avLst/>
          </a:prstGeom>
        </p:spPr>
      </p:pic>
      <p:sp>
        <p:nvSpPr>
          <p:cNvPr id="26" name="PA-圆角矩形 5"/>
          <p:cNvSpPr/>
          <p:nvPr>
            <p:custDataLst>
              <p:tags r:id="rId3"/>
            </p:custDataLst>
          </p:nvPr>
        </p:nvSpPr>
        <p:spPr>
          <a:xfrm>
            <a:off x="158115" y="341630"/>
            <a:ext cx="821055" cy="716915"/>
          </a:xfrm>
          <a:prstGeom prst="roundRect">
            <a:avLst>
              <a:gd name="adj" fmla="val 0"/>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rgbClr val="000000"/>
              </a:solidFill>
              <a:latin typeface="Arial" panose="020B0604020202090204"/>
              <a:ea typeface="微软雅黑"/>
              <a:sym typeface="Arial" panose="020B0604020202090204"/>
            </a:endParaRPr>
          </a:p>
        </p:txBody>
      </p:sp>
      <p:grpSp>
        <p:nvGrpSpPr>
          <p:cNvPr id="4" name="组合 3"/>
          <p:cNvGrpSpPr/>
          <p:nvPr/>
        </p:nvGrpSpPr>
        <p:grpSpPr>
          <a:xfrm>
            <a:off x="4636135" y="93980"/>
            <a:ext cx="2919730" cy="572770"/>
            <a:chOff x="7301" y="148"/>
            <a:chExt cx="4598" cy="902"/>
          </a:xfrm>
        </p:grpSpPr>
        <p:sp>
          <p:nvSpPr>
            <p:cNvPr id="7" name="文本框 6"/>
            <p:cNvSpPr txBox="1"/>
            <p:nvPr/>
          </p:nvSpPr>
          <p:spPr>
            <a:xfrm>
              <a:off x="7301" y="148"/>
              <a:ext cx="4598" cy="727"/>
            </a:xfrm>
            <a:prstGeom prst="rect">
              <a:avLst/>
            </a:prstGeom>
            <a:noFill/>
          </p:spPr>
          <p:txBody>
            <a:bodyPr wrap="square" rtlCol="0">
              <a:spAutoFit/>
            </a:bodyPr>
            <a:lstStyle/>
            <a:p>
              <a:pPr algn="ctr"/>
              <a:r>
                <a:rPr lang="en-US" altLang="zh-CN" sz="2400" b="1" dirty="0" err="1">
                  <a:solidFill>
                    <a:srgbClr val="091077"/>
                  </a:solidFill>
                  <a:latin typeface="Arial" panose="020B0604020202090204"/>
                  <a:ea typeface="微软雅黑"/>
                  <a:sym typeface="Arial" panose="020B0604020202090204"/>
                </a:rPr>
                <a:t>MicroDart</a:t>
              </a:r>
              <a:r>
                <a:rPr lang="zh-CN" altLang="en-US" sz="2400" b="1" dirty="0">
                  <a:solidFill>
                    <a:srgbClr val="091077"/>
                  </a:solidFill>
                  <a:latin typeface="Arial" panose="020B0604020202090204"/>
                  <a:ea typeface="微软雅黑"/>
                  <a:sym typeface="Arial" panose="020B0604020202090204"/>
                </a:rPr>
                <a:t>语义分析</a:t>
              </a:r>
              <a:endParaRPr lang="zh-CN" altLang="en-US" sz="2400" b="1" dirty="0">
                <a:solidFill>
                  <a:srgbClr val="091077"/>
                </a:solidFill>
                <a:latin typeface="Arial" panose="020B0604020202090204"/>
                <a:ea typeface="微软雅黑"/>
                <a:sym typeface="Arial" panose="020B0604020202090204"/>
              </a:endParaRPr>
            </a:p>
          </p:txBody>
        </p:sp>
        <p:cxnSp>
          <p:nvCxnSpPr>
            <p:cNvPr id="16" name="直接连接符 15"/>
            <p:cNvCxnSpPr/>
            <p:nvPr/>
          </p:nvCxnSpPr>
          <p:spPr>
            <a:xfrm>
              <a:off x="8737" y="1050"/>
              <a:ext cx="1726" cy="0"/>
            </a:xfrm>
            <a:prstGeom prst="line">
              <a:avLst/>
            </a:prstGeom>
            <a:ln w="31750">
              <a:solidFill>
                <a:srgbClr val="091077"/>
              </a:solidFill>
            </a:ln>
          </p:spPr>
          <p:style>
            <a:lnRef idx="1">
              <a:schemeClr val="accent1"/>
            </a:lnRef>
            <a:fillRef idx="0">
              <a:schemeClr val="accent1"/>
            </a:fillRef>
            <a:effectRef idx="0">
              <a:schemeClr val="accent1"/>
            </a:effectRef>
            <a:fontRef idx="minor">
              <a:schemeClr val="tx1"/>
            </a:fontRef>
          </p:style>
        </p:cxnSp>
      </p:grpSp>
      <p:sp>
        <p:nvSpPr>
          <p:cNvPr id="10" name="文本框 9"/>
          <p:cNvSpPr txBox="1"/>
          <p:nvPr/>
        </p:nvSpPr>
        <p:spPr>
          <a:xfrm>
            <a:off x="440691" y="991650"/>
            <a:ext cx="4783061" cy="5450851"/>
          </a:xfrm>
          <a:prstGeom prst="rect">
            <a:avLst/>
          </a:prstGeom>
          <a:noFill/>
        </p:spPr>
        <p:txBody>
          <a:bodyPr wrap="square">
            <a:spAutoFit/>
          </a:bodyPr>
          <a:lstStyle/>
          <a:p>
            <a:pPr indent="304800">
              <a:lnSpc>
                <a:spcPct val="150000"/>
              </a:lnSpc>
            </a:pPr>
            <a:r>
              <a:rPr lang="zh-CN" altLang="en-US" kern="100" dirty="0">
                <a:latin typeface="+mn-ea"/>
                <a:cs typeface="Times New Roman" panose="02020503050405090304" pitchFamily="18" charset="0"/>
              </a:rPr>
              <a:t>内部函数</a:t>
            </a:r>
            <a:r>
              <a:rPr lang="zh-CN" altLang="zh-CN" kern="100" dirty="0">
                <a:effectLst/>
                <a:latin typeface="+mn-ea"/>
                <a:cs typeface="Times New Roman" panose="02020503050405090304" pitchFamily="18" charset="0"/>
              </a:rPr>
              <a:t>的声明与调用</a:t>
            </a:r>
            <a:r>
              <a:rPr lang="zh-CN" altLang="zh-CN" dirty="0">
                <a:effectLst/>
                <a:latin typeface="+mn-ea"/>
              </a:rPr>
              <a:t> </a:t>
            </a:r>
            <a:r>
              <a:rPr lang="en-US" altLang="zh-CN" b="1" kern="100" dirty="0">
                <a:latin typeface="+mn-ea"/>
                <a:cs typeface="Times New Roman" panose="02020503050405090304" pitchFamily="18" charset="0"/>
              </a:rPr>
              <a:t>:</a:t>
            </a:r>
            <a:endParaRPr lang="en-US" altLang="zh-CN" b="1" kern="100" dirty="0">
              <a:latin typeface="+mn-ea"/>
              <a:cs typeface="Times New Roman" panose="02020503050405090304" pitchFamily="18" charset="0"/>
            </a:endParaRPr>
          </a:p>
          <a:p>
            <a:pPr indent="304800">
              <a:lnSpc>
                <a:spcPct val="150000"/>
              </a:lnSpc>
            </a:pPr>
            <a:r>
              <a:rPr kumimoji="1" lang="en-US" altLang="zh-CN" b="1" kern="100" dirty="0" err="1">
                <a:latin typeface="+mn-ea"/>
                <a:cs typeface="Times New Roman" panose="02020503050405090304" pitchFamily="18" charset="0"/>
              </a:rPr>
              <a:t>FunctionExpression</a:t>
            </a:r>
            <a:r>
              <a:rPr kumimoji="1" lang="zh-CN" altLang="en-US" b="1" kern="100" dirty="0">
                <a:latin typeface="+mn-ea"/>
                <a:cs typeface="Times New Roman" panose="02020503050405090304" pitchFamily="18" charset="0"/>
              </a:rPr>
              <a:t>：内部函数声明</a:t>
            </a:r>
            <a:endParaRPr kumimoji="1" lang="en-US" altLang="zh-CN" b="1" kern="100" dirty="0">
              <a:latin typeface="+mn-ea"/>
              <a:cs typeface="Times New Roman" panose="02020503050405090304" pitchFamily="18" charset="0"/>
            </a:endParaRPr>
          </a:p>
          <a:p>
            <a:pPr indent="304800">
              <a:lnSpc>
                <a:spcPct val="150000"/>
              </a:lnSpc>
            </a:pPr>
            <a:r>
              <a:rPr kumimoji="1" lang="en-US" altLang="zh-CN" b="1" kern="100" dirty="0" err="1">
                <a:latin typeface="+mn-ea"/>
                <a:cs typeface="Times New Roman" panose="02020503050405090304" pitchFamily="18" charset="0"/>
              </a:rPr>
              <a:t>FunctionDeclaration</a:t>
            </a:r>
            <a:r>
              <a:rPr kumimoji="1" lang="zh-CN" altLang="en-US" b="1" kern="100" dirty="0">
                <a:latin typeface="+mn-ea"/>
                <a:cs typeface="Times New Roman" panose="02020503050405090304" pitchFamily="18" charset="0"/>
              </a:rPr>
              <a:t>：内部函数参数实例化</a:t>
            </a:r>
            <a:endParaRPr kumimoji="1" lang="en-US" altLang="zh-CN" b="1" kern="100" dirty="0">
              <a:latin typeface="+mn-ea"/>
            </a:endParaRPr>
          </a:p>
          <a:p>
            <a:pPr indent="304800" algn="just">
              <a:lnSpc>
                <a:spcPct val="150000"/>
              </a:lnSpc>
            </a:pPr>
            <a:r>
              <a:rPr lang="en-US" altLang="zh-CN" b="1" kern="100" dirty="0" err="1">
                <a:effectLst/>
                <a:latin typeface="+mn-ea"/>
              </a:rPr>
              <a:t>OpJump</a:t>
            </a:r>
            <a:r>
              <a:rPr lang="en-US" altLang="zh-CN" b="1" kern="100" dirty="0">
                <a:latin typeface="+mn-ea"/>
              </a:rPr>
              <a:t>(p1)</a:t>
            </a:r>
            <a:r>
              <a:rPr lang="zh-CN" altLang="en-US" kern="100" dirty="0">
                <a:effectLst/>
                <a:latin typeface="+mn-ea"/>
              </a:rPr>
              <a:t>：跳过</a:t>
            </a:r>
            <a:r>
              <a:rPr lang="en-US" altLang="zh-CN" kern="100" dirty="0">
                <a:effectLst/>
                <a:latin typeface="+mn-ea"/>
              </a:rPr>
              <a:t>ctest1</a:t>
            </a:r>
            <a:r>
              <a:rPr lang="zh-CN" altLang="en-US" kern="100" dirty="0">
                <a:effectLst/>
                <a:latin typeface="+mn-ea"/>
              </a:rPr>
              <a:t>内部函数指令集</a:t>
            </a:r>
            <a:endParaRPr lang="en-US" altLang="zh-CN" b="1" kern="100" dirty="0">
              <a:latin typeface="+mn-ea"/>
            </a:endParaRPr>
          </a:p>
          <a:p>
            <a:pPr indent="304800" algn="just">
              <a:lnSpc>
                <a:spcPct val="150000"/>
              </a:lnSpc>
            </a:pPr>
            <a:r>
              <a:rPr lang="en-US" altLang="zh-CN" b="1" kern="100" dirty="0" err="1">
                <a:effectLst/>
                <a:latin typeface="+mn-ea"/>
              </a:rPr>
              <a:t>OpJump</a:t>
            </a:r>
            <a:r>
              <a:rPr lang="en-US" altLang="zh-CN" b="1" kern="100" dirty="0">
                <a:latin typeface="+mn-ea"/>
              </a:rPr>
              <a:t>(p2) </a:t>
            </a:r>
            <a:r>
              <a:rPr lang="zh-CN" altLang="en-US" dirty="0">
                <a:latin typeface="+mn-ea"/>
              </a:rPr>
              <a:t>：跳过</a:t>
            </a:r>
            <a:r>
              <a:rPr lang="en-US" altLang="zh-CN" dirty="0">
                <a:latin typeface="+mn-ea"/>
              </a:rPr>
              <a:t>ctest2</a:t>
            </a:r>
            <a:r>
              <a:rPr lang="zh-CN" altLang="en-US" dirty="0">
                <a:latin typeface="+mn-ea"/>
              </a:rPr>
              <a:t>内部函数指令集</a:t>
            </a:r>
            <a:endParaRPr lang="en-US" altLang="zh-CN" dirty="0">
              <a:latin typeface="+mn-ea"/>
            </a:endParaRPr>
          </a:p>
          <a:p>
            <a:pPr indent="304800" algn="just">
              <a:lnSpc>
                <a:spcPct val="150000"/>
              </a:lnSpc>
            </a:pPr>
            <a:r>
              <a:rPr lang="zh-CN" altLang="en-US" dirty="0"/>
              <a:t>内部函数的指令集会嵌入声明它的普通方法的指令集中，会通过</a:t>
            </a:r>
            <a:r>
              <a:rPr lang="en-US" altLang="zh-CN" dirty="0" err="1"/>
              <a:t>OpJump</a:t>
            </a:r>
            <a:r>
              <a:rPr lang="zh-CN" altLang="en-US" dirty="0"/>
              <a:t>的方式跳过这部分，让程序正常执行，这样既不影响正常函数，有能让内部函数可以被正常调用</a:t>
            </a:r>
            <a:endParaRPr lang="en-US" altLang="zh-CN" dirty="0"/>
          </a:p>
          <a:p>
            <a:pPr indent="304800" algn="just">
              <a:lnSpc>
                <a:spcPct val="150000"/>
              </a:lnSpc>
            </a:pPr>
            <a:endParaRPr lang="en-US" altLang="zh-CN" dirty="0">
              <a:effectLst/>
            </a:endParaRPr>
          </a:p>
        </p:txBody>
      </p:sp>
      <p:pic>
        <p:nvPicPr>
          <p:cNvPr id="6" name="图片 5" descr="组 4"/>
          <p:cNvPicPr>
            <a:picLocks noChangeAspect="1"/>
          </p:cNvPicPr>
          <p:nvPr/>
        </p:nvPicPr>
        <p:blipFill>
          <a:blip r:embed="rId4" cstate="screen"/>
          <a:stretch>
            <a:fillRect/>
          </a:stretch>
        </p:blipFill>
        <p:spPr>
          <a:xfrm flipV="1">
            <a:off x="11287125" y="0"/>
            <a:ext cx="904875" cy="1633220"/>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组 3"/>
          <p:cNvPicPr>
            <a:picLocks noChangeAspect="1"/>
          </p:cNvPicPr>
          <p:nvPr/>
        </p:nvPicPr>
        <p:blipFill>
          <a:blip r:embed="rId1" cstate="screen"/>
          <a:stretch>
            <a:fillRect/>
          </a:stretch>
        </p:blipFill>
        <p:spPr>
          <a:xfrm flipV="1">
            <a:off x="0" y="5390515"/>
            <a:ext cx="1167130" cy="1467485"/>
          </a:xfrm>
          <a:prstGeom prst="rect">
            <a:avLst/>
          </a:prstGeom>
        </p:spPr>
      </p:pic>
      <p:sp>
        <p:nvSpPr>
          <p:cNvPr id="26" name="PA-圆角矩形 5"/>
          <p:cNvSpPr/>
          <p:nvPr>
            <p:custDataLst>
              <p:tags r:id="rId2"/>
            </p:custDataLst>
          </p:nvPr>
        </p:nvSpPr>
        <p:spPr>
          <a:xfrm>
            <a:off x="158115" y="341630"/>
            <a:ext cx="821055" cy="716915"/>
          </a:xfrm>
          <a:prstGeom prst="roundRect">
            <a:avLst>
              <a:gd name="adj" fmla="val 0"/>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rgbClr val="000000"/>
              </a:solidFill>
              <a:latin typeface="Arial" panose="020B0604020202090204"/>
              <a:ea typeface="微软雅黑"/>
              <a:sym typeface="Arial" panose="020B0604020202090204"/>
            </a:endParaRPr>
          </a:p>
        </p:txBody>
      </p:sp>
      <p:grpSp>
        <p:nvGrpSpPr>
          <p:cNvPr id="4" name="组合 3"/>
          <p:cNvGrpSpPr/>
          <p:nvPr/>
        </p:nvGrpSpPr>
        <p:grpSpPr>
          <a:xfrm>
            <a:off x="4636135" y="93980"/>
            <a:ext cx="2919730" cy="572770"/>
            <a:chOff x="7301" y="148"/>
            <a:chExt cx="4598" cy="902"/>
          </a:xfrm>
        </p:grpSpPr>
        <p:sp>
          <p:nvSpPr>
            <p:cNvPr id="7" name="文本框 6"/>
            <p:cNvSpPr txBox="1"/>
            <p:nvPr/>
          </p:nvSpPr>
          <p:spPr>
            <a:xfrm>
              <a:off x="7301" y="148"/>
              <a:ext cx="4598" cy="727"/>
            </a:xfrm>
            <a:prstGeom prst="rect">
              <a:avLst/>
            </a:prstGeom>
            <a:noFill/>
          </p:spPr>
          <p:txBody>
            <a:bodyPr wrap="square" rtlCol="0">
              <a:spAutoFit/>
            </a:bodyPr>
            <a:lstStyle/>
            <a:p>
              <a:pPr algn="ctr"/>
              <a:r>
                <a:rPr lang="en-US" altLang="zh-CN" sz="2400" b="1" dirty="0" err="1">
                  <a:solidFill>
                    <a:srgbClr val="091077"/>
                  </a:solidFill>
                  <a:latin typeface="Arial" panose="020B0604020202090204"/>
                  <a:ea typeface="微软雅黑"/>
                  <a:sym typeface="Arial" panose="020B0604020202090204"/>
                </a:rPr>
                <a:t>MicroDart</a:t>
              </a:r>
              <a:r>
                <a:rPr lang="zh-CN" altLang="en-US" sz="2400" b="1" dirty="0">
                  <a:solidFill>
                    <a:srgbClr val="091077"/>
                  </a:solidFill>
                  <a:latin typeface="Arial" panose="020B0604020202090204"/>
                  <a:ea typeface="微软雅黑"/>
                  <a:sym typeface="Arial" panose="020B0604020202090204"/>
                </a:rPr>
                <a:t>解释器</a:t>
              </a:r>
              <a:endParaRPr lang="zh-CN" altLang="en-US" sz="2400" b="1" dirty="0">
                <a:solidFill>
                  <a:srgbClr val="091077"/>
                </a:solidFill>
                <a:latin typeface="Arial" panose="020B0604020202090204"/>
                <a:ea typeface="微软雅黑"/>
                <a:sym typeface="Arial" panose="020B0604020202090204"/>
              </a:endParaRPr>
            </a:p>
          </p:txBody>
        </p:sp>
        <p:cxnSp>
          <p:nvCxnSpPr>
            <p:cNvPr id="16" name="直接连接符 15"/>
            <p:cNvCxnSpPr/>
            <p:nvPr/>
          </p:nvCxnSpPr>
          <p:spPr>
            <a:xfrm>
              <a:off x="8737" y="1050"/>
              <a:ext cx="1726" cy="0"/>
            </a:xfrm>
            <a:prstGeom prst="line">
              <a:avLst/>
            </a:prstGeom>
            <a:ln w="31750">
              <a:solidFill>
                <a:srgbClr val="091077"/>
              </a:solidFill>
            </a:ln>
          </p:spPr>
          <p:style>
            <a:lnRef idx="1">
              <a:schemeClr val="accent1"/>
            </a:lnRef>
            <a:fillRef idx="0">
              <a:schemeClr val="accent1"/>
            </a:fillRef>
            <a:effectRef idx="0">
              <a:schemeClr val="accent1"/>
            </a:effectRef>
            <a:fontRef idx="minor">
              <a:schemeClr val="tx1"/>
            </a:fontRef>
          </p:style>
        </p:cxnSp>
      </p:grpSp>
      <p:pic>
        <p:nvPicPr>
          <p:cNvPr id="2" name="图片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150449" y="777876"/>
            <a:ext cx="7041551" cy="5986144"/>
          </a:xfrm>
          <a:prstGeom prst="rect">
            <a:avLst/>
          </a:prstGeom>
          <a:noFill/>
          <a:ln>
            <a:noFill/>
          </a:ln>
        </p:spPr>
      </p:pic>
      <p:sp>
        <p:nvSpPr>
          <p:cNvPr id="9" name="文本框 8"/>
          <p:cNvSpPr txBox="1"/>
          <p:nvPr/>
        </p:nvSpPr>
        <p:spPr>
          <a:xfrm>
            <a:off x="642026" y="847070"/>
            <a:ext cx="4505775" cy="5847755"/>
          </a:xfrm>
          <a:prstGeom prst="rect">
            <a:avLst/>
          </a:prstGeom>
          <a:noFill/>
        </p:spPr>
        <p:txBody>
          <a:bodyPr wrap="square">
            <a:spAutoFit/>
          </a:bodyPr>
          <a:lstStyle/>
          <a:p>
            <a:r>
              <a:rPr lang="en-US" altLang="zh-CN" b="1" kern="100" dirty="0" err="1">
                <a:effectLst/>
                <a:latin typeface="+mn-ea"/>
              </a:rPr>
              <a:t>MicroDartEngine</a:t>
            </a:r>
            <a:r>
              <a:rPr lang="zh-CN" altLang="zh-CN" dirty="0">
                <a:effectLst/>
                <a:latin typeface="+mn-ea"/>
              </a:rPr>
              <a:t> </a:t>
            </a:r>
            <a:r>
              <a:rPr lang="zh-CN" altLang="en-US" dirty="0">
                <a:latin typeface="+mn-ea"/>
              </a:rPr>
              <a:t>：</a:t>
            </a:r>
            <a:r>
              <a:rPr lang="zh-CN" altLang="zh-CN" kern="100" dirty="0">
                <a:effectLst/>
                <a:latin typeface="+mn-ea"/>
                <a:cs typeface="Times New Roman" panose="02020503050405090304" pitchFamily="18" charset="0"/>
              </a:rPr>
              <a:t>解释器引擎的实现类</a:t>
            </a:r>
            <a:r>
              <a:rPr lang="zh-CN" altLang="zh-CN" dirty="0">
                <a:effectLst/>
                <a:latin typeface="+mn-ea"/>
              </a:rPr>
              <a:t> </a:t>
            </a:r>
            <a:endParaRPr lang="en-US" altLang="zh-CN" dirty="0">
              <a:effectLst/>
              <a:latin typeface="+mn-ea"/>
            </a:endParaRPr>
          </a:p>
          <a:p>
            <a:r>
              <a:rPr lang="en-US" altLang="zh-CN" b="1" dirty="0">
                <a:effectLst/>
                <a:latin typeface="+mn-ea"/>
              </a:rPr>
              <a:t>Scope</a:t>
            </a:r>
            <a:r>
              <a:rPr lang="zh-CN" altLang="en-US" dirty="0">
                <a:latin typeface="+mn-ea"/>
              </a:rPr>
              <a:t> ：</a:t>
            </a:r>
            <a:r>
              <a:rPr lang="zh-CN" altLang="en-US" dirty="0">
                <a:effectLst/>
                <a:latin typeface="+mn-ea"/>
              </a:rPr>
              <a:t>作用域，</a:t>
            </a:r>
            <a:r>
              <a:rPr lang="zh-CN" altLang="zh-CN" kern="100" dirty="0">
                <a:effectLst/>
                <a:latin typeface="+mn-ea"/>
                <a:cs typeface="Times New Roman" panose="02020503050405090304" pitchFamily="18" charset="0"/>
              </a:rPr>
              <a:t>它一个局部运行环境，动态化的代码</a:t>
            </a:r>
            <a:r>
              <a:rPr lang="zh-CN" altLang="en-US" kern="100" dirty="0">
                <a:effectLst/>
                <a:latin typeface="+mn-ea"/>
                <a:cs typeface="Times New Roman" panose="02020503050405090304" pitchFamily="18" charset="0"/>
              </a:rPr>
              <a:t>段</a:t>
            </a:r>
            <a:r>
              <a:rPr lang="zh-CN" altLang="zh-CN" kern="100" dirty="0">
                <a:effectLst/>
                <a:latin typeface="+mn-ea"/>
                <a:cs typeface="Times New Roman" panose="02020503050405090304" pitchFamily="18" charset="0"/>
              </a:rPr>
              <a:t>都是以</a:t>
            </a:r>
            <a:r>
              <a:rPr lang="en-US" altLang="zh-CN" kern="100" dirty="0">
                <a:effectLst/>
                <a:latin typeface="+mn-ea"/>
              </a:rPr>
              <a:t>Scope</a:t>
            </a:r>
            <a:r>
              <a:rPr lang="zh-CN" altLang="zh-CN" kern="100" dirty="0">
                <a:effectLst/>
                <a:latin typeface="+mn-ea"/>
                <a:cs typeface="Times New Roman" panose="02020503050405090304" pitchFamily="18" charset="0"/>
              </a:rPr>
              <a:t>作为代码执行载体的。</a:t>
            </a:r>
            <a:r>
              <a:rPr lang="zh-CN" altLang="zh-CN" dirty="0">
                <a:effectLst/>
                <a:latin typeface="+mn-ea"/>
              </a:rPr>
              <a:t> </a:t>
            </a:r>
            <a:endParaRPr lang="en-US" altLang="zh-CN" dirty="0">
              <a:effectLst/>
              <a:latin typeface="+mn-ea"/>
            </a:endParaRPr>
          </a:p>
          <a:p>
            <a:r>
              <a:rPr lang="en-US" altLang="zh-CN" b="1" dirty="0">
                <a:latin typeface="+mn-ea"/>
              </a:rPr>
              <a:t>frames</a:t>
            </a:r>
            <a:r>
              <a:rPr lang="en-US" altLang="zh-CN" dirty="0">
                <a:latin typeface="+mn-ea"/>
              </a:rPr>
              <a:t>:</a:t>
            </a:r>
            <a:r>
              <a:rPr lang="zh-CN" altLang="en-US" dirty="0">
                <a:latin typeface="+mn-ea"/>
              </a:rPr>
              <a:t>操作栈，栈结构，先进先出。程序运行用于存储需要临时交换的值。</a:t>
            </a:r>
            <a:endParaRPr lang="en-US" altLang="zh-CN" dirty="0">
              <a:latin typeface="+mn-ea"/>
            </a:endParaRPr>
          </a:p>
          <a:p>
            <a:r>
              <a:rPr lang="en-US" altLang="zh-CN" b="1" dirty="0">
                <a:latin typeface="+mn-ea"/>
              </a:rPr>
              <a:t>params</a:t>
            </a:r>
            <a:r>
              <a:rPr lang="zh-CN" altLang="en-US" dirty="0">
                <a:latin typeface="+mn-ea"/>
              </a:rPr>
              <a:t>：参数表，</a:t>
            </a:r>
            <a:r>
              <a:rPr lang="en-US" altLang="zh-CN" dirty="0">
                <a:latin typeface="+mn-ea"/>
              </a:rPr>
              <a:t>Map</a:t>
            </a:r>
            <a:r>
              <a:rPr lang="zh-CN" altLang="en-US" dirty="0">
                <a:latin typeface="+mn-ea"/>
              </a:rPr>
              <a:t>键值对，用于存储类的参数，零时变量参数等。</a:t>
            </a:r>
            <a:endParaRPr lang="en-US" altLang="zh-CN" dirty="0">
              <a:latin typeface="+mn-ea"/>
            </a:endParaRPr>
          </a:p>
          <a:p>
            <a:r>
              <a:rPr lang="en-US" altLang="zh-CN" b="1" dirty="0" err="1">
                <a:latin typeface="+mn-ea"/>
              </a:rPr>
              <a:t>opPointer</a:t>
            </a:r>
            <a:r>
              <a:rPr lang="en-US" altLang="zh-CN" dirty="0">
                <a:latin typeface="+mn-ea"/>
              </a:rPr>
              <a:t>:</a:t>
            </a:r>
            <a:r>
              <a:rPr lang="zh-CN" altLang="en-US" dirty="0">
                <a:latin typeface="+mn-ea"/>
              </a:rPr>
              <a:t>指令指针，它永远指向</a:t>
            </a:r>
            <a:r>
              <a:rPr lang="en-US" altLang="zh-CN" dirty="0">
                <a:latin typeface="+mn-ea"/>
              </a:rPr>
              <a:t>Scope</a:t>
            </a:r>
            <a:r>
              <a:rPr lang="zh-CN" altLang="en-US" dirty="0">
                <a:latin typeface="+mn-ea"/>
              </a:rPr>
              <a:t>当前执行的虚拟指令对应指令集的下标。</a:t>
            </a:r>
            <a:endParaRPr lang="en-US" altLang="zh-CN" dirty="0">
              <a:latin typeface="+mn-ea"/>
            </a:endParaRPr>
          </a:p>
          <a:p>
            <a:r>
              <a:rPr lang="zh-CN" altLang="en-US" b="1" dirty="0">
                <a:solidFill>
                  <a:srgbClr val="FF0000"/>
                </a:solidFill>
                <a:latin typeface="+mn-ea"/>
              </a:rPr>
              <a:t>解释器的执行过程实际上就是</a:t>
            </a:r>
            <a:r>
              <a:rPr lang="en-US" altLang="zh-CN" b="1" dirty="0">
                <a:solidFill>
                  <a:srgbClr val="FF0000"/>
                </a:solidFill>
                <a:latin typeface="+mn-ea"/>
              </a:rPr>
              <a:t>Scope</a:t>
            </a:r>
            <a:r>
              <a:rPr lang="zh-CN" altLang="en-US" b="1" dirty="0">
                <a:solidFill>
                  <a:srgbClr val="FF0000"/>
                </a:solidFill>
                <a:latin typeface="+mn-ea"/>
              </a:rPr>
              <a:t>的创建与销毁，以及对</a:t>
            </a:r>
            <a:r>
              <a:rPr lang="en-US" altLang="zh-CN" b="1" dirty="0">
                <a:solidFill>
                  <a:srgbClr val="FF0000"/>
                </a:solidFill>
                <a:latin typeface="+mn-ea"/>
              </a:rPr>
              <a:t>Scope</a:t>
            </a:r>
            <a:r>
              <a:rPr lang="zh-CN" altLang="en-US" b="1" dirty="0">
                <a:solidFill>
                  <a:srgbClr val="FF0000"/>
                </a:solidFill>
                <a:latin typeface="+mn-ea"/>
              </a:rPr>
              <a:t>操作栈，参数表中的值的添加与修改的过程。</a:t>
            </a:r>
            <a:endParaRPr lang="en-US" altLang="zh-CN" dirty="0">
              <a:effectLst/>
              <a:latin typeface="+mn-ea"/>
            </a:endParaRPr>
          </a:p>
          <a:p>
            <a:r>
              <a:rPr lang="en-US" altLang="zh-CN" b="1" kern="100" dirty="0">
                <a:effectLst/>
                <a:latin typeface="+mn-ea"/>
              </a:rPr>
              <a:t>Instance</a:t>
            </a:r>
            <a:r>
              <a:rPr lang="zh-CN" altLang="zh-CN" dirty="0">
                <a:effectLst/>
                <a:latin typeface="+mn-ea"/>
              </a:rPr>
              <a:t> </a:t>
            </a:r>
            <a:r>
              <a:rPr lang="zh-CN" altLang="en-US" dirty="0">
                <a:latin typeface="+mn-ea"/>
              </a:rPr>
              <a:t>：</a:t>
            </a:r>
            <a:r>
              <a:rPr lang="zh-CN" altLang="zh-CN" kern="100" dirty="0">
                <a:effectLst/>
                <a:latin typeface="+mn-ea"/>
                <a:cs typeface="Times New Roman" panose="02020503050405090304" pitchFamily="18" charset="0"/>
              </a:rPr>
              <a:t>表示</a:t>
            </a:r>
            <a:r>
              <a:rPr lang="zh-CN" altLang="en-US" kern="100" dirty="0">
                <a:latin typeface="+mn-ea"/>
                <a:cs typeface="Times New Roman" panose="02020503050405090304" pitchFamily="18" charset="0"/>
              </a:rPr>
              <a:t>动态化</a:t>
            </a:r>
            <a:r>
              <a:rPr lang="zh-CN" altLang="zh-CN" kern="100" dirty="0">
                <a:effectLst/>
                <a:latin typeface="+mn-ea"/>
                <a:cs typeface="Times New Roman" panose="02020503050405090304" pitchFamily="18" charset="0"/>
              </a:rPr>
              <a:t>类</a:t>
            </a:r>
            <a:r>
              <a:rPr lang="zh-CN" altLang="en-US" kern="100" dirty="0">
                <a:effectLst/>
                <a:latin typeface="+mn-ea"/>
                <a:cs typeface="Times New Roman" panose="02020503050405090304" pitchFamily="18" charset="0"/>
              </a:rPr>
              <a:t>的</a:t>
            </a:r>
            <a:r>
              <a:rPr lang="zh-CN" altLang="zh-CN" kern="100" dirty="0">
                <a:effectLst/>
                <a:latin typeface="+mn-ea"/>
                <a:cs typeface="Times New Roman" panose="02020503050405090304" pitchFamily="18" charset="0"/>
              </a:rPr>
              <a:t>实例</a:t>
            </a:r>
            <a:r>
              <a:rPr lang="zh-CN" altLang="en-US" kern="100" dirty="0">
                <a:effectLst/>
                <a:latin typeface="+mn-ea"/>
                <a:cs typeface="Times New Roman" panose="02020503050405090304" pitchFamily="18" charset="0"/>
              </a:rPr>
              <a:t>，可以被插入操作栈与参数表中。</a:t>
            </a:r>
            <a:r>
              <a:rPr lang="zh-CN" altLang="zh-CN" dirty="0">
                <a:effectLst/>
                <a:latin typeface="+mn-ea"/>
              </a:rPr>
              <a:t> </a:t>
            </a:r>
            <a:endParaRPr lang="en-US" altLang="zh-CN" dirty="0">
              <a:effectLst/>
              <a:latin typeface="+mn-ea"/>
            </a:endParaRPr>
          </a:p>
          <a:p>
            <a:r>
              <a:rPr lang="en-US" altLang="zh-CN" b="1" kern="100" dirty="0" err="1">
                <a:effectLst/>
                <a:latin typeface="+mn-ea"/>
              </a:rPr>
              <a:t>FunctionPointer</a:t>
            </a:r>
            <a:r>
              <a:rPr lang="zh-CN" altLang="zh-CN" dirty="0">
                <a:effectLst/>
                <a:latin typeface="+mn-ea"/>
              </a:rPr>
              <a:t> </a:t>
            </a:r>
            <a:r>
              <a:rPr lang="zh-CN" altLang="en-US" dirty="0">
                <a:latin typeface="+mn-ea"/>
              </a:rPr>
              <a:t>：</a:t>
            </a:r>
            <a:r>
              <a:rPr lang="en-US" altLang="zh-CN" kern="100" dirty="0" err="1">
                <a:effectLst/>
                <a:latin typeface="+mn-ea"/>
              </a:rPr>
              <a:t>FuncitonPointer</a:t>
            </a:r>
            <a:r>
              <a:rPr lang="zh-CN" altLang="en-US" kern="100" dirty="0">
                <a:effectLst/>
                <a:latin typeface="+mn-ea"/>
                <a:cs typeface="Times New Roman" panose="02020503050405090304" pitchFamily="18" charset="0"/>
              </a:rPr>
              <a:t>表示内部函数的引用，或者参数表中有函数参数时的实际传参对象。通过</a:t>
            </a:r>
            <a:r>
              <a:rPr lang="en-US" altLang="zh-CN" kern="100" dirty="0" err="1">
                <a:effectLst/>
                <a:latin typeface="+mn-ea"/>
                <a:cs typeface="Times New Roman" panose="02020503050405090304" pitchFamily="18" charset="0"/>
              </a:rPr>
              <a:t>FunctionPointer</a:t>
            </a:r>
            <a:r>
              <a:rPr lang="zh-CN" altLang="en-US" kern="100" dirty="0">
                <a:effectLst/>
                <a:latin typeface="+mn-ea"/>
                <a:cs typeface="Times New Roman" panose="02020503050405090304" pitchFamily="18" charset="0"/>
              </a:rPr>
              <a:t>可以获得这个函数对应指令集的入口，所属实例等</a:t>
            </a:r>
            <a:r>
              <a:rPr lang="zh-CN" altLang="zh-CN" kern="100" dirty="0">
                <a:effectLst/>
                <a:latin typeface="+mn-ea"/>
                <a:cs typeface="Times New Roman" panose="02020503050405090304" pitchFamily="18" charset="0"/>
              </a:rPr>
              <a:t>。</a:t>
            </a:r>
            <a:r>
              <a:rPr lang="zh-CN" altLang="zh-CN" dirty="0">
                <a:effectLst/>
                <a:latin typeface="+mn-ea"/>
              </a:rPr>
              <a:t> </a:t>
            </a:r>
            <a:endParaRPr lang="en-US" altLang="zh-CN" dirty="0">
              <a:effectLst/>
              <a:latin typeface="+mn-ea"/>
            </a:endParaRPr>
          </a:p>
          <a:p>
            <a:endParaRPr lang="en-US" altLang="zh-CN" sz="1400" dirty="0">
              <a:latin typeface="+mn-ea"/>
            </a:endParaRPr>
          </a:p>
        </p:txBody>
      </p:sp>
      <p:pic>
        <p:nvPicPr>
          <p:cNvPr id="6" name="图片 5" descr="组 4"/>
          <p:cNvPicPr>
            <a:picLocks noChangeAspect="1"/>
          </p:cNvPicPr>
          <p:nvPr/>
        </p:nvPicPr>
        <p:blipFill>
          <a:blip r:embed="rId4" cstate="screen"/>
          <a:stretch>
            <a:fillRect/>
          </a:stretch>
        </p:blipFill>
        <p:spPr>
          <a:xfrm flipV="1">
            <a:off x="11287125" y="0"/>
            <a:ext cx="907523" cy="163800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组 3"/>
          <p:cNvPicPr>
            <a:picLocks noChangeAspect="1"/>
          </p:cNvPicPr>
          <p:nvPr/>
        </p:nvPicPr>
        <p:blipFill>
          <a:blip r:embed="rId1" cstate="screen"/>
          <a:stretch>
            <a:fillRect/>
          </a:stretch>
        </p:blipFill>
        <p:spPr>
          <a:xfrm flipV="1">
            <a:off x="0" y="5390515"/>
            <a:ext cx="1167130" cy="1467485"/>
          </a:xfrm>
          <a:prstGeom prst="rect">
            <a:avLst/>
          </a:prstGeom>
        </p:spPr>
      </p:pic>
      <p:pic>
        <p:nvPicPr>
          <p:cNvPr id="6" name="图片 5" descr="组 4"/>
          <p:cNvPicPr>
            <a:picLocks noChangeAspect="1"/>
          </p:cNvPicPr>
          <p:nvPr/>
        </p:nvPicPr>
        <p:blipFill>
          <a:blip r:embed="rId2" cstate="screen"/>
          <a:stretch>
            <a:fillRect/>
          </a:stretch>
        </p:blipFill>
        <p:spPr>
          <a:xfrm flipV="1">
            <a:off x="11287125" y="0"/>
            <a:ext cx="904875" cy="1633220"/>
          </a:xfrm>
          <a:prstGeom prst="rect">
            <a:avLst/>
          </a:prstGeom>
        </p:spPr>
      </p:pic>
      <p:sp>
        <p:nvSpPr>
          <p:cNvPr id="26" name="PA-圆角矩形 5"/>
          <p:cNvSpPr/>
          <p:nvPr>
            <p:custDataLst>
              <p:tags r:id="rId3"/>
            </p:custDataLst>
          </p:nvPr>
        </p:nvSpPr>
        <p:spPr>
          <a:xfrm>
            <a:off x="158115" y="341630"/>
            <a:ext cx="821055" cy="716915"/>
          </a:xfrm>
          <a:prstGeom prst="roundRect">
            <a:avLst>
              <a:gd name="adj" fmla="val 0"/>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rgbClr val="000000"/>
              </a:solidFill>
              <a:latin typeface="Arial" panose="020B0604020202090204"/>
              <a:ea typeface="微软雅黑"/>
              <a:sym typeface="Arial" panose="020B0604020202090204"/>
            </a:endParaRPr>
          </a:p>
        </p:txBody>
      </p:sp>
      <p:grpSp>
        <p:nvGrpSpPr>
          <p:cNvPr id="38" name="组合 37"/>
          <p:cNvGrpSpPr/>
          <p:nvPr/>
        </p:nvGrpSpPr>
        <p:grpSpPr>
          <a:xfrm>
            <a:off x="4636135" y="292735"/>
            <a:ext cx="2919730" cy="765810"/>
            <a:chOff x="7301" y="461"/>
            <a:chExt cx="4598" cy="1206"/>
          </a:xfrm>
        </p:grpSpPr>
        <p:sp>
          <p:nvSpPr>
            <p:cNvPr id="32" name="文本框 31"/>
            <p:cNvSpPr txBox="1"/>
            <p:nvPr/>
          </p:nvSpPr>
          <p:spPr>
            <a:xfrm>
              <a:off x="7301" y="461"/>
              <a:ext cx="4598" cy="725"/>
            </a:xfrm>
            <a:prstGeom prst="rect">
              <a:avLst/>
            </a:prstGeom>
            <a:noFill/>
          </p:spPr>
          <p:txBody>
            <a:bodyPr wrap="square" rtlCol="0">
              <a:spAutoFit/>
            </a:bodyPr>
            <a:lstStyle/>
            <a:p>
              <a:pPr algn="ctr"/>
              <a:r>
                <a:rPr lang="zh-CN" altLang="en-US" sz="2400" b="1" dirty="0">
                  <a:solidFill>
                    <a:srgbClr val="091077"/>
                  </a:solidFill>
                  <a:latin typeface="Arial" panose="020B0604020202090204"/>
                  <a:ea typeface="微软雅黑"/>
                  <a:sym typeface="Arial" panose="020B0604020202090204"/>
                </a:rPr>
                <a:t>客户端跨平台技术</a:t>
              </a:r>
              <a:endParaRPr lang="zh-CN" altLang="en-US" sz="2400" b="1" dirty="0">
                <a:solidFill>
                  <a:srgbClr val="091077"/>
                </a:solidFill>
                <a:latin typeface="Arial" panose="020B0604020202090204"/>
                <a:ea typeface="微软雅黑"/>
                <a:sym typeface="Arial" panose="020B0604020202090204"/>
              </a:endParaRPr>
            </a:p>
          </p:txBody>
        </p:sp>
        <p:cxnSp>
          <p:nvCxnSpPr>
            <p:cNvPr id="37" name="直接连接符 36"/>
            <p:cNvCxnSpPr/>
            <p:nvPr/>
          </p:nvCxnSpPr>
          <p:spPr>
            <a:xfrm>
              <a:off x="8737" y="1667"/>
              <a:ext cx="1726" cy="0"/>
            </a:xfrm>
            <a:prstGeom prst="line">
              <a:avLst/>
            </a:prstGeom>
            <a:ln w="31750">
              <a:solidFill>
                <a:srgbClr val="091077"/>
              </a:solidFill>
            </a:ln>
          </p:spPr>
          <p:style>
            <a:lnRef idx="1">
              <a:schemeClr val="accent1"/>
            </a:lnRef>
            <a:fillRef idx="0">
              <a:schemeClr val="accent1"/>
            </a:fillRef>
            <a:effectRef idx="0">
              <a:schemeClr val="accent1"/>
            </a:effectRef>
            <a:fontRef idx="minor">
              <a:schemeClr val="tx1"/>
            </a:fontRef>
          </p:style>
        </p:cxnSp>
      </p:grpSp>
      <p:sp>
        <p:nvSpPr>
          <p:cNvPr id="51" name="矩形 50"/>
          <p:cNvSpPr/>
          <p:nvPr/>
        </p:nvSpPr>
        <p:spPr>
          <a:xfrm>
            <a:off x="973976" y="1500470"/>
            <a:ext cx="4263390" cy="4388836"/>
          </a:xfrm>
          <a:prstGeom prst="rect">
            <a:avLst/>
          </a:prstGeom>
        </p:spPr>
        <p:txBody>
          <a:bodyPr vert="horz" lIns="91440" tIns="45720" rIns="91440" bIns="45720" rtlCol="0" anchor="ctr">
            <a:noAutofit/>
          </a:bodyPr>
          <a:lstStyle/>
          <a:p>
            <a:pPr algn="l">
              <a:lnSpc>
                <a:spcPct val="130000"/>
              </a:lnSpc>
            </a:pPr>
            <a:r>
              <a:rPr lang="en-US" altLang="zh-CN" sz="2000" spc="120" dirty="0">
                <a:solidFill>
                  <a:srgbClr val="002060"/>
                </a:solidFill>
                <a:latin typeface="Arial" panose="020B0604020202090204"/>
                <a:ea typeface="微软雅黑"/>
                <a:cs typeface="思源黑体 Normal" panose="020B0400000000000000" charset="-122"/>
                <a:sym typeface="Arial" panose="020B0604020202090204"/>
              </a:rPr>
              <a:t>      </a:t>
            </a:r>
            <a:r>
              <a:rPr lang="zh-CN" sz="2000" spc="120" dirty="0">
                <a:solidFill>
                  <a:srgbClr val="002060"/>
                </a:solidFill>
                <a:latin typeface="Arial" panose="020B0604020202090204"/>
                <a:ea typeface="微软雅黑"/>
                <a:cs typeface="思源黑体 Normal" panose="020B0400000000000000" charset="-122"/>
                <a:sym typeface="Arial" panose="020B0604020202090204"/>
              </a:rPr>
              <a:t>随着科技的发展，软件客户端开发技术也在不断发展，但各个平台或系统的开发技术与规范的差异性，对软件公司而言不可避免的造成了开发效率低下，维护成本过高等问题。比如为了适配 多个平台或系统,我们不得不针对性的开发多款软件。而为了解决这个问题，跨平台开发技术应运而生。通过一次开发多端发布，可以大大减轻了开发人员的工作量。</a:t>
            </a:r>
            <a:endParaRPr lang="zh-CN" sz="2000" spc="120" dirty="0">
              <a:solidFill>
                <a:srgbClr val="002060"/>
              </a:solidFill>
              <a:latin typeface="Arial" panose="020B0604020202090204"/>
              <a:ea typeface="微软雅黑"/>
              <a:cs typeface="思源黑体 Normal" panose="020B0400000000000000" charset="-122"/>
              <a:sym typeface="Arial" panose="020B0604020202090204"/>
            </a:endParaRPr>
          </a:p>
        </p:txBody>
      </p:sp>
      <p:sp>
        <p:nvSpPr>
          <p:cNvPr id="4" name="椭圆 3"/>
          <p:cNvSpPr/>
          <p:nvPr/>
        </p:nvSpPr>
        <p:spPr>
          <a:xfrm flipH="1">
            <a:off x="8748395" y="1633220"/>
            <a:ext cx="1175385" cy="1175385"/>
          </a:xfrm>
          <a:prstGeom prst="ellipse">
            <a:avLst/>
          </a:prstGeom>
          <a:solidFill>
            <a:schemeClr val="bg2">
              <a:lumMod val="5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Arial" panose="020B0604020202090204"/>
                <a:ea typeface="微软雅黑"/>
                <a:cs typeface="+mn-ea"/>
                <a:sym typeface="Arial" panose="020B0604020202090204"/>
              </a:rPr>
              <a:t>web</a:t>
            </a:r>
            <a:endParaRPr lang="en-US" altLang="zh-CN" sz="2400" dirty="0">
              <a:latin typeface="Arial" panose="020B0604020202090204"/>
              <a:ea typeface="微软雅黑"/>
              <a:cs typeface="+mn-ea"/>
              <a:sym typeface="Arial" panose="020B0604020202090204"/>
            </a:endParaRPr>
          </a:p>
        </p:txBody>
      </p:sp>
      <p:sp>
        <p:nvSpPr>
          <p:cNvPr id="7" name="椭圆 6"/>
          <p:cNvSpPr/>
          <p:nvPr/>
        </p:nvSpPr>
        <p:spPr>
          <a:xfrm flipH="1">
            <a:off x="8748395" y="3154680"/>
            <a:ext cx="1175385" cy="1175385"/>
          </a:xfrm>
          <a:prstGeom prst="ellipse">
            <a:avLst/>
          </a:prstGeom>
          <a:solidFill>
            <a:schemeClr val="bg2">
              <a:lumMod val="2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Arial" panose="020B0604020202090204"/>
                <a:ea typeface="微软雅黑"/>
                <a:cs typeface="+mn-ea"/>
                <a:sym typeface="Arial" panose="020B0604020202090204"/>
              </a:rPr>
              <a:t>pc</a:t>
            </a:r>
            <a:endParaRPr lang="en-US" altLang="zh-CN" sz="2400" dirty="0">
              <a:latin typeface="Arial" panose="020B0604020202090204"/>
              <a:ea typeface="微软雅黑"/>
              <a:cs typeface="+mn-ea"/>
              <a:sym typeface="Arial" panose="020B0604020202090204"/>
            </a:endParaRPr>
          </a:p>
        </p:txBody>
      </p:sp>
      <p:sp>
        <p:nvSpPr>
          <p:cNvPr id="8" name="椭圆 7"/>
          <p:cNvSpPr/>
          <p:nvPr/>
        </p:nvSpPr>
        <p:spPr>
          <a:xfrm flipH="1">
            <a:off x="8748395" y="4813300"/>
            <a:ext cx="1175385" cy="1175385"/>
          </a:xfrm>
          <a:prstGeom prst="ellipse">
            <a:avLst/>
          </a:prstGeom>
          <a:solidFill>
            <a:srgbClr val="92D05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Arial" panose="020B0604020202090204"/>
                <a:ea typeface="微软雅黑"/>
                <a:cs typeface="+mn-ea"/>
                <a:sym typeface="Arial" panose="020B0604020202090204"/>
              </a:rPr>
              <a:t>手机</a:t>
            </a:r>
            <a:endParaRPr lang="zh-CN" altLang="en-US" dirty="0">
              <a:latin typeface="Arial" panose="020B0604020202090204"/>
              <a:ea typeface="微软雅黑"/>
              <a:cs typeface="+mn-ea"/>
              <a:sym typeface="Arial" panose="020B0604020202090204"/>
            </a:endParaRPr>
          </a:p>
        </p:txBody>
      </p:sp>
      <p:sp>
        <p:nvSpPr>
          <p:cNvPr id="9" name="圆角矩形 8"/>
          <p:cNvSpPr/>
          <p:nvPr/>
        </p:nvSpPr>
        <p:spPr>
          <a:xfrm>
            <a:off x="5463258" y="3279531"/>
            <a:ext cx="2361847" cy="1145832"/>
          </a:xfrm>
          <a:prstGeom prst="roundRect">
            <a:avLst/>
          </a:prstGeom>
          <a:solidFill>
            <a:srgbClr val="FFC000"/>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r>
              <a:rPr lang="zh-CN" altLang="en-US" sz="2000" dirty="0">
                <a:solidFill>
                  <a:srgbClr val="162441"/>
                </a:solidFill>
              </a:rPr>
              <a:t>一次开发多端发布</a:t>
            </a:r>
            <a:endParaRPr lang="en-US" altLang="zh-CN" sz="2000" dirty="0">
              <a:solidFill>
                <a:srgbClr val="162441"/>
              </a:solidFill>
            </a:endParaRPr>
          </a:p>
          <a:p>
            <a:r>
              <a:rPr lang="zh-CN" altLang="en-US" sz="2000" dirty="0">
                <a:solidFill>
                  <a:srgbClr val="162441"/>
                </a:solidFill>
              </a:rPr>
              <a:t>代码能多平台共享</a:t>
            </a:r>
            <a:endParaRPr lang="zh-CN" altLang="en-US" sz="2000" dirty="0">
              <a:solidFill>
                <a:srgbClr val="162441"/>
              </a:solidFill>
            </a:endParaRPr>
          </a:p>
        </p:txBody>
      </p:sp>
      <p:sp>
        <p:nvSpPr>
          <p:cNvPr id="10" name="左大括号 9"/>
          <p:cNvSpPr/>
          <p:nvPr/>
        </p:nvSpPr>
        <p:spPr>
          <a:xfrm>
            <a:off x="8437245" y="1958975"/>
            <a:ext cx="211455" cy="3723640"/>
          </a:xfrm>
          <a:prstGeom prst="leftBrace">
            <a:avLst/>
          </a:prstGeom>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a:p>
        </p:txBody>
      </p:sp>
      <p:sp>
        <p:nvSpPr>
          <p:cNvPr id="11" name="右箭头 10"/>
          <p:cNvSpPr/>
          <p:nvPr/>
        </p:nvSpPr>
        <p:spPr>
          <a:xfrm>
            <a:off x="7924800" y="3541395"/>
            <a:ext cx="374015" cy="535940"/>
          </a:xfrm>
          <a:prstGeom prst="rightArrow">
            <a:avLst/>
          </a:prstGeom>
          <a:solidFill>
            <a:schemeClr val="tx1">
              <a:lumMod val="50000"/>
              <a:lumOff val="5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 name="文本框 1"/>
          <p:cNvSpPr txBox="1"/>
          <p:nvPr/>
        </p:nvSpPr>
        <p:spPr>
          <a:xfrm>
            <a:off x="10181938" y="1807675"/>
            <a:ext cx="423514" cy="369332"/>
          </a:xfrm>
          <a:prstGeom prst="rect">
            <a:avLst/>
          </a:prstGeom>
          <a:noFill/>
        </p:spPr>
        <p:txBody>
          <a:bodyPr wrap="none" rtlCol="0">
            <a:spAutoFit/>
          </a:bodyPr>
          <a:lstStyle/>
          <a:p>
            <a:r>
              <a:rPr kumimoji="1" lang="en-US" altLang="zh-CN" dirty="0"/>
              <a:t>h5</a:t>
            </a:r>
            <a:endParaRPr kumimoji="1" lang="zh-CN" altLang="en-US" dirty="0"/>
          </a:p>
        </p:txBody>
      </p:sp>
      <p:sp>
        <p:nvSpPr>
          <p:cNvPr id="5" name="文本框 4"/>
          <p:cNvSpPr txBox="1"/>
          <p:nvPr/>
        </p:nvSpPr>
        <p:spPr>
          <a:xfrm>
            <a:off x="10181938" y="2247031"/>
            <a:ext cx="1509901" cy="369332"/>
          </a:xfrm>
          <a:prstGeom prst="rect">
            <a:avLst/>
          </a:prstGeom>
          <a:noFill/>
        </p:spPr>
        <p:txBody>
          <a:bodyPr wrap="none" rtlCol="0">
            <a:spAutoFit/>
          </a:bodyPr>
          <a:lstStyle/>
          <a:p>
            <a:r>
              <a:rPr kumimoji="1" lang="en-US" altLang="zh-CN" dirty="0" err="1"/>
              <a:t>WebAssembly</a:t>
            </a:r>
            <a:endParaRPr kumimoji="1" lang="zh-CN" altLang="en-US" dirty="0"/>
          </a:p>
        </p:txBody>
      </p:sp>
      <p:sp>
        <p:nvSpPr>
          <p:cNvPr id="12" name="文本框 11"/>
          <p:cNvSpPr txBox="1"/>
          <p:nvPr/>
        </p:nvSpPr>
        <p:spPr>
          <a:xfrm>
            <a:off x="10135588" y="3172063"/>
            <a:ext cx="1020087" cy="369332"/>
          </a:xfrm>
          <a:prstGeom prst="rect">
            <a:avLst/>
          </a:prstGeom>
          <a:noFill/>
        </p:spPr>
        <p:txBody>
          <a:bodyPr wrap="none" rtlCol="0">
            <a:spAutoFit/>
          </a:bodyPr>
          <a:lstStyle/>
          <a:p>
            <a:r>
              <a:rPr kumimoji="1" lang="en-US" altLang="zh-CN" dirty="0"/>
              <a:t>windows</a:t>
            </a:r>
            <a:endParaRPr kumimoji="1" lang="zh-CN" altLang="en-US" dirty="0"/>
          </a:p>
        </p:txBody>
      </p:sp>
      <p:sp>
        <p:nvSpPr>
          <p:cNvPr id="13" name="文本框 12"/>
          <p:cNvSpPr txBox="1"/>
          <p:nvPr/>
        </p:nvSpPr>
        <p:spPr>
          <a:xfrm>
            <a:off x="10146604" y="3510222"/>
            <a:ext cx="787075" cy="369332"/>
          </a:xfrm>
          <a:prstGeom prst="rect">
            <a:avLst/>
          </a:prstGeom>
          <a:noFill/>
        </p:spPr>
        <p:txBody>
          <a:bodyPr wrap="none" rtlCol="0">
            <a:spAutoFit/>
          </a:bodyPr>
          <a:lstStyle/>
          <a:p>
            <a:r>
              <a:rPr kumimoji="1" lang="en-US" altLang="zh-CN" dirty="0" err="1"/>
              <a:t>macos</a:t>
            </a:r>
            <a:endParaRPr kumimoji="1" lang="zh-CN" altLang="en-US" dirty="0"/>
          </a:p>
        </p:txBody>
      </p:sp>
      <p:sp>
        <p:nvSpPr>
          <p:cNvPr id="14" name="文本框 13"/>
          <p:cNvSpPr txBox="1"/>
          <p:nvPr/>
        </p:nvSpPr>
        <p:spPr>
          <a:xfrm>
            <a:off x="10149672" y="3847692"/>
            <a:ext cx="633507" cy="369332"/>
          </a:xfrm>
          <a:prstGeom prst="rect">
            <a:avLst/>
          </a:prstGeom>
          <a:noFill/>
        </p:spPr>
        <p:txBody>
          <a:bodyPr wrap="none" rtlCol="0">
            <a:spAutoFit/>
          </a:bodyPr>
          <a:lstStyle/>
          <a:p>
            <a:r>
              <a:rPr kumimoji="1" lang="en-US" altLang="zh-CN" dirty="0" err="1"/>
              <a:t>linux</a:t>
            </a:r>
            <a:endParaRPr kumimoji="1" lang="zh-CN" altLang="en-US" dirty="0"/>
          </a:p>
        </p:txBody>
      </p:sp>
      <p:sp>
        <p:nvSpPr>
          <p:cNvPr id="15" name="文本框 14"/>
          <p:cNvSpPr txBox="1"/>
          <p:nvPr/>
        </p:nvSpPr>
        <p:spPr>
          <a:xfrm>
            <a:off x="10181938" y="4970646"/>
            <a:ext cx="938077" cy="369332"/>
          </a:xfrm>
          <a:prstGeom prst="rect">
            <a:avLst/>
          </a:prstGeom>
          <a:noFill/>
        </p:spPr>
        <p:txBody>
          <a:bodyPr wrap="none" rtlCol="0">
            <a:spAutoFit/>
          </a:bodyPr>
          <a:lstStyle/>
          <a:p>
            <a:r>
              <a:rPr kumimoji="1" lang="en-US" altLang="zh-CN" dirty="0" err="1"/>
              <a:t>Andorid</a:t>
            </a:r>
            <a:endParaRPr kumimoji="1" lang="zh-CN" altLang="en-US" dirty="0"/>
          </a:p>
        </p:txBody>
      </p:sp>
      <p:sp>
        <p:nvSpPr>
          <p:cNvPr id="16" name="文本框 15"/>
          <p:cNvSpPr txBox="1"/>
          <p:nvPr/>
        </p:nvSpPr>
        <p:spPr>
          <a:xfrm>
            <a:off x="10180447" y="5382227"/>
            <a:ext cx="449162" cy="369332"/>
          </a:xfrm>
          <a:prstGeom prst="rect">
            <a:avLst/>
          </a:prstGeom>
          <a:noFill/>
        </p:spPr>
        <p:txBody>
          <a:bodyPr wrap="none" rtlCol="0">
            <a:spAutoFit/>
          </a:bodyPr>
          <a:lstStyle/>
          <a:p>
            <a:r>
              <a:rPr kumimoji="1" lang="en-US" altLang="zh-CN" dirty="0" err="1"/>
              <a:t>ios</a:t>
            </a:r>
            <a:endParaRPr kumimoji="1" lang="zh-CN" altLang="en-US"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组 3"/>
          <p:cNvPicPr>
            <a:picLocks noChangeAspect="1"/>
          </p:cNvPicPr>
          <p:nvPr/>
        </p:nvPicPr>
        <p:blipFill>
          <a:blip r:embed="rId1" cstate="screen"/>
          <a:stretch>
            <a:fillRect/>
          </a:stretch>
        </p:blipFill>
        <p:spPr>
          <a:xfrm flipV="1">
            <a:off x="0" y="5390515"/>
            <a:ext cx="1167130" cy="1467485"/>
          </a:xfrm>
          <a:prstGeom prst="rect">
            <a:avLst/>
          </a:prstGeom>
        </p:spPr>
      </p:pic>
      <p:sp>
        <p:nvSpPr>
          <p:cNvPr id="26" name="PA-圆角矩形 5"/>
          <p:cNvSpPr/>
          <p:nvPr>
            <p:custDataLst>
              <p:tags r:id="rId2"/>
            </p:custDataLst>
          </p:nvPr>
        </p:nvSpPr>
        <p:spPr>
          <a:xfrm>
            <a:off x="158115" y="341630"/>
            <a:ext cx="821055" cy="716915"/>
          </a:xfrm>
          <a:prstGeom prst="roundRect">
            <a:avLst>
              <a:gd name="adj" fmla="val 0"/>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rgbClr val="000000"/>
              </a:solidFill>
              <a:latin typeface="Arial" panose="020B0604020202090204"/>
              <a:ea typeface="微软雅黑"/>
              <a:sym typeface="Arial" panose="020B0604020202090204"/>
            </a:endParaRPr>
          </a:p>
        </p:txBody>
      </p:sp>
      <p:grpSp>
        <p:nvGrpSpPr>
          <p:cNvPr id="4" name="组合 3"/>
          <p:cNvGrpSpPr/>
          <p:nvPr/>
        </p:nvGrpSpPr>
        <p:grpSpPr>
          <a:xfrm>
            <a:off x="4636135" y="93980"/>
            <a:ext cx="2919730" cy="572770"/>
            <a:chOff x="7301" y="148"/>
            <a:chExt cx="4598" cy="902"/>
          </a:xfrm>
        </p:grpSpPr>
        <p:sp>
          <p:nvSpPr>
            <p:cNvPr id="7" name="文本框 6"/>
            <p:cNvSpPr txBox="1"/>
            <p:nvPr/>
          </p:nvSpPr>
          <p:spPr>
            <a:xfrm>
              <a:off x="7301" y="148"/>
              <a:ext cx="4598" cy="727"/>
            </a:xfrm>
            <a:prstGeom prst="rect">
              <a:avLst/>
            </a:prstGeom>
            <a:noFill/>
          </p:spPr>
          <p:txBody>
            <a:bodyPr wrap="square" rtlCol="0">
              <a:spAutoFit/>
            </a:bodyPr>
            <a:lstStyle/>
            <a:p>
              <a:pPr algn="ctr"/>
              <a:r>
                <a:rPr lang="en-US" altLang="zh-CN" sz="2400" b="1" dirty="0">
                  <a:solidFill>
                    <a:srgbClr val="091077"/>
                  </a:solidFill>
                  <a:latin typeface="Arial" panose="020B0604020202090204"/>
                  <a:ea typeface="微软雅黑"/>
                  <a:sym typeface="Arial" panose="020B0604020202090204"/>
                </a:rPr>
                <a:t>Scope</a:t>
              </a:r>
              <a:endParaRPr lang="zh-CN" altLang="en-US" sz="2400" b="1" dirty="0">
                <a:solidFill>
                  <a:srgbClr val="091077"/>
                </a:solidFill>
                <a:latin typeface="Arial" panose="020B0604020202090204"/>
                <a:ea typeface="微软雅黑"/>
                <a:sym typeface="Arial" panose="020B0604020202090204"/>
              </a:endParaRPr>
            </a:p>
          </p:txBody>
        </p:sp>
        <p:cxnSp>
          <p:nvCxnSpPr>
            <p:cNvPr id="16" name="直接连接符 15"/>
            <p:cNvCxnSpPr/>
            <p:nvPr/>
          </p:nvCxnSpPr>
          <p:spPr>
            <a:xfrm>
              <a:off x="8737" y="1050"/>
              <a:ext cx="1726" cy="0"/>
            </a:xfrm>
            <a:prstGeom prst="line">
              <a:avLst/>
            </a:prstGeom>
            <a:ln w="31750">
              <a:solidFill>
                <a:srgbClr val="091077"/>
              </a:solidFill>
            </a:ln>
          </p:spPr>
          <p:style>
            <a:lnRef idx="1">
              <a:schemeClr val="accent1"/>
            </a:lnRef>
            <a:fillRef idx="0">
              <a:schemeClr val="accent1"/>
            </a:fillRef>
            <a:effectRef idx="0">
              <a:schemeClr val="accent1"/>
            </a:effectRef>
            <a:fontRef idx="minor">
              <a:schemeClr val="tx1"/>
            </a:fontRef>
          </p:style>
        </p:cxnSp>
      </p:grpSp>
      <p:sp>
        <p:nvSpPr>
          <p:cNvPr id="9" name="文本框 8"/>
          <p:cNvSpPr txBox="1"/>
          <p:nvPr/>
        </p:nvSpPr>
        <p:spPr>
          <a:xfrm>
            <a:off x="307367" y="1113668"/>
            <a:ext cx="4840434" cy="1200329"/>
          </a:xfrm>
          <a:prstGeom prst="rect">
            <a:avLst/>
          </a:prstGeom>
          <a:noFill/>
        </p:spPr>
        <p:txBody>
          <a:bodyPr wrap="square">
            <a:spAutoFit/>
          </a:bodyPr>
          <a:lstStyle/>
          <a:p>
            <a:endParaRPr lang="en-US" altLang="zh-CN" dirty="0"/>
          </a:p>
          <a:p>
            <a:endParaRPr lang="en-US" altLang="zh-CN" dirty="0"/>
          </a:p>
          <a:p>
            <a:endParaRPr lang="en-US" altLang="zh-CN" dirty="0"/>
          </a:p>
          <a:p>
            <a:endParaRPr lang="zh-CN" altLang="en-US" dirty="0"/>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968365" y="828854"/>
            <a:ext cx="6223635" cy="6029146"/>
          </a:xfrm>
          <a:prstGeom prst="rect">
            <a:avLst/>
          </a:prstGeom>
          <a:noFill/>
          <a:ln>
            <a:noFill/>
          </a:ln>
        </p:spPr>
      </p:pic>
      <p:pic>
        <p:nvPicPr>
          <p:cNvPr id="6" name="图片 5" descr="组 4"/>
          <p:cNvPicPr>
            <a:picLocks noChangeAspect="1"/>
          </p:cNvPicPr>
          <p:nvPr/>
        </p:nvPicPr>
        <p:blipFill>
          <a:blip r:embed="rId4" cstate="screen"/>
          <a:stretch>
            <a:fillRect/>
          </a:stretch>
        </p:blipFill>
        <p:spPr>
          <a:xfrm flipV="1">
            <a:off x="11287125" y="0"/>
            <a:ext cx="907523" cy="1638000"/>
          </a:xfrm>
          <a:prstGeom prst="rect">
            <a:avLst/>
          </a:prstGeom>
        </p:spPr>
      </p:pic>
      <p:sp>
        <p:nvSpPr>
          <p:cNvPr id="10" name="文本框 9"/>
          <p:cNvSpPr txBox="1"/>
          <p:nvPr/>
        </p:nvSpPr>
        <p:spPr>
          <a:xfrm>
            <a:off x="656492" y="902677"/>
            <a:ext cx="5123913" cy="5601533"/>
          </a:xfrm>
          <a:prstGeom prst="rect">
            <a:avLst/>
          </a:prstGeom>
          <a:noFill/>
        </p:spPr>
        <p:txBody>
          <a:bodyPr wrap="square" rtlCol="0">
            <a:spAutoFit/>
          </a:bodyPr>
          <a:lstStyle/>
          <a:p>
            <a:r>
              <a:rPr lang="zh-CN" altLang="en-US" sz="2000" kern="100" dirty="0">
                <a:effectLst/>
                <a:latin typeface="+mn-ea"/>
              </a:rPr>
              <a:t>      </a:t>
            </a:r>
            <a:r>
              <a:rPr lang="zh-CN" altLang="zh-CN" sz="2000" kern="100" dirty="0">
                <a:effectLst/>
                <a:latin typeface="+mn-ea"/>
              </a:rPr>
              <a:t>图中是一段简单的源代码，程序执行后的输出如图中所示。它在执行过程中实际上创建了多个</a:t>
            </a:r>
            <a:r>
              <a:rPr lang="en-US" altLang="zh-CN" sz="2000" kern="100" dirty="0">
                <a:effectLst/>
                <a:latin typeface="+mn-ea"/>
              </a:rPr>
              <a:t>Scope</a:t>
            </a:r>
            <a:r>
              <a:rPr lang="zh-CN" altLang="zh-CN" sz="2000" kern="100" dirty="0">
                <a:effectLst/>
                <a:latin typeface="+mn-ea"/>
              </a:rPr>
              <a:t>，其中</a:t>
            </a:r>
            <a:r>
              <a:rPr lang="en-US" altLang="zh-CN" sz="2000" b="1" kern="100" dirty="0">
                <a:solidFill>
                  <a:srgbClr val="FF0000"/>
                </a:solidFill>
                <a:effectLst/>
                <a:latin typeface="+mn-ea"/>
              </a:rPr>
              <a:t>Scope(main)</a:t>
            </a:r>
            <a:r>
              <a:rPr lang="zh-CN" altLang="zh-CN" sz="2000" kern="100" dirty="0">
                <a:effectLst/>
                <a:latin typeface="+mn-ea"/>
              </a:rPr>
              <a:t>是在程序执行</a:t>
            </a:r>
            <a:r>
              <a:rPr lang="en-US" altLang="zh-CN" sz="2000" kern="100" dirty="0">
                <a:effectLst/>
                <a:latin typeface="+mn-ea"/>
              </a:rPr>
              <a:t>main</a:t>
            </a:r>
            <a:r>
              <a:rPr lang="zh-CN" altLang="zh-CN" sz="2000" kern="100" dirty="0">
                <a:effectLst/>
                <a:latin typeface="+mn-ea"/>
              </a:rPr>
              <a:t>函数创建的，在</a:t>
            </a:r>
            <a:r>
              <a:rPr lang="en-US" altLang="zh-CN" sz="2000" kern="100" dirty="0">
                <a:effectLst/>
                <a:latin typeface="+mn-ea"/>
              </a:rPr>
              <a:t>Scope(main)</a:t>
            </a:r>
            <a:r>
              <a:rPr lang="zh-CN" altLang="zh-CN" sz="2000" kern="100" dirty="0">
                <a:effectLst/>
                <a:latin typeface="+mn-ea"/>
              </a:rPr>
              <a:t>的执行过程中又分别调用了</a:t>
            </a:r>
            <a:r>
              <a:rPr lang="en-US" altLang="zh-CN" sz="2000" kern="100" dirty="0">
                <a:effectLst/>
                <a:latin typeface="+mn-ea"/>
              </a:rPr>
              <a:t>fun1</a:t>
            </a:r>
            <a:r>
              <a:rPr lang="zh-CN" altLang="zh-CN" sz="2000" kern="100" dirty="0">
                <a:effectLst/>
                <a:latin typeface="+mn-ea"/>
              </a:rPr>
              <a:t>与</a:t>
            </a:r>
            <a:r>
              <a:rPr lang="en-US" altLang="zh-CN" sz="2000" kern="100" dirty="0">
                <a:effectLst/>
                <a:latin typeface="+mn-ea"/>
              </a:rPr>
              <a:t>fun2</a:t>
            </a:r>
            <a:r>
              <a:rPr lang="zh-CN" altLang="zh-CN" sz="2000" kern="100" dirty="0">
                <a:effectLst/>
                <a:latin typeface="+mn-ea"/>
              </a:rPr>
              <a:t>函数，并分别创建了</a:t>
            </a:r>
            <a:r>
              <a:rPr lang="en-US" altLang="zh-CN" sz="2000" b="1" kern="100" dirty="0">
                <a:solidFill>
                  <a:srgbClr val="FF0000"/>
                </a:solidFill>
                <a:effectLst/>
                <a:latin typeface="+mn-ea"/>
              </a:rPr>
              <a:t>Scope(fun1)</a:t>
            </a:r>
            <a:r>
              <a:rPr lang="zh-CN" altLang="zh-CN" sz="2000" kern="100" dirty="0">
                <a:effectLst/>
                <a:latin typeface="+mn-ea"/>
              </a:rPr>
              <a:t>与</a:t>
            </a:r>
            <a:r>
              <a:rPr lang="en-US" altLang="zh-CN" sz="2000" b="1" kern="100" dirty="0">
                <a:solidFill>
                  <a:srgbClr val="FF0000"/>
                </a:solidFill>
                <a:effectLst/>
                <a:latin typeface="+mn-ea"/>
              </a:rPr>
              <a:t>Scope(fun2)</a:t>
            </a:r>
            <a:r>
              <a:rPr lang="zh-CN" altLang="zh-CN" sz="2000" kern="100" dirty="0">
                <a:effectLst/>
                <a:latin typeface="+mn-ea"/>
              </a:rPr>
              <a:t>。由此可见</a:t>
            </a:r>
            <a:r>
              <a:rPr lang="en-US" altLang="zh-CN" sz="2000" kern="100" dirty="0" err="1">
                <a:effectLst/>
                <a:latin typeface="+mn-ea"/>
              </a:rPr>
              <a:t>Socpe</a:t>
            </a:r>
            <a:r>
              <a:rPr lang="zh-CN" altLang="zh-CN" sz="2000" kern="100" dirty="0">
                <a:effectLst/>
                <a:latin typeface="+mn-ea"/>
              </a:rPr>
              <a:t>实际上是一种</a:t>
            </a:r>
            <a:r>
              <a:rPr lang="zh-CN" altLang="zh-CN" sz="2000" b="1" kern="100" dirty="0">
                <a:solidFill>
                  <a:srgbClr val="FF0000"/>
                </a:solidFill>
                <a:effectLst/>
                <a:latin typeface="+mn-ea"/>
              </a:rPr>
              <a:t>树形结构</a:t>
            </a:r>
            <a:r>
              <a:rPr lang="zh-CN" altLang="zh-CN" sz="2000" kern="100" dirty="0">
                <a:effectLst/>
                <a:latin typeface="+mn-ea"/>
              </a:rPr>
              <a:t>。</a:t>
            </a:r>
            <a:endParaRPr lang="en-US" altLang="zh-CN" sz="2000" kern="100" dirty="0">
              <a:effectLst/>
              <a:latin typeface="+mn-ea"/>
            </a:endParaRPr>
          </a:p>
          <a:p>
            <a:r>
              <a:rPr lang="zh-CN" altLang="en-US" sz="2000" kern="100" dirty="0">
                <a:effectLst/>
                <a:latin typeface="+mn-ea"/>
              </a:rPr>
              <a:t>      </a:t>
            </a:r>
            <a:r>
              <a:rPr lang="en-US" altLang="zh-CN" sz="2000" kern="100" dirty="0" err="1">
                <a:effectLst/>
                <a:latin typeface="+mn-ea"/>
              </a:rPr>
              <a:t>MicroDart</a:t>
            </a:r>
            <a:r>
              <a:rPr lang="zh-CN" altLang="zh-CN" sz="2000" kern="100" dirty="0">
                <a:effectLst/>
                <a:latin typeface="+mn-ea"/>
                <a:cs typeface="Times New Roman" panose="02020503050405090304" pitchFamily="18" charset="0"/>
              </a:rPr>
              <a:t>中做出了限制：</a:t>
            </a:r>
            <a:r>
              <a:rPr lang="zh-CN" altLang="zh-CN" sz="2000" b="1" kern="100" dirty="0">
                <a:solidFill>
                  <a:srgbClr val="FF0000"/>
                </a:solidFill>
                <a:effectLst/>
                <a:latin typeface="+mn-ea"/>
                <a:cs typeface="Times New Roman" panose="02020503050405090304" pitchFamily="18" charset="0"/>
              </a:rPr>
              <a:t>子</a:t>
            </a:r>
            <a:r>
              <a:rPr lang="en-US" altLang="zh-CN" sz="2000" b="1" kern="100" dirty="0">
                <a:solidFill>
                  <a:srgbClr val="FF0000"/>
                </a:solidFill>
                <a:effectLst/>
                <a:latin typeface="+mn-ea"/>
              </a:rPr>
              <a:t>Scope</a:t>
            </a:r>
            <a:r>
              <a:rPr lang="zh-CN" altLang="zh-CN" sz="2000" b="1" kern="100" dirty="0">
                <a:solidFill>
                  <a:srgbClr val="FF0000"/>
                </a:solidFill>
                <a:effectLst/>
                <a:latin typeface="+mn-ea"/>
                <a:cs typeface="Times New Roman" panose="02020503050405090304" pitchFamily="18" charset="0"/>
              </a:rPr>
              <a:t>可以操作父</a:t>
            </a:r>
            <a:r>
              <a:rPr lang="en-US" altLang="zh-CN" sz="2000" b="1" kern="100" dirty="0">
                <a:solidFill>
                  <a:srgbClr val="FF0000"/>
                </a:solidFill>
                <a:effectLst/>
                <a:latin typeface="+mn-ea"/>
              </a:rPr>
              <a:t>Scope</a:t>
            </a:r>
            <a:r>
              <a:rPr lang="zh-CN" altLang="zh-CN" sz="2000" b="1" kern="100" dirty="0">
                <a:solidFill>
                  <a:srgbClr val="FF0000"/>
                </a:solidFill>
                <a:effectLst/>
                <a:latin typeface="+mn-ea"/>
                <a:cs typeface="Times New Roman" panose="02020503050405090304" pitchFamily="18" charset="0"/>
              </a:rPr>
              <a:t>的参数，反之则不行</a:t>
            </a:r>
            <a:r>
              <a:rPr lang="zh-CN" altLang="zh-CN" sz="2000" kern="100" dirty="0">
                <a:effectLst/>
                <a:latin typeface="+mn-ea"/>
                <a:cs typeface="Times New Roman" panose="02020503050405090304" pitchFamily="18" charset="0"/>
              </a:rPr>
              <a:t>。在</a:t>
            </a:r>
            <a:r>
              <a:rPr lang="en-US" altLang="zh-CN" sz="2000" kern="100" dirty="0">
                <a:effectLst/>
                <a:latin typeface="+mn-ea"/>
              </a:rPr>
              <a:t>Scope</a:t>
            </a:r>
            <a:r>
              <a:rPr lang="zh-CN" altLang="zh-CN" sz="2000" kern="100" dirty="0">
                <a:effectLst/>
                <a:latin typeface="+mn-ea"/>
                <a:cs typeface="Times New Roman" panose="02020503050405090304" pitchFamily="18" charset="0"/>
              </a:rPr>
              <a:t>中有</a:t>
            </a:r>
            <a:r>
              <a:rPr lang="en-US" altLang="zh-CN" sz="2000" kern="100" dirty="0" err="1">
                <a:effectLst/>
                <a:latin typeface="+mn-ea"/>
              </a:rPr>
              <a:t>getScopeParam</a:t>
            </a:r>
            <a:r>
              <a:rPr lang="zh-CN" altLang="zh-CN" sz="2000" kern="100" dirty="0">
                <a:effectLst/>
                <a:latin typeface="+mn-ea"/>
                <a:cs typeface="Times New Roman" panose="02020503050405090304" pitchFamily="18" charset="0"/>
              </a:rPr>
              <a:t>与</a:t>
            </a:r>
            <a:r>
              <a:rPr lang="en-US" altLang="zh-CN" sz="2000" kern="100" dirty="0" err="1">
                <a:effectLst/>
                <a:latin typeface="+mn-ea"/>
              </a:rPr>
              <a:t>getParam</a:t>
            </a:r>
            <a:r>
              <a:rPr lang="zh-CN" altLang="zh-CN" sz="2000" kern="100" dirty="0">
                <a:effectLst/>
                <a:latin typeface="+mn-ea"/>
                <a:cs typeface="Times New Roman" panose="02020503050405090304" pitchFamily="18" charset="0"/>
              </a:rPr>
              <a:t>的两个获取参数表值的函数，其中</a:t>
            </a:r>
            <a:r>
              <a:rPr lang="en-US" altLang="zh-CN" sz="2000" kern="100" dirty="0" err="1">
                <a:effectLst/>
                <a:latin typeface="+mn-ea"/>
              </a:rPr>
              <a:t>getScopeParam</a:t>
            </a:r>
            <a:r>
              <a:rPr lang="zh-CN" altLang="zh-CN" sz="2000" kern="100" dirty="0">
                <a:effectLst/>
                <a:latin typeface="+mn-ea"/>
                <a:cs typeface="Times New Roman" panose="02020503050405090304" pitchFamily="18" charset="0"/>
              </a:rPr>
              <a:t>是获取当前</a:t>
            </a:r>
            <a:r>
              <a:rPr lang="en-US" altLang="zh-CN" sz="2000" kern="100" dirty="0">
                <a:effectLst/>
                <a:latin typeface="+mn-ea"/>
              </a:rPr>
              <a:t>Scope</a:t>
            </a:r>
            <a:r>
              <a:rPr lang="zh-CN" altLang="zh-CN" sz="2000" kern="100" dirty="0">
                <a:effectLst/>
                <a:latin typeface="+mn-ea"/>
                <a:cs typeface="Times New Roman" panose="02020503050405090304" pitchFamily="18" charset="0"/>
              </a:rPr>
              <a:t>参数表中的参数，如果没有则返回</a:t>
            </a:r>
            <a:r>
              <a:rPr lang="en-US" altLang="zh-CN" sz="2000" kern="100" dirty="0">
                <a:effectLst/>
                <a:latin typeface="+mn-ea"/>
              </a:rPr>
              <a:t>null</a:t>
            </a:r>
            <a:r>
              <a:rPr lang="zh-CN" altLang="zh-CN" sz="2000" kern="100" dirty="0">
                <a:effectLst/>
                <a:latin typeface="+mn-ea"/>
                <a:cs typeface="Times New Roman" panose="02020503050405090304" pitchFamily="18" charset="0"/>
              </a:rPr>
              <a:t>，而</a:t>
            </a:r>
            <a:r>
              <a:rPr lang="en-US" altLang="zh-CN" sz="2000" kern="100" dirty="0" err="1">
                <a:effectLst/>
                <a:latin typeface="+mn-ea"/>
              </a:rPr>
              <a:t>getParam</a:t>
            </a:r>
            <a:r>
              <a:rPr lang="zh-CN" altLang="zh-CN" sz="2000" kern="100" dirty="0">
                <a:effectLst/>
                <a:latin typeface="+mn-ea"/>
                <a:cs typeface="Times New Roman" panose="02020503050405090304" pitchFamily="18" charset="0"/>
              </a:rPr>
              <a:t>则会获取当前</a:t>
            </a:r>
            <a:r>
              <a:rPr lang="en-US" altLang="zh-CN" sz="2000" kern="100" dirty="0">
                <a:effectLst/>
                <a:latin typeface="+mn-ea"/>
              </a:rPr>
              <a:t>Scope</a:t>
            </a:r>
            <a:r>
              <a:rPr lang="zh-CN" altLang="zh-CN" sz="2000" kern="100" dirty="0">
                <a:effectLst/>
                <a:latin typeface="+mn-ea"/>
                <a:cs typeface="Times New Roman" panose="02020503050405090304" pitchFamily="18" charset="0"/>
              </a:rPr>
              <a:t>中的参数，如果没有则会从父</a:t>
            </a:r>
            <a:r>
              <a:rPr lang="en-US" altLang="zh-CN" sz="2000" kern="100" dirty="0">
                <a:effectLst/>
                <a:latin typeface="+mn-ea"/>
              </a:rPr>
              <a:t>Scope</a:t>
            </a:r>
            <a:r>
              <a:rPr lang="zh-CN" altLang="zh-CN" sz="2000" kern="100" dirty="0">
                <a:effectLst/>
                <a:latin typeface="+mn-ea"/>
                <a:cs typeface="Times New Roman" panose="02020503050405090304" pitchFamily="18" charset="0"/>
              </a:rPr>
              <a:t>中寻找。这样就解决了某个参数是定义在父</a:t>
            </a:r>
            <a:r>
              <a:rPr lang="en-US" altLang="zh-CN" sz="2000" kern="100" dirty="0">
                <a:effectLst/>
                <a:latin typeface="+mn-ea"/>
              </a:rPr>
              <a:t>Scope</a:t>
            </a:r>
            <a:r>
              <a:rPr lang="zh-CN" altLang="zh-CN" sz="2000" kern="100" dirty="0">
                <a:effectLst/>
                <a:latin typeface="+mn-ea"/>
                <a:cs typeface="Times New Roman" panose="02020503050405090304" pitchFamily="18" charset="0"/>
              </a:rPr>
              <a:t>中而子</a:t>
            </a:r>
            <a:r>
              <a:rPr lang="en-US" altLang="zh-CN" sz="2000" kern="100" dirty="0">
                <a:effectLst/>
                <a:latin typeface="+mn-ea"/>
              </a:rPr>
              <a:t>Scope</a:t>
            </a:r>
            <a:r>
              <a:rPr lang="zh-CN" altLang="zh-CN" sz="2000" kern="100" dirty="0">
                <a:effectLst/>
                <a:latin typeface="+mn-ea"/>
                <a:cs typeface="Times New Roman" panose="02020503050405090304" pitchFamily="18" charset="0"/>
              </a:rPr>
              <a:t>又需要引用的情况。</a:t>
            </a:r>
            <a:endParaRPr lang="zh-CN" altLang="zh-CN" sz="2000" kern="100" dirty="0">
              <a:effectLst/>
              <a:latin typeface="+mn-ea"/>
            </a:endParaRPr>
          </a:p>
          <a:p>
            <a:endParaRPr kumimoji="1" lang="zh-CN" altLang="en-US"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组 3"/>
          <p:cNvPicPr>
            <a:picLocks noChangeAspect="1"/>
          </p:cNvPicPr>
          <p:nvPr/>
        </p:nvPicPr>
        <p:blipFill>
          <a:blip r:embed="rId1" cstate="screen"/>
          <a:stretch>
            <a:fillRect/>
          </a:stretch>
        </p:blipFill>
        <p:spPr>
          <a:xfrm flipV="1">
            <a:off x="0" y="5390515"/>
            <a:ext cx="1167130" cy="1467485"/>
          </a:xfrm>
          <a:prstGeom prst="rect">
            <a:avLst/>
          </a:prstGeom>
        </p:spPr>
      </p:pic>
      <p:sp>
        <p:nvSpPr>
          <p:cNvPr id="26" name="PA-圆角矩形 5"/>
          <p:cNvSpPr/>
          <p:nvPr>
            <p:custDataLst>
              <p:tags r:id="rId2"/>
            </p:custDataLst>
          </p:nvPr>
        </p:nvSpPr>
        <p:spPr>
          <a:xfrm>
            <a:off x="158115" y="341630"/>
            <a:ext cx="821055" cy="716915"/>
          </a:xfrm>
          <a:prstGeom prst="roundRect">
            <a:avLst>
              <a:gd name="adj" fmla="val 0"/>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rgbClr val="000000"/>
              </a:solidFill>
              <a:latin typeface="Arial" panose="020B0604020202090204"/>
              <a:ea typeface="微软雅黑"/>
              <a:sym typeface="Arial" panose="020B0604020202090204"/>
            </a:endParaRPr>
          </a:p>
        </p:txBody>
      </p:sp>
      <p:sp>
        <p:nvSpPr>
          <p:cNvPr id="9" name="文本框 8"/>
          <p:cNvSpPr txBox="1"/>
          <p:nvPr/>
        </p:nvSpPr>
        <p:spPr>
          <a:xfrm>
            <a:off x="307367" y="1113668"/>
            <a:ext cx="4840434" cy="1200329"/>
          </a:xfrm>
          <a:prstGeom prst="rect">
            <a:avLst/>
          </a:prstGeom>
          <a:noFill/>
        </p:spPr>
        <p:txBody>
          <a:bodyPr wrap="square">
            <a:spAutoFit/>
          </a:bodyPr>
          <a:lstStyle/>
          <a:p>
            <a:endParaRPr lang="en-US" altLang="zh-CN" dirty="0"/>
          </a:p>
          <a:p>
            <a:endParaRPr lang="en-US" altLang="zh-CN" dirty="0"/>
          </a:p>
          <a:p>
            <a:endParaRPr lang="en-US" altLang="zh-CN" dirty="0"/>
          </a:p>
          <a:p>
            <a:endParaRPr lang="zh-CN" altLang="en-US" dirty="0"/>
          </a:p>
        </p:txBody>
      </p:sp>
      <p:pic>
        <p:nvPicPr>
          <p:cNvPr id="6" name="图片 5" descr="组 4"/>
          <p:cNvPicPr>
            <a:picLocks noChangeAspect="1"/>
          </p:cNvPicPr>
          <p:nvPr/>
        </p:nvPicPr>
        <p:blipFill>
          <a:blip r:embed="rId3" cstate="screen"/>
          <a:stretch>
            <a:fillRect/>
          </a:stretch>
        </p:blipFill>
        <p:spPr>
          <a:xfrm flipV="1">
            <a:off x="11287125" y="0"/>
            <a:ext cx="907523" cy="1638000"/>
          </a:xfrm>
          <a:prstGeom prst="rect">
            <a:avLst/>
          </a:prstGeom>
        </p:spPr>
      </p:pic>
      <p:sp>
        <p:nvSpPr>
          <p:cNvPr id="10" name="文本框 9"/>
          <p:cNvSpPr txBox="1"/>
          <p:nvPr/>
        </p:nvSpPr>
        <p:spPr>
          <a:xfrm>
            <a:off x="656492" y="902677"/>
            <a:ext cx="4891503" cy="5016758"/>
          </a:xfrm>
          <a:prstGeom prst="rect">
            <a:avLst/>
          </a:prstGeom>
          <a:noFill/>
        </p:spPr>
        <p:txBody>
          <a:bodyPr wrap="square" rtlCol="0">
            <a:spAutoFit/>
          </a:bodyPr>
          <a:lstStyle/>
          <a:p>
            <a:pPr indent="304800" algn="just"/>
            <a:r>
              <a:rPr lang="zh-CN" altLang="zh-CN" sz="2000" kern="100" dirty="0">
                <a:effectLst/>
                <a:latin typeface="+mn-ea"/>
              </a:rPr>
              <a:t>在</a:t>
            </a:r>
            <a:r>
              <a:rPr lang="zh-CN" altLang="en-US" sz="2000" kern="100" dirty="0">
                <a:effectLst/>
                <a:latin typeface="+mn-ea"/>
              </a:rPr>
              <a:t>上图中</a:t>
            </a:r>
            <a:r>
              <a:rPr lang="zh-CN" altLang="zh-CN" sz="2000" kern="100" dirty="0">
                <a:effectLst/>
                <a:latin typeface="+mn-ea"/>
              </a:rPr>
              <a:t>中的代码进行了一些修改，其中</a:t>
            </a:r>
            <a:r>
              <a:rPr lang="en-US" altLang="zh-CN" sz="2000" b="1" kern="100" dirty="0">
                <a:solidFill>
                  <a:srgbClr val="FF0000"/>
                </a:solidFill>
                <a:effectLst/>
                <a:latin typeface="+mn-ea"/>
              </a:rPr>
              <a:t>fun1</a:t>
            </a:r>
            <a:r>
              <a:rPr lang="zh-CN" altLang="zh-CN" sz="2000" kern="100" dirty="0">
                <a:effectLst/>
                <a:latin typeface="+mn-ea"/>
              </a:rPr>
              <a:t>与</a:t>
            </a:r>
            <a:r>
              <a:rPr lang="en-US" altLang="zh-CN" sz="2000" b="1" kern="100" dirty="0">
                <a:solidFill>
                  <a:srgbClr val="FF0000"/>
                </a:solidFill>
                <a:effectLst/>
                <a:latin typeface="+mn-ea"/>
              </a:rPr>
              <a:t>fun2</a:t>
            </a:r>
            <a:r>
              <a:rPr lang="zh-CN" altLang="zh-CN" sz="2000" kern="100" dirty="0">
                <a:effectLst/>
                <a:latin typeface="+mn-ea"/>
              </a:rPr>
              <a:t>函数都添加了</a:t>
            </a:r>
            <a:r>
              <a:rPr lang="en-US" altLang="zh-CN" sz="2000" b="1" kern="100" dirty="0">
                <a:solidFill>
                  <a:srgbClr val="FF0000"/>
                </a:solidFill>
                <a:effectLst/>
                <a:latin typeface="+mn-ea"/>
              </a:rPr>
              <a:t>async</a:t>
            </a:r>
            <a:r>
              <a:rPr lang="zh-CN" altLang="zh-CN" sz="2000" kern="100" dirty="0">
                <a:effectLst/>
                <a:latin typeface="+mn-ea"/>
              </a:rPr>
              <a:t>关键字，并添加了</a:t>
            </a:r>
            <a:r>
              <a:rPr lang="zh-CN" altLang="zh-CN" sz="2000" b="1" kern="100" dirty="0">
                <a:solidFill>
                  <a:srgbClr val="FF0000"/>
                </a:solidFill>
                <a:effectLst/>
                <a:latin typeface="+mn-ea"/>
              </a:rPr>
              <a:t>延时操作</a:t>
            </a:r>
            <a:r>
              <a:rPr lang="zh-CN" altLang="zh-CN" sz="2000" kern="100" dirty="0">
                <a:effectLst/>
                <a:latin typeface="+mn-ea"/>
              </a:rPr>
              <a:t>。</a:t>
            </a:r>
            <a:endParaRPr lang="en-US" altLang="zh-CN" sz="2000" kern="100" dirty="0">
              <a:effectLst/>
              <a:latin typeface="+mn-ea"/>
            </a:endParaRPr>
          </a:p>
          <a:p>
            <a:pPr indent="304800" algn="just"/>
            <a:r>
              <a:rPr lang="zh-CN" altLang="zh-CN" sz="2000" kern="100" dirty="0">
                <a:effectLst/>
                <a:latin typeface="+mn-ea"/>
              </a:rPr>
              <a:t>在</a:t>
            </a:r>
            <a:r>
              <a:rPr lang="en-US" altLang="zh-CN" sz="2000" kern="100" dirty="0">
                <a:effectLst/>
                <a:latin typeface="+mn-ea"/>
              </a:rPr>
              <a:t>main</a:t>
            </a:r>
            <a:r>
              <a:rPr lang="zh-CN" altLang="zh-CN" sz="2000" kern="100" dirty="0">
                <a:effectLst/>
                <a:latin typeface="+mn-ea"/>
              </a:rPr>
              <a:t>函数的调用过程中，</a:t>
            </a:r>
            <a:r>
              <a:rPr lang="en-US" altLang="zh-CN" sz="2000" kern="100" dirty="0">
                <a:effectLst/>
                <a:latin typeface="+mn-ea"/>
              </a:rPr>
              <a:t>fun2</a:t>
            </a:r>
            <a:r>
              <a:rPr lang="zh-CN" altLang="zh-CN" sz="2000" kern="100" dirty="0">
                <a:effectLst/>
                <a:latin typeface="+mn-ea"/>
              </a:rPr>
              <a:t>函数进行了</a:t>
            </a:r>
            <a:r>
              <a:rPr lang="en-US" altLang="zh-CN" sz="2000" kern="100" dirty="0">
                <a:effectLst/>
                <a:latin typeface="+mn-ea"/>
              </a:rPr>
              <a:t>await</a:t>
            </a:r>
            <a:r>
              <a:rPr lang="zh-CN" altLang="zh-CN" sz="2000" kern="100" dirty="0">
                <a:effectLst/>
                <a:latin typeface="+mn-ea"/>
              </a:rPr>
              <a:t>修饰，而</a:t>
            </a:r>
            <a:r>
              <a:rPr lang="en-US" altLang="zh-CN" sz="2000" kern="100" dirty="0">
                <a:effectLst/>
                <a:latin typeface="+mn-ea"/>
              </a:rPr>
              <a:t>fun1</a:t>
            </a:r>
            <a:r>
              <a:rPr lang="zh-CN" altLang="zh-CN" sz="2000" kern="100" dirty="0">
                <a:effectLst/>
                <a:latin typeface="+mn-ea"/>
              </a:rPr>
              <a:t>没有。可见图</a:t>
            </a:r>
            <a:r>
              <a:rPr lang="en-US" altLang="zh-CN" sz="2000" kern="100" dirty="0">
                <a:effectLst/>
                <a:latin typeface="+mn-ea"/>
              </a:rPr>
              <a:t>4.2</a:t>
            </a:r>
            <a:r>
              <a:rPr lang="zh-CN" altLang="zh-CN" sz="2000" kern="100" dirty="0">
                <a:effectLst/>
                <a:latin typeface="+mn-ea"/>
              </a:rPr>
              <a:t>程序的输出与图</a:t>
            </a:r>
            <a:r>
              <a:rPr lang="en-US" altLang="zh-CN" sz="2000" kern="100" dirty="0">
                <a:effectLst/>
                <a:latin typeface="+mn-ea"/>
              </a:rPr>
              <a:t>4.1</a:t>
            </a:r>
            <a:r>
              <a:rPr lang="zh-CN" altLang="zh-CN" sz="2000" kern="100" dirty="0">
                <a:effectLst/>
                <a:latin typeface="+mn-ea"/>
              </a:rPr>
              <a:t>中的不同，这是因为</a:t>
            </a:r>
            <a:r>
              <a:rPr lang="en-US" altLang="zh-CN" sz="2000" kern="100" dirty="0">
                <a:effectLst/>
                <a:latin typeface="+mn-ea"/>
              </a:rPr>
              <a:t>fun1</a:t>
            </a:r>
            <a:r>
              <a:rPr lang="zh-CN" altLang="zh-CN" sz="2000" kern="100" dirty="0">
                <a:effectLst/>
                <a:latin typeface="+mn-ea"/>
              </a:rPr>
              <a:t>的运行在</a:t>
            </a:r>
            <a:r>
              <a:rPr lang="en-US" altLang="zh-CN" sz="2000" kern="100" dirty="0">
                <a:effectLst/>
                <a:latin typeface="+mn-ea"/>
              </a:rPr>
              <a:t>main</a:t>
            </a:r>
            <a:r>
              <a:rPr lang="zh-CN" altLang="zh-CN" sz="2000" kern="100" dirty="0">
                <a:effectLst/>
                <a:latin typeface="+mn-ea"/>
              </a:rPr>
              <a:t>函数中是异步的，</a:t>
            </a:r>
            <a:r>
              <a:rPr lang="zh-CN" altLang="zh-CN" sz="2000" b="1" kern="100" dirty="0">
                <a:solidFill>
                  <a:srgbClr val="FF0000"/>
                </a:solidFill>
                <a:effectLst/>
                <a:latin typeface="+mn-ea"/>
              </a:rPr>
              <a:t>我们没有办法去确认</a:t>
            </a:r>
            <a:r>
              <a:rPr lang="en-US" altLang="zh-CN" sz="2000" b="1" kern="100" dirty="0">
                <a:solidFill>
                  <a:srgbClr val="FF0000"/>
                </a:solidFill>
                <a:effectLst/>
                <a:latin typeface="+mn-ea"/>
              </a:rPr>
              <a:t>fun1</a:t>
            </a:r>
            <a:r>
              <a:rPr lang="zh-CN" altLang="zh-CN" sz="2000" b="1" kern="100" dirty="0">
                <a:solidFill>
                  <a:srgbClr val="FF0000"/>
                </a:solidFill>
                <a:effectLst/>
                <a:latin typeface="+mn-ea"/>
              </a:rPr>
              <a:t>与</a:t>
            </a:r>
            <a:r>
              <a:rPr lang="en-US" altLang="zh-CN" sz="2000" b="1" kern="100" dirty="0">
                <a:solidFill>
                  <a:srgbClr val="FF0000"/>
                </a:solidFill>
                <a:effectLst/>
                <a:latin typeface="+mn-ea"/>
              </a:rPr>
              <a:t>fun2</a:t>
            </a:r>
            <a:r>
              <a:rPr lang="zh-CN" altLang="zh-CN" sz="2000" b="1" kern="100" dirty="0">
                <a:solidFill>
                  <a:srgbClr val="FF0000"/>
                </a:solidFill>
                <a:effectLst/>
                <a:latin typeface="+mn-ea"/>
              </a:rPr>
              <a:t>的执行具体开始与结束时间</a:t>
            </a:r>
            <a:r>
              <a:rPr lang="zh-CN" altLang="zh-CN" sz="2000" kern="100" dirty="0">
                <a:effectLst/>
                <a:latin typeface="+mn-ea"/>
              </a:rPr>
              <a:t>。如果在设计上将所有操作都放在同一个</a:t>
            </a:r>
            <a:r>
              <a:rPr lang="en-US" altLang="zh-CN" sz="2000" kern="100" dirty="0">
                <a:effectLst/>
                <a:latin typeface="+mn-ea"/>
              </a:rPr>
              <a:t>Scope</a:t>
            </a:r>
            <a:r>
              <a:rPr lang="zh-CN" altLang="zh-CN" sz="2000" kern="100" dirty="0">
                <a:effectLst/>
                <a:latin typeface="+mn-ea"/>
              </a:rPr>
              <a:t>就没有办法管理这种异步调用的情况。但将它们的执行分别放在不同的</a:t>
            </a:r>
            <a:r>
              <a:rPr lang="en-US" altLang="zh-CN" sz="2000" kern="100" dirty="0">
                <a:effectLst/>
                <a:latin typeface="+mn-ea"/>
              </a:rPr>
              <a:t>Scope</a:t>
            </a:r>
            <a:r>
              <a:rPr lang="zh-CN" altLang="zh-CN" sz="2000" kern="100" dirty="0">
                <a:effectLst/>
                <a:latin typeface="+mn-ea"/>
              </a:rPr>
              <a:t>中就不会出现干扰了。</a:t>
            </a:r>
            <a:r>
              <a:rPr lang="zh-CN" altLang="en-US" sz="2000" b="1" kern="100" dirty="0">
                <a:solidFill>
                  <a:srgbClr val="FF0000"/>
                </a:solidFill>
                <a:effectLst/>
                <a:latin typeface="+mn-ea"/>
              </a:rPr>
              <a:t>在程序设计之初是单</a:t>
            </a:r>
            <a:r>
              <a:rPr lang="en-US" altLang="zh-CN" sz="2000" b="1" kern="100" dirty="0">
                <a:solidFill>
                  <a:srgbClr val="FF0000"/>
                </a:solidFill>
                <a:effectLst/>
                <a:latin typeface="+mn-ea"/>
              </a:rPr>
              <a:t>Scope</a:t>
            </a:r>
            <a:r>
              <a:rPr lang="zh-CN" altLang="en-US" sz="2000" b="1" kern="100" dirty="0">
                <a:solidFill>
                  <a:srgbClr val="FF0000"/>
                </a:solidFill>
                <a:effectLst/>
                <a:latin typeface="+mn-ea"/>
              </a:rPr>
              <a:t>的结构</a:t>
            </a:r>
            <a:r>
              <a:rPr lang="zh-CN" altLang="en-US" sz="2000" b="1" kern="100">
                <a:solidFill>
                  <a:srgbClr val="FF0000"/>
                </a:solidFill>
                <a:effectLst/>
                <a:latin typeface="+mn-ea"/>
              </a:rPr>
              <a:t>，但是发现</a:t>
            </a:r>
            <a:r>
              <a:rPr lang="zh-CN" altLang="en-US" sz="2000" b="1" kern="100" dirty="0">
                <a:solidFill>
                  <a:srgbClr val="FF0000"/>
                </a:solidFill>
                <a:effectLst/>
                <a:latin typeface="+mn-ea"/>
              </a:rPr>
              <a:t>这样做无法解决异步调用引起的操作栈与参数销毁问题，因此设计成了这种</a:t>
            </a:r>
            <a:r>
              <a:rPr lang="zh-CN" altLang="en-US" sz="2000" b="1" kern="100" dirty="0">
                <a:solidFill>
                  <a:srgbClr val="FF0000"/>
                </a:solidFill>
                <a:latin typeface="+mn-ea"/>
              </a:rPr>
              <a:t>多</a:t>
            </a:r>
            <a:r>
              <a:rPr lang="en-US" altLang="zh-CN" sz="2000" b="1" kern="100" dirty="0">
                <a:solidFill>
                  <a:srgbClr val="FF0000"/>
                </a:solidFill>
                <a:latin typeface="+mn-ea"/>
              </a:rPr>
              <a:t>Scope</a:t>
            </a:r>
            <a:r>
              <a:rPr lang="zh-CN" altLang="en-US" sz="2000" b="1" kern="100" dirty="0">
                <a:solidFill>
                  <a:srgbClr val="FF0000"/>
                </a:solidFill>
                <a:latin typeface="+mn-ea"/>
              </a:rPr>
              <a:t>树形结构的方式</a:t>
            </a:r>
            <a:r>
              <a:rPr kumimoji="1" lang="zh-CN" altLang="en-US" b="1" dirty="0">
                <a:solidFill>
                  <a:srgbClr val="FF0000"/>
                </a:solidFill>
              </a:rPr>
              <a:t>。</a:t>
            </a:r>
            <a:endParaRPr kumimoji="1" lang="zh-CN" altLang="en-US" b="1" dirty="0">
              <a:solidFill>
                <a:srgbClr val="FF0000"/>
              </a:solidFill>
            </a:endParaRPr>
          </a:p>
        </p:txBody>
      </p:sp>
      <p:pic>
        <p:nvPicPr>
          <p:cNvPr id="2" name="图片 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647136" y="1713832"/>
            <a:ext cx="6544864" cy="4232017"/>
          </a:xfrm>
          <a:prstGeom prst="rect">
            <a:avLst/>
          </a:prstGeom>
          <a:noFill/>
          <a:ln>
            <a:noFill/>
          </a:ln>
        </p:spPr>
      </p:pic>
      <p:grpSp>
        <p:nvGrpSpPr>
          <p:cNvPr id="8" name="组合 7"/>
          <p:cNvGrpSpPr/>
          <p:nvPr/>
        </p:nvGrpSpPr>
        <p:grpSpPr>
          <a:xfrm>
            <a:off x="4636134" y="93980"/>
            <a:ext cx="3523127" cy="831215"/>
            <a:chOff x="7301" y="148"/>
            <a:chExt cx="4598" cy="1309"/>
          </a:xfrm>
        </p:grpSpPr>
        <p:sp>
          <p:nvSpPr>
            <p:cNvPr id="11" name="文本框 10"/>
            <p:cNvSpPr txBox="1"/>
            <p:nvPr/>
          </p:nvSpPr>
          <p:spPr>
            <a:xfrm>
              <a:off x="7301" y="148"/>
              <a:ext cx="4598" cy="1309"/>
            </a:xfrm>
            <a:prstGeom prst="rect">
              <a:avLst/>
            </a:prstGeom>
            <a:noFill/>
          </p:spPr>
          <p:txBody>
            <a:bodyPr wrap="square" rtlCol="0">
              <a:spAutoFit/>
            </a:bodyPr>
            <a:lstStyle/>
            <a:p>
              <a:pPr algn="ctr"/>
              <a:r>
                <a:rPr lang="en-US" altLang="zh-CN" sz="2400" b="1" dirty="0">
                  <a:solidFill>
                    <a:srgbClr val="091077"/>
                  </a:solidFill>
                  <a:latin typeface="Arial" panose="020B0604020202090204"/>
                  <a:ea typeface="微软雅黑"/>
                  <a:sym typeface="Arial" panose="020B0604020202090204"/>
                </a:rPr>
                <a:t>Scope</a:t>
              </a:r>
              <a:r>
                <a:rPr lang="zh-CN" altLang="en-US" sz="2400" b="1" dirty="0">
                  <a:solidFill>
                    <a:srgbClr val="091077"/>
                  </a:solidFill>
                  <a:latin typeface="Arial" panose="020B0604020202090204"/>
                  <a:ea typeface="微软雅黑"/>
                  <a:sym typeface="Arial" panose="020B0604020202090204"/>
                </a:rPr>
                <a:t>实现异步操作</a:t>
              </a:r>
              <a:endParaRPr lang="zh-CN" altLang="en-US" sz="3200" b="1" dirty="0">
                <a:solidFill>
                  <a:srgbClr val="091077"/>
                </a:solidFill>
                <a:latin typeface="Arial" panose="020B0604020202090204"/>
                <a:ea typeface="微软雅黑"/>
                <a:sym typeface="Arial" panose="020B0604020202090204"/>
              </a:endParaRPr>
            </a:p>
            <a:p>
              <a:pPr algn="ctr"/>
              <a:r>
                <a:rPr lang="zh-CN" altLang="zh-CN" sz="2400" dirty="0">
                  <a:effectLst/>
                </a:rPr>
                <a:t> </a:t>
              </a:r>
              <a:endParaRPr lang="zh-CN" altLang="en-US" sz="2400" b="1" dirty="0">
                <a:solidFill>
                  <a:srgbClr val="091077"/>
                </a:solidFill>
                <a:latin typeface="Arial" panose="020B0604020202090204"/>
                <a:ea typeface="微软雅黑"/>
                <a:sym typeface="Arial" panose="020B0604020202090204"/>
              </a:endParaRPr>
            </a:p>
          </p:txBody>
        </p:sp>
        <p:cxnSp>
          <p:nvCxnSpPr>
            <p:cNvPr id="12" name="直接连接符 15"/>
            <p:cNvCxnSpPr/>
            <p:nvPr/>
          </p:nvCxnSpPr>
          <p:spPr>
            <a:xfrm>
              <a:off x="8737" y="1050"/>
              <a:ext cx="1726" cy="0"/>
            </a:xfrm>
            <a:prstGeom prst="line">
              <a:avLst/>
            </a:prstGeom>
            <a:ln w="31750">
              <a:solidFill>
                <a:srgbClr val="091077"/>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组 3"/>
          <p:cNvPicPr>
            <a:picLocks noChangeAspect="1"/>
          </p:cNvPicPr>
          <p:nvPr/>
        </p:nvPicPr>
        <p:blipFill>
          <a:blip r:embed="rId1" cstate="screen"/>
          <a:stretch>
            <a:fillRect/>
          </a:stretch>
        </p:blipFill>
        <p:spPr>
          <a:xfrm flipV="1">
            <a:off x="0" y="5390515"/>
            <a:ext cx="1167130" cy="1467485"/>
          </a:xfrm>
          <a:prstGeom prst="rect">
            <a:avLst/>
          </a:prstGeom>
        </p:spPr>
      </p:pic>
      <p:sp>
        <p:nvSpPr>
          <p:cNvPr id="26" name="PA-圆角矩形 5"/>
          <p:cNvSpPr/>
          <p:nvPr>
            <p:custDataLst>
              <p:tags r:id="rId2"/>
            </p:custDataLst>
          </p:nvPr>
        </p:nvSpPr>
        <p:spPr>
          <a:xfrm>
            <a:off x="158115" y="341630"/>
            <a:ext cx="821055" cy="716915"/>
          </a:xfrm>
          <a:prstGeom prst="roundRect">
            <a:avLst>
              <a:gd name="adj" fmla="val 0"/>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rgbClr val="000000"/>
              </a:solidFill>
              <a:latin typeface="Arial" panose="020B0604020202090204"/>
              <a:ea typeface="微软雅黑"/>
              <a:sym typeface="Arial" panose="020B0604020202090204"/>
            </a:endParaRPr>
          </a:p>
        </p:txBody>
      </p:sp>
      <p:sp>
        <p:nvSpPr>
          <p:cNvPr id="9" name="文本框 8"/>
          <p:cNvSpPr txBox="1"/>
          <p:nvPr/>
        </p:nvSpPr>
        <p:spPr>
          <a:xfrm>
            <a:off x="307367" y="1113668"/>
            <a:ext cx="4840434" cy="1200329"/>
          </a:xfrm>
          <a:prstGeom prst="rect">
            <a:avLst/>
          </a:prstGeom>
          <a:noFill/>
        </p:spPr>
        <p:txBody>
          <a:bodyPr wrap="square">
            <a:spAutoFit/>
          </a:bodyPr>
          <a:lstStyle/>
          <a:p>
            <a:endParaRPr lang="en-US" altLang="zh-CN" dirty="0"/>
          </a:p>
          <a:p>
            <a:endParaRPr lang="en-US" altLang="zh-CN" dirty="0"/>
          </a:p>
          <a:p>
            <a:endParaRPr lang="en-US" altLang="zh-CN" dirty="0"/>
          </a:p>
          <a:p>
            <a:endParaRPr lang="zh-CN" altLang="en-US" dirty="0"/>
          </a:p>
        </p:txBody>
      </p:sp>
      <p:pic>
        <p:nvPicPr>
          <p:cNvPr id="6" name="图片 5" descr="组 4"/>
          <p:cNvPicPr>
            <a:picLocks noChangeAspect="1"/>
          </p:cNvPicPr>
          <p:nvPr/>
        </p:nvPicPr>
        <p:blipFill>
          <a:blip r:embed="rId3" cstate="screen"/>
          <a:stretch>
            <a:fillRect/>
          </a:stretch>
        </p:blipFill>
        <p:spPr>
          <a:xfrm flipV="1">
            <a:off x="11287125" y="0"/>
            <a:ext cx="907523" cy="1638000"/>
          </a:xfrm>
          <a:prstGeom prst="rect">
            <a:avLst/>
          </a:prstGeom>
        </p:spPr>
      </p:pic>
      <p:sp>
        <p:nvSpPr>
          <p:cNvPr id="8" name="文本框 7"/>
          <p:cNvSpPr txBox="1"/>
          <p:nvPr/>
        </p:nvSpPr>
        <p:spPr>
          <a:xfrm>
            <a:off x="669608" y="864964"/>
            <a:ext cx="10927080" cy="5577874"/>
          </a:xfrm>
          <a:prstGeom prst="rect">
            <a:avLst/>
          </a:prstGeom>
          <a:noFill/>
        </p:spPr>
        <p:txBody>
          <a:bodyPr wrap="square">
            <a:spAutoFit/>
          </a:bodyPr>
          <a:lstStyle/>
          <a:p>
            <a:pPr indent="304800" algn="just">
              <a:lnSpc>
                <a:spcPct val="150000"/>
              </a:lnSpc>
            </a:pPr>
            <a:r>
              <a:rPr lang="zh-CN" altLang="en-US" sz="2000" kern="100" dirty="0">
                <a:effectLst/>
                <a:latin typeface="+mn-ea"/>
              </a:rPr>
              <a:t>   </a:t>
            </a:r>
            <a:r>
              <a:rPr lang="zh-CN" altLang="zh-CN" sz="2000" kern="100" dirty="0">
                <a:effectLst/>
                <a:latin typeface="+mn-ea"/>
              </a:rPr>
              <a:t>在</a:t>
            </a:r>
            <a:r>
              <a:rPr lang="zh-CN" altLang="zh-CN" sz="2000" b="1" kern="100" dirty="0">
                <a:solidFill>
                  <a:srgbClr val="FF0000"/>
                </a:solidFill>
                <a:effectLst/>
                <a:latin typeface="+mn-ea"/>
              </a:rPr>
              <a:t>异步调用</a:t>
            </a:r>
            <a:r>
              <a:rPr lang="zh-CN" altLang="zh-CN" sz="2000" kern="100" dirty="0">
                <a:effectLst/>
                <a:latin typeface="+mn-ea"/>
              </a:rPr>
              <a:t>的情况下处理</a:t>
            </a:r>
            <a:r>
              <a:rPr lang="en-US" altLang="zh-CN" sz="2000" kern="100" dirty="0">
                <a:effectLst/>
                <a:latin typeface="+mn-ea"/>
              </a:rPr>
              <a:t>Scope</a:t>
            </a:r>
            <a:r>
              <a:rPr lang="zh-CN" altLang="zh-CN" sz="2000" kern="100" dirty="0">
                <a:effectLst/>
                <a:latin typeface="+mn-ea"/>
              </a:rPr>
              <a:t>的释放会比较麻烦。例如</a:t>
            </a:r>
            <a:r>
              <a:rPr lang="zh-CN" altLang="en-US" sz="2000" kern="100" dirty="0">
                <a:latin typeface="+mn-ea"/>
              </a:rPr>
              <a:t>上</a:t>
            </a:r>
            <a:r>
              <a:rPr lang="zh-CN" altLang="zh-CN" sz="2000" kern="100" dirty="0">
                <a:effectLst/>
                <a:latin typeface="+mn-ea"/>
              </a:rPr>
              <a:t>图中，</a:t>
            </a:r>
            <a:r>
              <a:rPr lang="zh-CN" altLang="zh-CN" sz="2000" b="1" kern="100" dirty="0">
                <a:solidFill>
                  <a:srgbClr val="FF0000"/>
                </a:solidFill>
                <a:effectLst/>
                <a:latin typeface="+mn-ea"/>
              </a:rPr>
              <a:t>在</a:t>
            </a:r>
            <a:r>
              <a:rPr lang="en-US" altLang="zh-CN" sz="2000" b="1" kern="100" dirty="0">
                <a:solidFill>
                  <a:srgbClr val="FF0000"/>
                </a:solidFill>
                <a:effectLst/>
                <a:latin typeface="+mn-ea"/>
              </a:rPr>
              <a:t>Scope(func1)</a:t>
            </a:r>
            <a:r>
              <a:rPr lang="zh-CN" altLang="zh-CN" sz="2000" b="1" kern="100" dirty="0">
                <a:solidFill>
                  <a:srgbClr val="FF0000"/>
                </a:solidFill>
                <a:effectLst/>
                <a:latin typeface="+mn-ea"/>
              </a:rPr>
              <a:t>没有运行结束的情况下，就不允许它的父</a:t>
            </a:r>
            <a:r>
              <a:rPr lang="en-US" altLang="zh-CN" sz="2000" b="1" kern="100" dirty="0">
                <a:solidFill>
                  <a:srgbClr val="FF0000"/>
                </a:solidFill>
                <a:effectLst/>
                <a:latin typeface="+mn-ea"/>
              </a:rPr>
              <a:t>Scope(main)</a:t>
            </a:r>
            <a:r>
              <a:rPr lang="zh-CN" altLang="zh-CN" sz="2000" b="1" kern="100" dirty="0">
                <a:solidFill>
                  <a:srgbClr val="FF0000"/>
                </a:solidFill>
                <a:effectLst/>
                <a:latin typeface="+mn-ea"/>
              </a:rPr>
              <a:t>被释放掉</a:t>
            </a:r>
            <a:r>
              <a:rPr lang="zh-CN" altLang="zh-CN" sz="2000" kern="100" dirty="0">
                <a:effectLst/>
                <a:latin typeface="+mn-ea"/>
              </a:rPr>
              <a:t>。</a:t>
            </a:r>
            <a:endParaRPr lang="zh-CN" altLang="zh-CN" sz="2000" kern="100" dirty="0">
              <a:effectLst/>
              <a:latin typeface="+mn-ea"/>
            </a:endParaRPr>
          </a:p>
          <a:p>
            <a:pPr algn="just">
              <a:lnSpc>
                <a:spcPct val="150000"/>
              </a:lnSpc>
            </a:pPr>
            <a:r>
              <a:rPr lang="zh-CN" altLang="en-US" sz="2000" kern="100" dirty="0">
                <a:latin typeface="+mn-ea"/>
                <a:cs typeface="Times New Roman" panose="02020503050405090304" pitchFamily="18" charset="0"/>
              </a:rPr>
              <a:t>       </a:t>
            </a:r>
            <a:r>
              <a:rPr lang="zh-CN" altLang="zh-CN" sz="2000" kern="100" dirty="0">
                <a:effectLst/>
                <a:latin typeface="+mn-ea"/>
                <a:cs typeface="Times New Roman" panose="02020503050405090304" pitchFamily="18" charset="0"/>
              </a:rPr>
              <a:t>为了解决这个问题，在</a:t>
            </a:r>
            <a:r>
              <a:rPr lang="en-US" altLang="zh-CN" sz="2000" kern="100" dirty="0">
                <a:effectLst/>
                <a:latin typeface="+mn-ea"/>
              </a:rPr>
              <a:t>Scope</a:t>
            </a:r>
            <a:r>
              <a:rPr lang="zh-CN" altLang="zh-CN" sz="2000" kern="100" dirty="0">
                <a:effectLst/>
                <a:latin typeface="+mn-ea"/>
                <a:cs typeface="Times New Roman" panose="02020503050405090304" pitchFamily="18" charset="0"/>
              </a:rPr>
              <a:t>中添加了</a:t>
            </a:r>
            <a:r>
              <a:rPr lang="en-US" altLang="zh-CN" sz="2000" b="1" kern="100" dirty="0" err="1">
                <a:solidFill>
                  <a:srgbClr val="FF0000"/>
                </a:solidFill>
                <a:effectLst/>
                <a:latin typeface="+mn-ea"/>
              </a:rPr>
              <a:t>tryRelease</a:t>
            </a:r>
            <a:r>
              <a:rPr lang="zh-CN" altLang="zh-CN" sz="2000" kern="100" dirty="0">
                <a:effectLst/>
                <a:latin typeface="+mn-ea"/>
                <a:cs typeface="Times New Roman" panose="02020503050405090304" pitchFamily="18" charset="0"/>
              </a:rPr>
              <a:t>函数与</a:t>
            </a:r>
            <a:r>
              <a:rPr lang="en-US" altLang="zh-CN" sz="2000" b="1" kern="100" dirty="0" err="1">
                <a:solidFill>
                  <a:srgbClr val="FF0000"/>
                </a:solidFill>
                <a:effectLst/>
                <a:latin typeface="+mn-ea"/>
              </a:rPr>
              <a:t>markNeedRelease</a:t>
            </a:r>
            <a:r>
              <a:rPr lang="zh-CN" altLang="zh-CN" sz="2000" kern="100" dirty="0">
                <a:effectLst/>
                <a:latin typeface="+mn-ea"/>
                <a:cs typeface="Times New Roman" panose="02020503050405090304" pitchFamily="18" charset="0"/>
              </a:rPr>
              <a:t>字段。在</a:t>
            </a:r>
            <a:r>
              <a:rPr lang="en-US" altLang="zh-CN" sz="2000" kern="100" dirty="0">
                <a:effectLst/>
                <a:latin typeface="+mn-ea"/>
              </a:rPr>
              <a:t>Scope</a:t>
            </a:r>
            <a:r>
              <a:rPr lang="zh-CN" altLang="zh-CN" sz="2000" kern="100" dirty="0">
                <a:effectLst/>
                <a:latin typeface="+mn-ea"/>
                <a:cs typeface="Times New Roman" panose="02020503050405090304" pitchFamily="18" charset="0"/>
              </a:rPr>
              <a:t>执行结束之后，将</a:t>
            </a:r>
            <a:r>
              <a:rPr lang="en-US" altLang="zh-CN" sz="2000" kern="100" dirty="0" err="1">
                <a:effectLst/>
                <a:latin typeface="+mn-ea"/>
              </a:rPr>
              <a:t>markNeedRelease</a:t>
            </a:r>
            <a:r>
              <a:rPr lang="zh-CN" altLang="zh-CN" sz="2000" kern="100" dirty="0">
                <a:effectLst/>
                <a:latin typeface="+mn-ea"/>
                <a:cs typeface="Times New Roman" panose="02020503050405090304" pitchFamily="18" charset="0"/>
              </a:rPr>
              <a:t>设置成</a:t>
            </a:r>
            <a:r>
              <a:rPr lang="en-US" altLang="zh-CN" sz="2000" kern="100" dirty="0">
                <a:effectLst/>
                <a:latin typeface="+mn-ea"/>
              </a:rPr>
              <a:t>true,</a:t>
            </a:r>
            <a:r>
              <a:rPr lang="zh-CN" altLang="zh-CN" sz="2000" kern="100" dirty="0">
                <a:effectLst/>
                <a:latin typeface="+mn-ea"/>
                <a:cs typeface="Times New Roman" panose="02020503050405090304" pitchFamily="18" charset="0"/>
              </a:rPr>
              <a:t>表示该</a:t>
            </a:r>
            <a:r>
              <a:rPr lang="en-US" altLang="zh-CN" sz="2000" kern="100" dirty="0">
                <a:effectLst/>
                <a:latin typeface="+mn-ea"/>
              </a:rPr>
              <a:t>Scope</a:t>
            </a:r>
            <a:r>
              <a:rPr lang="zh-CN" altLang="zh-CN" sz="2000" kern="100" dirty="0">
                <a:effectLst/>
                <a:latin typeface="+mn-ea"/>
                <a:cs typeface="Times New Roman" panose="02020503050405090304" pitchFamily="18" charset="0"/>
              </a:rPr>
              <a:t>等待被释放，同时调用</a:t>
            </a:r>
            <a:r>
              <a:rPr lang="en-US" altLang="zh-CN" sz="2000" kern="100" dirty="0" err="1">
                <a:effectLst/>
                <a:latin typeface="+mn-ea"/>
              </a:rPr>
              <a:t>tryRelease</a:t>
            </a:r>
            <a:r>
              <a:rPr lang="zh-CN" altLang="zh-CN" sz="2000" kern="100" dirty="0">
                <a:effectLst/>
                <a:latin typeface="+mn-ea"/>
                <a:cs typeface="Times New Roman" panose="02020503050405090304" pitchFamily="18" charset="0"/>
              </a:rPr>
              <a:t>方法尝试去释放。</a:t>
            </a:r>
            <a:r>
              <a:rPr lang="en-US" altLang="zh-CN" sz="2000" kern="100" dirty="0" err="1">
                <a:effectLst/>
                <a:latin typeface="+mn-ea"/>
              </a:rPr>
              <a:t>tryRelease</a:t>
            </a:r>
            <a:r>
              <a:rPr lang="zh-CN" altLang="zh-CN" sz="2000" kern="100" dirty="0">
                <a:effectLst/>
                <a:latin typeface="+mn-ea"/>
                <a:cs typeface="Times New Roman" panose="02020503050405090304" pitchFamily="18" charset="0"/>
              </a:rPr>
              <a:t>函数会先判断</a:t>
            </a:r>
            <a:r>
              <a:rPr lang="en-US" altLang="zh-CN" sz="2000" kern="100" dirty="0" err="1">
                <a:effectLst/>
                <a:latin typeface="+mn-ea"/>
              </a:rPr>
              <a:t>markNeedRelease</a:t>
            </a:r>
            <a:r>
              <a:rPr lang="zh-CN" altLang="zh-CN" sz="2000" kern="100" dirty="0">
                <a:effectLst/>
                <a:latin typeface="+mn-ea"/>
                <a:cs typeface="Times New Roman" panose="02020503050405090304" pitchFamily="18" charset="0"/>
              </a:rPr>
              <a:t>是否被标记成</a:t>
            </a:r>
            <a:r>
              <a:rPr lang="en-US" altLang="zh-CN" sz="2000" kern="100" dirty="0">
                <a:effectLst/>
                <a:latin typeface="+mn-ea"/>
              </a:rPr>
              <a:t>true</a:t>
            </a:r>
            <a:r>
              <a:rPr lang="zh-CN" altLang="zh-CN" sz="2000" kern="100" dirty="0">
                <a:effectLst/>
                <a:latin typeface="+mn-ea"/>
                <a:cs typeface="Times New Roman" panose="02020503050405090304" pitchFamily="18" charset="0"/>
              </a:rPr>
              <a:t>，再查询</a:t>
            </a:r>
            <a:r>
              <a:rPr lang="en-US" altLang="zh-CN" sz="2000" kern="100" dirty="0" err="1">
                <a:effectLst/>
                <a:latin typeface="+mn-ea"/>
              </a:rPr>
              <a:t>childs</a:t>
            </a:r>
            <a:r>
              <a:rPr lang="zh-CN" altLang="zh-CN" sz="2000" kern="100" dirty="0">
                <a:effectLst/>
                <a:latin typeface="+mn-ea"/>
                <a:cs typeface="Times New Roman" panose="02020503050405090304" pitchFamily="18" charset="0"/>
              </a:rPr>
              <a:t>中是否有子</a:t>
            </a:r>
            <a:r>
              <a:rPr lang="en-US" altLang="zh-CN" sz="2000" kern="100" dirty="0">
                <a:effectLst/>
                <a:latin typeface="+mn-ea"/>
              </a:rPr>
              <a:t>Scope</a:t>
            </a:r>
            <a:r>
              <a:rPr lang="zh-CN" altLang="zh-CN" sz="2000" kern="100" dirty="0">
                <a:effectLst/>
                <a:latin typeface="+mn-ea"/>
                <a:cs typeface="Times New Roman" panose="02020503050405090304" pitchFamily="18" charset="0"/>
              </a:rPr>
              <a:t>存在，如果没有则表示该</a:t>
            </a:r>
            <a:r>
              <a:rPr lang="en-US" altLang="zh-CN" sz="2000" kern="100" dirty="0">
                <a:effectLst/>
                <a:latin typeface="+mn-ea"/>
              </a:rPr>
              <a:t>Scope</a:t>
            </a:r>
            <a:r>
              <a:rPr lang="zh-CN" altLang="zh-CN" sz="2000" kern="100" dirty="0">
                <a:effectLst/>
                <a:latin typeface="+mn-ea"/>
                <a:cs typeface="Times New Roman" panose="02020503050405090304" pitchFamily="18" charset="0"/>
              </a:rPr>
              <a:t>可以被释放，有则表示有子</a:t>
            </a:r>
            <a:r>
              <a:rPr lang="en-US" altLang="zh-CN" sz="2000" kern="100" dirty="0">
                <a:effectLst/>
                <a:latin typeface="+mn-ea"/>
              </a:rPr>
              <a:t>Scope</a:t>
            </a:r>
            <a:r>
              <a:rPr lang="zh-CN" altLang="zh-CN" sz="2000" kern="100" dirty="0">
                <a:effectLst/>
                <a:latin typeface="+mn-ea"/>
                <a:cs typeface="Times New Roman" panose="02020503050405090304" pitchFamily="18" charset="0"/>
              </a:rPr>
              <a:t>没有被释放，释放会被延期。如果确定自己可以被释放，会将自己从父</a:t>
            </a:r>
            <a:r>
              <a:rPr lang="en-US" altLang="zh-CN" sz="2000" kern="100" dirty="0">
                <a:effectLst/>
                <a:latin typeface="+mn-ea"/>
              </a:rPr>
              <a:t>Scope</a:t>
            </a:r>
            <a:r>
              <a:rPr lang="zh-CN" altLang="zh-CN" sz="2000" kern="100" dirty="0">
                <a:effectLst/>
                <a:latin typeface="+mn-ea"/>
                <a:cs typeface="Times New Roman" panose="02020503050405090304" pitchFamily="18" charset="0"/>
              </a:rPr>
              <a:t>中的</a:t>
            </a:r>
            <a:r>
              <a:rPr lang="en-US" altLang="zh-CN" sz="2000" kern="100" dirty="0" err="1">
                <a:effectLst/>
                <a:latin typeface="+mn-ea"/>
              </a:rPr>
              <a:t>childs</a:t>
            </a:r>
            <a:r>
              <a:rPr lang="zh-CN" altLang="zh-CN" sz="2000" kern="100" dirty="0">
                <a:effectLst/>
                <a:latin typeface="+mn-ea"/>
                <a:cs typeface="Times New Roman" panose="02020503050405090304" pitchFamily="18" charset="0"/>
              </a:rPr>
              <a:t>里删除，同时将</a:t>
            </a:r>
            <a:r>
              <a:rPr lang="en-US" altLang="zh-CN" sz="2000" kern="100" dirty="0">
                <a:effectLst/>
                <a:latin typeface="+mn-ea"/>
              </a:rPr>
              <a:t>parent</a:t>
            </a:r>
            <a:r>
              <a:rPr lang="zh-CN" altLang="zh-CN" sz="2000" kern="100" dirty="0">
                <a:effectLst/>
                <a:latin typeface="+mn-ea"/>
                <a:cs typeface="Times New Roman" panose="02020503050405090304" pitchFamily="18" charset="0"/>
              </a:rPr>
              <a:t>设置成</a:t>
            </a:r>
            <a:r>
              <a:rPr lang="en-US" altLang="zh-CN" sz="2000" kern="100" dirty="0">
                <a:effectLst/>
                <a:latin typeface="+mn-ea"/>
              </a:rPr>
              <a:t>null</a:t>
            </a:r>
            <a:r>
              <a:rPr lang="zh-CN" altLang="zh-CN" sz="2000" kern="100" dirty="0">
                <a:effectLst/>
                <a:latin typeface="+mn-ea"/>
                <a:cs typeface="Times New Roman" panose="02020503050405090304" pitchFamily="18" charset="0"/>
              </a:rPr>
              <a:t>，并清除参数表</a:t>
            </a:r>
            <a:r>
              <a:rPr lang="en-US" altLang="zh-CN" sz="2000" kern="100" dirty="0">
                <a:effectLst/>
                <a:latin typeface="+mn-ea"/>
              </a:rPr>
              <a:t>params</a:t>
            </a:r>
            <a:r>
              <a:rPr lang="zh-CN" altLang="zh-CN" sz="2000" kern="100" dirty="0">
                <a:effectLst/>
                <a:latin typeface="+mn-ea"/>
                <a:cs typeface="Times New Roman" panose="02020503050405090304" pitchFamily="18" charset="0"/>
              </a:rPr>
              <a:t>与运行栈</a:t>
            </a:r>
            <a:r>
              <a:rPr lang="en-US" altLang="zh-CN" sz="2000" kern="100" dirty="0">
                <a:effectLst/>
                <a:latin typeface="+mn-ea"/>
              </a:rPr>
              <a:t>frames</a:t>
            </a:r>
            <a:r>
              <a:rPr lang="zh-CN" altLang="zh-CN" sz="2000" kern="100" dirty="0">
                <a:effectLst/>
                <a:latin typeface="+mn-ea"/>
                <a:cs typeface="Times New Roman" panose="02020503050405090304" pitchFamily="18" charset="0"/>
              </a:rPr>
              <a:t>中的数据，同时还会调用父</a:t>
            </a:r>
            <a:r>
              <a:rPr lang="en-US" altLang="zh-CN" sz="2000" kern="100" dirty="0">
                <a:effectLst/>
                <a:latin typeface="+mn-ea"/>
              </a:rPr>
              <a:t>Scope</a:t>
            </a:r>
            <a:r>
              <a:rPr lang="zh-CN" altLang="zh-CN" sz="2000" kern="100" dirty="0">
                <a:effectLst/>
                <a:latin typeface="+mn-ea"/>
                <a:cs typeface="Times New Roman" panose="02020503050405090304" pitchFamily="18" charset="0"/>
              </a:rPr>
              <a:t>的</a:t>
            </a:r>
            <a:r>
              <a:rPr lang="en-US" altLang="zh-CN" sz="2000" kern="100" dirty="0" err="1">
                <a:effectLst/>
                <a:latin typeface="+mn-ea"/>
              </a:rPr>
              <a:t>tryRelese</a:t>
            </a:r>
            <a:r>
              <a:rPr lang="zh-CN" altLang="zh-CN" sz="2000" kern="100" dirty="0">
                <a:effectLst/>
                <a:latin typeface="+mn-ea"/>
                <a:cs typeface="Times New Roman" panose="02020503050405090304" pitchFamily="18" charset="0"/>
              </a:rPr>
              <a:t>函数，尝试去释放父</a:t>
            </a:r>
            <a:r>
              <a:rPr lang="en-US" altLang="zh-CN" sz="2000" kern="100" dirty="0">
                <a:effectLst/>
                <a:latin typeface="+mn-ea"/>
              </a:rPr>
              <a:t>Scope</a:t>
            </a:r>
            <a:r>
              <a:rPr lang="zh-CN" altLang="zh-CN" sz="2000" kern="100" dirty="0">
                <a:effectLst/>
                <a:latin typeface="+mn-ea"/>
                <a:cs typeface="Times New Roman" panose="02020503050405090304" pitchFamily="18" charset="0"/>
              </a:rPr>
              <a:t>。</a:t>
            </a:r>
            <a:r>
              <a:rPr lang="zh-CN" altLang="zh-CN" sz="2000" b="1" kern="100" dirty="0">
                <a:solidFill>
                  <a:srgbClr val="FF0000"/>
                </a:solidFill>
                <a:effectLst/>
                <a:latin typeface="+mn-ea"/>
                <a:cs typeface="Times New Roman" panose="02020503050405090304" pitchFamily="18" charset="0"/>
              </a:rPr>
              <a:t>在</a:t>
            </a:r>
            <a:r>
              <a:rPr lang="zh-CN" altLang="en-US" sz="2000" b="1" kern="100" dirty="0">
                <a:solidFill>
                  <a:srgbClr val="FF0000"/>
                </a:solidFill>
                <a:effectLst/>
                <a:latin typeface="+mn-ea"/>
                <a:cs typeface="Times New Roman" panose="02020503050405090304" pitchFamily="18" charset="0"/>
              </a:rPr>
              <a:t>上</a:t>
            </a:r>
            <a:r>
              <a:rPr lang="zh-CN" altLang="zh-CN" sz="2000" b="1" kern="100" dirty="0">
                <a:solidFill>
                  <a:srgbClr val="FF0000"/>
                </a:solidFill>
                <a:effectLst/>
                <a:latin typeface="+mn-ea"/>
                <a:cs typeface="Times New Roman" panose="02020503050405090304" pitchFamily="18" charset="0"/>
              </a:rPr>
              <a:t>图中，</a:t>
            </a:r>
            <a:r>
              <a:rPr lang="en-US" altLang="zh-CN" sz="2000" b="1" kern="100" dirty="0">
                <a:solidFill>
                  <a:srgbClr val="FF0000"/>
                </a:solidFill>
                <a:effectLst/>
                <a:latin typeface="+mn-ea"/>
              </a:rPr>
              <a:t>main</a:t>
            </a:r>
            <a:r>
              <a:rPr lang="zh-CN" altLang="zh-CN" sz="2000" b="1" kern="100" dirty="0">
                <a:solidFill>
                  <a:srgbClr val="FF0000"/>
                </a:solidFill>
                <a:effectLst/>
                <a:latin typeface="+mn-ea"/>
                <a:cs typeface="Times New Roman" panose="02020503050405090304" pitchFamily="18" charset="0"/>
              </a:rPr>
              <a:t>函数运行停止后会尝试释放自己，</a:t>
            </a:r>
            <a:r>
              <a:rPr lang="en-US" altLang="zh-CN" sz="2000" b="1" kern="100" dirty="0">
                <a:solidFill>
                  <a:srgbClr val="FF0000"/>
                </a:solidFill>
                <a:effectLst/>
                <a:latin typeface="+mn-ea"/>
              </a:rPr>
              <a:t>Scope(main)</a:t>
            </a:r>
            <a:r>
              <a:rPr lang="zh-CN" altLang="zh-CN" sz="2000" b="1" kern="100" dirty="0">
                <a:solidFill>
                  <a:srgbClr val="FF0000"/>
                </a:solidFill>
                <a:effectLst/>
                <a:latin typeface="+mn-ea"/>
                <a:cs typeface="Times New Roman" panose="02020503050405090304" pitchFamily="18" charset="0"/>
              </a:rPr>
              <a:t>会将</a:t>
            </a:r>
            <a:r>
              <a:rPr lang="en-US" altLang="zh-CN" sz="2000" b="1" kern="100" dirty="0" err="1">
                <a:solidFill>
                  <a:srgbClr val="FF0000"/>
                </a:solidFill>
                <a:effectLst/>
                <a:latin typeface="+mn-ea"/>
              </a:rPr>
              <a:t>markNeedRelease</a:t>
            </a:r>
            <a:r>
              <a:rPr lang="zh-CN" altLang="zh-CN" sz="2000" b="1" kern="100" dirty="0">
                <a:solidFill>
                  <a:srgbClr val="FF0000"/>
                </a:solidFill>
                <a:effectLst/>
                <a:latin typeface="+mn-ea"/>
                <a:cs typeface="Times New Roman" panose="02020503050405090304" pitchFamily="18" charset="0"/>
              </a:rPr>
              <a:t>标记成</a:t>
            </a:r>
            <a:r>
              <a:rPr lang="en-US" altLang="zh-CN" sz="2000" b="1" kern="100" dirty="0">
                <a:solidFill>
                  <a:srgbClr val="FF0000"/>
                </a:solidFill>
                <a:effectLst/>
                <a:latin typeface="+mn-ea"/>
              </a:rPr>
              <a:t>true,</a:t>
            </a:r>
            <a:r>
              <a:rPr lang="zh-CN" altLang="zh-CN" sz="2000" b="1" kern="100" dirty="0">
                <a:solidFill>
                  <a:srgbClr val="FF0000"/>
                </a:solidFill>
                <a:effectLst/>
                <a:latin typeface="+mn-ea"/>
                <a:cs typeface="Times New Roman" panose="02020503050405090304" pitchFamily="18" charset="0"/>
              </a:rPr>
              <a:t>但是发现子</a:t>
            </a:r>
            <a:r>
              <a:rPr lang="en-US" altLang="zh-CN" sz="2000" b="1" kern="100" dirty="0">
                <a:solidFill>
                  <a:srgbClr val="FF0000"/>
                </a:solidFill>
                <a:effectLst/>
                <a:latin typeface="+mn-ea"/>
              </a:rPr>
              <a:t>Scope(fun1)</a:t>
            </a:r>
            <a:r>
              <a:rPr lang="zh-CN" altLang="zh-CN" sz="2000" b="1" kern="100" dirty="0">
                <a:solidFill>
                  <a:srgbClr val="FF0000"/>
                </a:solidFill>
                <a:effectLst/>
                <a:latin typeface="+mn-ea"/>
                <a:cs typeface="Times New Roman" panose="02020503050405090304" pitchFamily="18" charset="0"/>
              </a:rPr>
              <a:t>还没有被释放，因此暂停释放。在</a:t>
            </a:r>
            <a:r>
              <a:rPr lang="en-US" altLang="zh-CN" sz="2000" b="1" kern="100" dirty="0">
                <a:solidFill>
                  <a:srgbClr val="FF0000"/>
                </a:solidFill>
                <a:effectLst/>
                <a:latin typeface="+mn-ea"/>
              </a:rPr>
              <a:t>Scope(fun1)</a:t>
            </a:r>
            <a:r>
              <a:rPr lang="zh-CN" altLang="zh-CN" sz="2000" b="1" kern="100" dirty="0">
                <a:solidFill>
                  <a:srgbClr val="FF0000"/>
                </a:solidFill>
                <a:effectLst/>
                <a:latin typeface="+mn-ea"/>
                <a:cs typeface="Times New Roman" panose="02020503050405090304" pitchFamily="18" charset="0"/>
              </a:rPr>
              <a:t>运行结束后会正常释放自己，同时会尝试对自己的父</a:t>
            </a:r>
            <a:r>
              <a:rPr lang="en-US" altLang="zh-CN" sz="2000" b="1" kern="100" dirty="0">
                <a:solidFill>
                  <a:srgbClr val="FF0000"/>
                </a:solidFill>
                <a:effectLst/>
                <a:latin typeface="+mn-ea"/>
              </a:rPr>
              <a:t>Scope(main)</a:t>
            </a:r>
            <a:r>
              <a:rPr lang="zh-CN" altLang="zh-CN" sz="2000" b="1" kern="100" dirty="0">
                <a:solidFill>
                  <a:srgbClr val="FF0000"/>
                </a:solidFill>
                <a:effectLst/>
                <a:latin typeface="+mn-ea"/>
                <a:cs typeface="Times New Roman" panose="02020503050405090304" pitchFamily="18" charset="0"/>
              </a:rPr>
              <a:t>进行释放，最后会将自己的父</a:t>
            </a:r>
            <a:r>
              <a:rPr lang="en-US" altLang="zh-CN" sz="2000" b="1" kern="100" dirty="0">
                <a:solidFill>
                  <a:srgbClr val="FF0000"/>
                </a:solidFill>
                <a:effectLst/>
                <a:latin typeface="+mn-ea"/>
              </a:rPr>
              <a:t>Scope</a:t>
            </a:r>
            <a:r>
              <a:rPr lang="zh-CN" altLang="zh-CN" sz="2000" b="1" kern="100" dirty="0">
                <a:solidFill>
                  <a:srgbClr val="FF0000"/>
                </a:solidFill>
                <a:effectLst/>
                <a:latin typeface="+mn-ea"/>
                <a:cs typeface="Times New Roman" panose="02020503050405090304" pitchFamily="18" charset="0"/>
              </a:rPr>
              <a:t>释放掉。此时程序运行结束。</a:t>
            </a:r>
            <a:r>
              <a:rPr lang="zh-CN" altLang="zh-CN" sz="2000" b="1" dirty="0">
                <a:solidFill>
                  <a:srgbClr val="FF0000"/>
                </a:solidFill>
                <a:effectLst/>
                <a:latin typeface="+mn-ea"/>
              </a:rPr>
              <a:t> </a:t>
            </a:r>
            <a:endParaRPr lang="zh-CN" altLang="en-US" sz="2000" b="1" dirty="0">
              <a:solidFill>
                <a:srgbClr val="FF0000"/>
              </a:solidFill>
              <a:latin typeface="+mn-ea"/>
            </a:endParaRPr>
          </a:p>
        </p:txBody>
      </p:sp>
      <p:grpSp>
        <p:nvGrpSpPr>
          <p:cNvPr id="14" name="组合 13"/>
          <p:cNvGrpSpPr/>
          <p:nvPr/>
        </p:nvGrpSpPr>
        <p:grpSpPr>
          <a:xfrm>
            <a:off x="4636135" y="93980"/>
            <a:ext cx="2919730" cy="831215"/>
            <a:chOff x="7301" y="148"/>
            <a:chExt cx="4598" cy="1309"/>
          </a:xfrm>
        </p:grpSpPr>
        <p:sp>
          <p:nvSpPr>
            <p:cNvPr id="15" name="文本框 14"/>
            <p:cNvSpPr txBox="1"/>
            <p:nvPr/>
          </p:nvSpPr>
          <p:spPr>
            <a:xfrm>
              <a:off x="7301" y="148"/>
              <a:ext cx="4598" cy="1309"/>
            </a:xfrm>
            <a:prstGeom prst="rect">
              <a:avLst/>
            </a:prstGeom>
            <a:noFill/>
          </p:spPr>
          <p:txBody>
            <a:bodyPr wrap="square" rtlCol="0">
              <a:spAutoFit/>
            </a:bodyPr>
            <a:lstStyle/>
            <a:p>
              <a:pPr algn="ctr"/>
              <a:r>
                <a:rPr lang="en-US" altLang="zh-CN" sz="2400" b="1" dirty="0">
                  <a:solidFill>
                    <a:srgbClr val="091077"/>
                  </a:solidFill>
                  <a:latin typeface="Arial" panose="020B0604020202090204"/>
                  <a:ea typeface="微软雅黑"/>
                  <a:sym typeface="Arial" panose="020B0604020202090204"/>
                </a:rPr>
                <a:t>Scope</a:t>
              </a:r>
              <a:r>
                <a:rPr lang="zh-CN" altLang="en-US" sz="2400" b="1" dirty="0">
                  <a:solidFill>
                    <a:srgbClr val="091077"/>
                  </a:solidFill>
                  <a:latin typeface="Arial" panose="020B0604020202090204"/>
                  <a:ea typeface="微软雅黑"/>
                  <a:sym typeface="Arial" panose="020B0604020202090204"/>
                </a:rPr>
                <a:t>内存释放</a:t>
              </a:r>
              <a:endParaRPr lang="zh-CN" altLang="en-US" sz="3200" b="1" dirty="0">
                <a:solidFill>
                  <a:srgbClr val="091077"/>
                </a:solidFill>
                <a:latin typeface="Arial" panose="020B0604020202090204"/>
                <a:ea typeface="微软雅黑"/>
                <a:sym typeface="Arial" panose="020B0604020202090204"/>
              </a:endParaRPr>
            </a:p>
            <a:p>
              <a:pPr algn="ctr"/>
              <a:r>
                <a:rPr lang="zh-CN" altLang="zh-CN" sz="2400" dirty="0">
                  <a:effectLst/>
                </a:rPr>
                <a:t> </a:t>
              </a:r>
              <a:endParaRPr lang="zh-CN" altLang="en-US" sz="2400" b="1" dirty="0">
                <a:solidFill>
                  <a:srgbClr val="091077"/>
                </a:solidFill>
                <a:latin typeface="Arial" panose="020B0604020202090204"/>
                <a:ea typeface="微软雅黑"/>
                <a:sym typeface="Arial" panose="020B0604020202090204"/>
              </a:endParaRPr>
            </a:p>
          </p:txBody>
        </p:sp>
        <p:cxnSp>
          <p:nvCxnSpPr>
            <p:cNvPr id="17" name="直接连接符 15"/>
            <p:cNvCxnSpPr/>
            <p:nvPr/>
          </p:nvCxnSpPr>
          <p:spPr>
            <a:xfrm>
              <a:off x="8737" y="1050"/>
              <a:ext cx="1726" cy="0"/>
            </a:xfrm>
            <a:prstGeom prst="line">
              <a:avLst/>
            </a:prstGeom>
            <a:ln w="31750">
              <a:solidFill>
                <a:srgbClr val="091077"/>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组 3"/>
          <p:cNvPicPr>
            <a:picLocks noChangeAspect="1"/>
          </p:cNvPicPr>
          <p:nvPr/>
        </p:nvPicPr>
        <p:blipFill>
          <a:blip r:embed="rId1" cstate="screen"/>
          <a:stretch>
            <a:fillRect/>
          </a:stretch>
        </p:blipFill>
        <p:spPr>
          <a:xfrm flipV="1">
            <a:off x="0" y="5390515"/>
            <a:ext cx="1167130" cy="1467485"/>
          </a:xfrm>
          <a:prstGeom prst="rect">
            <a:avLst/>
          </a:prstGeom>
        </p:spPr>
      </p:pic>
      <p:sp>
        <p:nvSpPr>
          <p:cNvPr id="26" name="PA-圆角矩形 5"/>
          <p:cNvSpPr/>
          <p:nvPr>
            <p:custDataLst>
              <p:tags r:id="rId2"/>
            </p:custDataLst>
          </p:nvPr>
        </p:nvSpPr>
        <p:spPr>
          <a:xfrm>
            <a:off x="158115" y="341630"/>
            <a:ext cx="821055" cy="716915"/>
          </a:xfrm>
          <a:prstGeom prst="roundRect">
            <a:avLst>
              <a:gd name="adj" fmla="val 0"/>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rgbClr val="000000"/>
              </a:solidFill>
              <a:latin typeface="Arial" panose="020B0604020202090204"/>
              <a:ea typeface="微软雅黑"/>
              <a:sym typeface="Arial" panose="020B0604020202090204"/>
            </a:endParaRPr>
          </a:p>
        </p:txBody>
      </p:sp>
      <p:grpSp>
        <p:nvGrpSpPr>
          <p:cNvPr id="4" name="组合 3"/>
          <p:cNvGrpSpPr/>
          <p:nvPr/>
        </p:nvGrpSpPr>
        <p:grpSpPr>
          <a:xfrm>
            <a:off x="4636135" y="93980"/>
            <a:ext cx="2919730" cy="831215"/>
            <a:chOff x="7301" y="148"/>
            <a:chExt cx="4598" cy="1309"/>
          </a:xfrm>
        </p:grpSpPr>
        <p:sp>
          <p:nvSpPr>
            <p:cNvPr id="7" name="文本框 6"/>
            <p:cNvSpPr txBox="1"/>
            <p:nvPr/>
          </p:nvSpPr>
          <p:spPr>
            <a:xfrm>
              <a:off x="7301" y="148"/>
              <a:ext cx="4598" cy="1309"/>
            </a:xfrm>
            <a:prstGeom prst="rect">
              <a:avLst/>
            </a:prstGeom>
            <a:noFill/>
          </p:spPr>
          <p:txBody>
            <a:bodyPr wrap="square" rtlCol="0">
              <a:spAutoFit/>
            </a:bodyPr>
            <a:lstStyle/>
            <a:p>
              <a:pPr algn="ctr"/>
              <a:r>
                <a:rPr lang="en-US" altLang="zh-CN" sz="2400" b="1" dirty="0">
                  <a:solidFill>
                    <a:srgbClr val="091077"/>
                  </a:solidFill>
                  <a:latin typeface="Arial" panose="020B0604020202090204"/>
                  <a:ea typeface="微软雅黑"/>
                  <a:sym typeface="Arial" panose="020B0604020202090204"/>
                </a:rPr>
                <a:t>Scope</a:t>
              </a:r>
              <a:r>
                <a:rPr lang="zh-CN" altLang="en-US" sz="2400" b="1" dirty="0">
                  <a:solidFill>
                    <a:srgbClr val="091077"/>
                  </a:solidFill>
                  <a:latin typeface="Arial" panose="020B0604020202090204"/>
                  <a:ea typeface="微软雅黑"/>
                  <a:sym typeface="Arial" panose="020B0604020202090204"/>
                </a:rPr>
                <a:t>指令入口</a:t>
              </a:r>
              <a:endParaRPr lang="zh-CN" altLang="en-US" sz="3200" b="1" dirty="0">
                <a:solidFill>
                  <a:srgbClr val="091077"/>
                </a:solidFill>
                <a:latin typeface="Arial" panose="020B0604020202090204"/>
                <a:ea typeface="微软雅黑"/>
                <a:sym typeface="Arial" panose="020B0604020202090204"/>
              </a:endParaRPr>
            </a:p>
            <a:p>
              <a:pPr algn="ctr"/>
              <a:r>
                <a:rPr lang="zh-CN" altLang="zh-CN" sz="2400" dirty="0">
                  <a:effectLst/>
                </a:rPr>
                <a:t> </a:t>
              </a:r>
              <a:endParaRPr lang="zh-CN" altLang="en-US" sz="2400" b="1" dirty="0">
                <a:solidFill>
                  <a:srgbClr val="091077"/>
                </a:solidFill>
                <a:latin typeface="Arial" panose="020B0604020202090204"/>
                <a:ea typeface="微软雅黑"/>
                <a:sym typeface="Arial" panose="020B0604020202090204"/>
              </a:endParaRPr>
            </a:p>
          </p:txBody>
        </p:sp>
        <p:cxnSp>
          <p:nvCxnSpPr>
            <p:cNvPr id="16" name="直接连接符 15"/>
            <p:cNvCxnSpPr/>
            <p:nvPr/>
          </p:nvCxnSpPr>
          <p:spPr>
            <a:xfrm>
              <a:off x="8737" y="1050"/>
              <a:ext cx="1726" cy="0"/>
            </a:xfrm>
            <a:prstGeom prst="line">
              <a:avLst/>
            </a:prstGeom>
            <a:ln w="31750">
              <a:solidFill>
                <a:srgbClr val="091077"/>
              </a:solidFill>
            </a:ln>
          </p:spPr>
          <p:style>
            <a:lnRef idx="1">
              <a:schemeClr val="accent1"/>
            </a:lnRef>
            <a:fillRef idx="0">
              <a:schemeClr val="accent1"/>
            </a:fillRef>
            <a:effectRef idx="0">
              <a:schemeClr val="accent1"/>
            </a:effectRef>
            <a:fontRef idx="minor">
              <a:schemeClr val="tx1"/>
            </a:fontRef>
          </p:style>
        </p:cxnSp>
      </p:grpSp>
      <p:sp>
        <p:nvSpPr>
          <p:cNvPr id="9" name="文本框 8"/>
          <p:cNvSpPr txBox="1"/>
          <p:nvPr/>
        </p:nvSpPr>
        <p:spPr>
          <a:xfrm>
            <a:off x="307367" y="1113668"/>
            <a:ext cx="4840434" cy="1200329"/>
          </a:xfrm>
          <a:prstGeom prst="rect">
            <a:avLst/>
          </a:prstGeom>
          <a:noFill/>
        </p:spPr>
        <p:txBody>
          <a:bodyPr wrap="square">
            <a:spAutoFit/>
          </a:bodyPr>
          <a:lstStyle/>
          <a:p>
            <a:endParaRPr lang="en-US" altLang="zh-CN" dirty="0"/>
          </a:p>
          <a:p>
            <a:endParaRPr lang="en-US" altLang="zh-CN" dirty="0"/>
          </a:p>
          <a:p>
            <a:endParaRPr lang="en-US" altLang="zh-CN" dirty="0"/>
          </a:p>
          <a:p>
            <a:endParaRPr lang="zh-CN" altLang="en-US" dirty="0"/>
          </a:p>
        </p:txBody>
      </p:sp>
      <p:pic>
        <p:nvPicPr>
          <p:cNvPr id="6" name="图片 5" descr="组 4"/>
          <p:cNvPicPr>
            <a:picLocks noChangeAspect="1"/>
          </p:cNvPicPr>
          <p:nvPr/>
        </p:nvPicPr>
        <p:blipFill>
          <a:blip r:embed="rId3" cstate="screen"/>
          <a:stretch>
            <a:fillRect/>
          </a:stretch>
        </p:blipFill>
        <p:spPr>
          <a:xfrm flipV="1">
            <a:off x="11287125" y="0"/>
            <a:ext cx="907523" cy="1638000"/>
          </a:xfrm>
          <a:prstGeom prst="rect">
            <a:avLst/>
          </a:prstGeom>
        </p:spPr>
      </p:pic>
      <p:pic>
        <p:nvPicPr>
          <p:cNvPr id="5" name="图片 4" descr="p2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434373" y="1113668"/>
            <a:ext cx="6674485" cy="3464203"/>
          </a:xfrm>
          <a:prstGeom prst="rect">
            <a:avLst/>
          </a:prstGeom>
          <a:noFill/>
          <a:ln>
            <a:noFill/>
          </a:ln>
        </p:spPr>
      </p:pic>
      <p:sp>
        <p:nvSpPr>
          <p:cNvPr id="12" name="文本框 11"/>
          <p:cNvSpPr txBox="1"/>
          <p:nvPr/>
        </p:nvSpPr>
        <p:spPr>
          <a:xfrm>
            <a:off x="83142" y="1058545"/>
            <a:ext cx="5464853" cy="4093428"/>
          </a:xfrm>
          <a:prstGeom prst="rect">
            <a:avLst/>
          </a:prstGeom>
          <a:noFill/>
        </p:spPr>
        <p:txBody>
          <a:bodyPr wrap="square">
            <a:spAutoFit/>
          </a:bodyPr>
          <a:lstStyle/>
          <a:p>
            <a:pPr algn="just"/>
            <a:r>
              <a:rPr lang="zh-CN" altLang="zh-CN" sz="2000" kern="100" dirty="0">
                <a:effectLst/>
                <a:latin typeface="+mn-ea"/>
                <a:cs typeface="Times New Roman" panose="02020503050405090304" pitchFamily="18" charset="0"/>
              </a:rPr>
              <a:t>在</a:t>
            </a:r>
            <a:r>
              <a:rPr lang="zh-CN" altLang="en-US" sz="2000" kern="100" dirty="0">
                <a:latin typeface="+mn-ea"/>
                <a:cs typeface="Times New Roman" panose="02020503050405090304" pitchFamily="18" charset="0"/>
              </a:rPr>
              <a:t>右</a:t>
            </a:r>
            <a:r>
              <a:rPr lang="zh-CN" altLang="zh-CN" sz="2000" kern="100" dirty="0">
                <a:effectLst/>
                <a:latin typeface="+mn-ea"/>
                <a:cs typeface="Times New Roman" panose="02020503050405090304" pitchFamily="18" charset="0"/>
              </a:rPr>
              <a:t>图中是</a:t>
            </a:r>
            <a:r>
              <a:rPr lang="en-US" altLang="zh-CN" sz="2000" kern="100" dirty="0">
                <a:effectLst/>
                <a:latin typeface="+mn-ea"/>
              </a:rPr>
              <a:t>Scope</a:t>
            </a:r>
            <a:r>
              <a:rPr lang="zh-CN" altLang="zh-CN" sz="2000" kern="100" dirty="0">
                <a:effectLst/>
                <a:latin typeface="+mn-ea"/>
                <a:cs typeface="Times New Roman" panose="02020503050405090304" pitchFamily="18" charset="0"/>
              </a:rPr>
              <a:t>开始执行指令的入口，其中</a:t>
            </a:r>
            <a:r>
              <a:rPr lang="en-US" altLang="zh-CN" sz="2000" kern="100" dirty="0" err="1">
                <a:effectLst/>
                <a:latin typeface="+mn-ea"/>
              </a:rPr>
              <a:t>callSync</a:t>
            </a:r>
            <a:r>
              <a:rPr lang="zh-CN" altLang="zh-CN" sz="2000" kern="100" dirty="0">
                <a:effectLst/>
                <a:latin typeface="+mn-ea"/>
                <a:cs typeface="Times New Roman" panose="02020503050405090304" pitchFamily="18" charset="0"/>
              </a:rPr>
              <a:t>是执行异步函数时调用的，</a:t>
            </a:r>
            <a:r>
              <a:rPr lang="en-US" altLang="zh-CN" sz="2000" kern="100" dirty="0">
                <a:effectLst/>
                <a:latin typeface="+mn-ea"/>
              </a:rPr>
              <a:t>call</a:t>
            </a:r>
            <a:r>
              <a:rPr lang="zh-CN" altLang="zh-CN" sz="2000" kern="100" dirty="0">
                <a:effectLst/>
                <a:latin typeface="+mn-ea"/>
                <a:cs typeface="Times New Roman" panose="02020503050405090304" pitchFamily="18" charset="0"/>
              </a:rPr>
              <a:t>是运行普通函数时调用的。传入参数</a:t>
            </a:r>
            <a:r>
              <a:rPr lang="en-US" altLang="zh-CN" sz="2000" kern="100" dirty="0">
                <a:effectLst/>
                <a:latin typeface="+mn-ea"/>
              </a:rPr>
              <a:t>pointer</a:t>
            </a:r>
            <a:r>
              <a:rPr lang="zh-CN" altLang="zh-CN" sz="2000" kern="100" dirty="0">
                <a:effectLst/>
                <a:latin typeface="+mn-ea"/>
                <a:cs typeface="Times New Roman" panose="02020503050405090304" pitchFamily="18" charset="0"/>
              </a:rPr>
              <a:t>表示对应指令集的开始序号，从代码中可以看出指令集的运行实际上是一个</a:t>
            </a:r>
            <a:r>
              <a:rPr lang="en-US" altLang="zh-CN" sz="2000" b="1" kern="100" dirty="0">
                <a:solidFill>
                  <a:srgbClr val="FF0000"/>
                </a:solidFill>
                <a:effectLst/>
                <a:latin typeface="+mn-ea"/>
              </a:rPr>
              <a:t>while</a:t>
            </a:r>
            <a:r>
              <a:rPr lang="zh-CN" altLang="zh-CN" sz="2000" b="1" kern="100" dirty="0">
                <a:solidFill>
                  <a:srgbClr val="FF0000"/>
                </a:solidFill>
                <a:effectLst/>
                <a:latin typeface="+mn-ea"/>
                <a:cs typeface="Times New Roman" panose="02020503050405090304" pitchFamily="18" charset="0"/>
              </a:rPr>
              <a:t>循环</a:t>
            </a:r>
            <a:r>
              <a:rPr lang="zh-CN" altLang="zh-CN" sz="2000" kern="100" dirty="0">
                <a:effectLst/>
                <a:latin typeface="+mn-ea"/>
                <a:cs typeface="Times New Roman" panose="02020503050405090304" pitchFamily="18" charset="0"/>
              </a:rPr>
              <a:t>，通过</a:t>
            </a:r>
            <a:r>
              <a:rPr lang="en-US" altLang="zh-CN" sz="2000" kern="100" dirty="0" err="1">
                <a:effectLst/>
                <a:latin typeface="+mn-ea"/>
              </a:rPr>
              <a:t>engine.ops</a:t>
            </a:r>
            <a:r>
              <a:rPr lang="zh-CN" altLang="zh-CN" sz="2000" kern="100" dirty="0">
                <a:effectLst/>
                <a:latin typeface="+mn-ea"/>
                <a:cs typeface="Times New Roman" panose="02020503050405090304" pitchFamily="18" charset="0"/>
              </a:rPr>
              <a:t>获取对应需要执行的指令，通过</a:t>
            </a:r>
            <a:r>
              <a:rPr lang="en-US" altLang="zh-CN" sz="2000" kern="100" dirty="0" err="1">
                <a:effectLst/>
                <a:latin typeface="+mn-ea"/>
              </a:rPr>
              <a:t>op.run</a:t>
            </a:r>
            <a:r>
              <a:rPr lang="zh-CN" altLang="zh-CN" sz="2000" kern="100" dirty="0">
                <a:effectLst/>
                <a:latin typeface="+mn-ea"/>
                <a:cs typeface="Times New Roman" panose="02020503050405090304" pitchFamily="18" charset="0"/>
              </a:rPr>
              <a:t>方法运行指令，同时通过</a:t>
            </a:r>
            <a:r>
              <a:rPr lang="en-US" altLang="zh-CN" sz="2000" b="1" kern="100" dirty="0" err="1">
                <a:solidFill>
                  <a:srgbClr val="FF0000"/>
                </a:solidFill>
                <a:effectLst/>
                <a:latin typeface="+mn-ea"/>
              </a:rPr>
              <a:t>opPointer</a:t>
            </a:r>
            <a:r>
              <a:rPr lang="en-US" altLang="zh-CN" sz="2000" b="1" kern="100" dirty="0">
                <a:solidFill>
                  <a:srgbClr val="FF0000"/>
                </a:solidFill>
                <a:effectLst/>
                <a:latin typeface="+mn-ea"/>
              </a:rPr>
              <a:t>++</a:t>
            </a:r>
            <a:r>
              <a:rPr lang="zh-CN" altLang="zh-CN" sz="2000" b="1" kern="100" dirty="0">
                <a:solidFill>
                  <a:srgbClr val="FF0000"/>
                </a:solidFill>
                <a:effectLst/>
                <a:latin typeface="+mn-ea"/>
                <a:cs typeface="Times New Roman" panose="02020503050405090304" pitchFamily="18" charset="0"/>
              </a:rPr>
              <a:t>递增指令序号</a:t>
            </a:r>
            <a:r>
              <a:rPr lang="zh-CN" altLang="zh-CN" sz="2000" kern="100" dirty="0">
                <a:effectLst/>
                <a:latin typeface="+mn-ea"/>
                <a:cs typeface="Times New Roman" panose="02020503050405090304" pitchFamily="18" charset="0"/>
              </a:rPr>
              <a:t>，当捕获到</a:t>
            </a:r>
            <a:r>
              <a:rPr lang="en-US" altLang="zh-CN" sz="2000" b="1" kern="100" dirty="0" err="1">
                <a:solidFill>
                  <a:srgbClr val="FF0000"/>
                </a:solidFill>
                <a:effectLst/>
                <a:latin typeface="+mn-ea"/>
              </a:rPr>
              <a:t>ProgramExit</a:t>
            </a:r>
            <a:r>
              <a:rPr lang="zh-CN" altLang="zh-CN" sz="2000" b="1" kern="100" dirty="0">
                <a:solidFill>
                  <a:srgbClr val="FF0000"/>
                </a:solidFill>
                <a:effectLst/>
                <a:latin typeface="+mn-ea"/>
                <a:cs typeface="Times New Roman" panose="02020503050405090304" pitchFamily="18" charset="0"/>
              </a:rPr>
              <a:t>异常时表示指令结束执行</a:t>
            </a:r>
            <a:r>
              <a:rPr lang="zh-CN" altLang="zh-CN" sz="2000" kern="100" dirty="0">
                <a:effectLst/>
                <a:latin typeface="+mn-ea"/>
                <a:cs typeface="Times New Roman" panose="02020503050405090304" pitchFamily="18" charset="0"/>
              </a:rPr>
              <a:t>了，一般而言</a:t>
            </a:r>
            <a:r>
              <a:rPr lang="en-US" altLang="zh-CN" sz="2000" kern="100" dirty="0" err="1">
                <a:effectLst/>
                <a:latin typeface="+mn-ea"/>
              </a:rPr>
              <a:t>OpEnd</a:t>
            </a:r>
            <a:r>
              <a:rPr lang="zh-CN" altLang="zh-CN" sz="2000" kern="100" dirty="0">
                <a:effectLst/>
                <a:latin typeface="+mn-ea"/>
                <a:cs typeface="Times New Roman" panose="02020503050405090304" pitchFamily="18" charset="0"/>
              </a:rPr>
              <a:t>是结束指令，在执行</a:t>
            </a:r>
            <a:r>
              <a:rPr lang="en-US" altLang="zh-CN" sz="2000" kern="100" dirty="0" err="1">
                <a:effectLst/>
                <a:latin typeface="+mn-ea"/>
              </a:rPr>
              <a:t>OpEnd</a:t>
            </a:r>
            <a:r>
              <a:rPr lang="zh-CN" altLang="zh-CN" sz="2000" kern="100" dirty="0">
                <a:effectLst/>
                <a:latin typeface="+mn-ea"/>
                <a:cs typeface="Times New Roman" panose="02020503050405090304" pitchFamily="18" charset="0"/>
              </a:rPr>
              <a:t>指令时时会抛出</a:t>
            </a:r>
            <a:r>
              <a:rPr lang="en-US" altLang="zh-CN" sz="2000" kern="100" dirty="0" err="1">
                <a:effectLst/>
                <a:latin typeface="+mn-ea"/>
              </a:rPr>
              <a:t>ProgramExit</a:t>
            </a:r>
            <a:r>
              <a:rPr lang="zh-CN" altLang="zh-CN" sz="2000" kern="100" dirty="0">
                <a:effectLst/>
                <a:latin typeface="+mn-ea"/>
                <a:cs typeface="Times New Roman" panose="02020503050405090304" pitchFamily="18" charset="0"/>
              </a:rPr>
              <a:t>。如果捕捉到除了</a:t>
            </a:r>
            <a:r>
              <a:rPr lang="en-US" altLang="zh-CN" sz="2000" kern="100" dirty="0" err="1">
                <a:effectLst/>
                <a:latin typeface="+mn-ea"/>
              </a:rPr>
              <a:t>ProgramExit</a:t>
            </a:r>
            <a:r>
              <a:rPr lang="zh-CN" altLang="zh-CN" sz="2000" kern="100" dirty="0">
                <a:effectLst/>
                <a:latin typeface="+mn-ea"/>
                <a:cs typeface="Times New Roman" panose="02020503050405090304" pitchFamily="18" charset="0"/>
              </a:rPr>
              <a:t>之外的异常时表示运行指令报错了，会通过</a:t>
            </a:r>
            <a:r>
              <a:rPr lang="en-US" altLang="zh-CN" sz="2000" kern="100" dirty="0">
                <a:effectLst/>
                <a:latin typeface="+mn-ea"/>
              </a:rPr>
              <a:t>rethrow</a:t>
            </a:r>
            <a:r>
              <a:rPr lang="zh-CN" altLang="zh-CN" sz="2000" kern="100" dirty="0">
                <a:effectLst/>
                <a:latin typeface="+mn-ea"/>
                <a:cs typeface="Times New Roman" panose="02020503050405090304" pitchFamily="18" charset="0"/>
              </a:rPr>
              <a:t>将异常重新抛出。</a:t>
            </a:r>
            <a:r>
              <a:rPr lang="zh-CN" altLang="zh-CN" sz="2000" dirty="0">
                <a:effectLst/>
                <a:latin typeface="+mn-ea"/>
              </a:rPr>
              <a:t> </a:t>
            </a:r>
            <a:endParaRPr lang="zh-CN" altLang="en-US" sz="2000" dirty="0">
              <a:latin typeface="+mn-ea"/>
            </a:endParaRPr>
          </a:p>
        </p:txBody>
      </p:sp>
      <p:sp>
        <p:nvSpPr>
          <p:cNvPr id="14" name="文本框 13"/>
          <p:cNvSpPr txBox="1"/>
          <p:nvPr/>
        </p:nvSpPr>
        <p:spPr>
          <a:xfrm>
            <a:off x="5729591" y="4517251"/>
            <a:ext cx="6303188" cy="2246769"/>
          </a:xfrm>
          <a:prstGeom prst="rect">
            <a:avLst/>
          </a:prstGeom>
          <a:noFill/>
        </p:spPr>
        <p:txBody>
          <a:bodyPr wrap="square">
            <a:spAutoFit/>
          </a:bodyPr>
          <a:lstStyle/>
          <a:p>
            <a:pPr indent="304800" algn="just"/>
            <a:r>
              <a:rPr lang="en-US" altLang="zh-CN" sz="2000" kern="100" dirty="0">
                <a:effectLst/>
                <a:latin typeface="+mn-ea"/>
              </a:rPr>
              <a:t>call</a:t>
            </a:r>
            <a:r>
              <a:rPr lang="zh-CN" altLang="zh-CN" sz="2000" kern="100" dirty="0">
                <a:effectLst/>
                <a:latin typeface="+mn-ea"/>
              </a:rPr>
              <a:t>与</a:t>
            </a:r>
            <a:r>
              <a:rPr lang="en-US" altLang="zh-CN" sz="2000" kern="100" dirty="0" err="1">
                <a:effectLst/>
                <a:latin typeface="+mn-ea"/>
              </a:rPr>
              <a:t>callAsync</a:t>
            </a:r>
            <a:r>
              <a:rPr lang="zh-CN" altLang="zh-CN" sz="2000" kern="100" dirty="0">
                <a:effectLst/>
                <a:latin typeface="+mn-ea"/>
              </a:rPr>
              <a:t>的操作是相似的，区别在于如果</a:t>
            </a:r>
            <a:r>
              <a:rPr lang="en-US" altLang="zh-CN" sz="2000" kern="100" dirty="0" err="1">
                <a:effectLst/>
                <a:latin typeface="+mn-ea"/>
              </a:rPr>
              <a:t>op.run</a:t>
            </a:r>
            <a:r>
              <a:rPr lang="zh-CN" altLang="zh-CN" sz="2000" kern="100" dirty="0">
                <a:effectLst/>
                <a:latin typeface="+mn-ea"/>
              </a:rPr>
              <a:t>的返回值如果是</a:t>
            </a:r>
            <a:r>
              <a:rPr lang="en-US" altLang="zh-CN" sz="2000" kern="100" dirty="0">
                <a:effectLst/>
                <a:latin typeface="+mn-ea"/>
              </a:rPr>
              <a:t>Future</a:t>
            </a:r>
            <a:r>
              <a:rPr lang="zh-CN" altLang="zh-CN" sz="2000" kern="100" dirty="0">
                <a:effectLst/>
                <a:latin typeface="+mn-ea"/>
              </a:rPr>
              <a:t>我们需要等待</a:t>
            </a:r>
            <a:r>
              <a:rPr lang="en-US" altLang="zh-CN" sz="2000" kern="100" dirty="0">
                <a:effectLst/>
                <a:latin typeface="+mn-ea"/>
              </a:rPr>
              <a:t>Future</a:t>
            </a:r>
            <a:r>
              <a:rPr lang="zh-CN" altLang="zh-CN" sz="2000" kern="100" dirty="0">
                <a:effectLst/>
                <a:latin typeface="+mn-ea"/>
              </a:rPr>
              <a:t>执行完成。这是因为指令的</a:t>
            </a:r>
            <a:r>
              <a:rPr lang="en-US" altLang="zh-CN" sz="2000" kern="100" dirty="0">
                <a:effectLst/>
                <a:latin typeface="+mn-ea"/>
              </a:rPr>
              <a:t>run</a:t>
            </a:r>
            <a:r>
              <a:rPr lang="zh-CN" altLang="zh-CN" sz="2000" kern="100" dirty="0">
                <a:effectLst/>
                <a:latin typeface="+mn-ea"/>
              </a:rPr>
              <a:t>方法的返回值是一个</a:t>
            </a:r>
            <a:r>
              <a:rPr lang="en-US" altLang="zh-CN" sz="2000" kern="100" dirty="0" err="1">
                <a:effectLst/>
                <a:latin typeface="+mn-ea"/>
              </a:rPr>
              <a:t>FutureOr</a:t>
            </a:r>
            <a:r>
              <a:rPr lang="zh-CN" altLang="zh-CN" sz="2000" kern="100" dirty="0">
                <a:effectLst/>
                <a:latin typeface="+mn-ea"/>
              </a:rPr>
              <a:t>对象，它可能是一个</a:t>
            </a:r>
            <a:r>
              <a:rPr lang="en-US" altLang="zh-CN" sz="2000" kern="100" dirty="0">
                <a:effectLst/>
                <a:latin typeface="+mn-ea"/>
              </a:rPr>
              <a:t>Future</a:t>
            </a:r>
            <a:r>
              <a:rPr lang="zh-CN" altLang="zh-CN" sz="2000" kern="100" dirty="0">
                <a:effectLst/>
                <a:latin typeface="+mn-ea"/>
              </a:rPr>
              <a:t>也可能不是，我们需要</a:t>
            </a:r>
            <a:r>
              <a:rPr lang="en-US" altLang="zh-CN" sz="2000" kern="100" dirty="0">
                <a:effectLst/>
                <a:latin typeface="+mn-ea"/>
              </a:rPr>
              <a:t>op</a:t>
            </a:r>
            <a:r>
              <a:rPr lang="zh-CN" altLang="zh-CN" sz="2000" kern="100" dirty="0">
                <a:effectLst/>
                <a:latin typeface="+mn-ea"/>
              </a:rPr>
              <a:t>的</a:t>
            </a:r>
            <a:r>
              <a:rPr lang="en-US" altLang="zh-CN" sz="2000" kern="100" dirty="0">
                <a:effectLst/>
                <a:latin typeface="+mn-ea"/>
              </a:rPr>
              <a:t>run</a:t>
            </a:r>
            <a:r>
              <a:rPr lang="zh-CN" altLang="zh-CN" sz="2000" kern="100" dirty="0">
                <a:effectLst/>
                <a:latin typeface="+mn-ea"/>
              </a:rPr>
              <a:t>方法是顺序执行的，一个指令执行结束后才能执行下一个，因此如果返回的是</a:t>
            </a:r>
            <a:r>
              <a:rPr lang="en-US" altLang="zh-CN" sz="2000" kern="100" dirty="0">
                <a:effectLst/>
                <a:latin typeface="+mn-ea"/>
              </a:rPr>
              <a:t>Future</a:t>
            </a:r>
            <a:r>
              <a:rPr lang="zh-CN" altLang="zh-CN" sz="2000" kern="100" dirty="0">
                <a:effectLst/>
                <a:latin typeface="+mn-ea"/>
              </a:rPr>
              <a:t>则需要等待它执行完成再继续。</a:t>
            </a:r>
            <a:endParaRPr lang="zh-CN" altLang="zh-CN" sz="2000" kern="100" dirty="0">
              <a:effectLst/>
              <a:latin typeface="+mn-ea"/>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组 3"/>
          <p:cNvPicPr>
            <a:picLocks noChangeAspect="1"/>
          </p:cNvPicPr>
          <p:nvPr/>
        </p:nvPicPr>
        <p:blipFill>
          <a:blip r:embed="rId1" cstate="screen"/>
          <a:stretch>
            <a:fillRect/>
          </a:stretch>
        </p:blipFill>
        <p:spPr>
          <a:xfrm flipV="1">
            <a:off x="0" y="5390515"/>
            <a:ext cx="1167130" cy="1467485"/>
          </a:xfrm>
          <a:prstGeom prst="rect">
            <a:avLst/>
          </a:prstGeom>
        </p:spPr>
      </p:pic>
      <p:sp>
        <p:nvSpPr>
          <p:cNvPr id="26" name="PA-圆角矩形 5"/>
          <p:cNvSpPr/>
          <p:nvPr>
            <p:custDataLst>
              <p:tags r:id="rId2"/>
            </p:custDataLst>
          </p:nvPr>
        </p:nvSpPr>
        <p:spPr>
          <a:xfrm>
            <a:off x="158115" y="341630"/>
            <a:ext cx="821055" cy="716915"/>
          </a:xfrm>
          <a:prstGeom prst="roundRect">
            <a:avLst>
              <a:gd name="adj" fmla="val 0"/>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rgbClr val="000000"/>
              </a:solidFill>
              <a:latin typeface="Arial" panose="020B0604020202090204"/>
              <a:ea typeface="微软雅黑"/>
              <a:sym typeface="Arial" panose="020B0604020202090204"/>
            </a:endParaRPr>
          </a:p>
        </p:txBody>
      </p:sp>
      <p:grpSp>
        <p:nvGrpSpPr>
          <p:cNvPr id="4" name="组合 3"/>
          <p:cNvGrpSpPr/>
          <p:nvPr/>
        </p:nvGrpSpPr>
        <p:grpSpPr>
          <a:xfrm>
            <a:off x="4636135" y="93980"/>
            <a:ext cx="2919730" cy="831215"/>
            <a:chOff x="7301" y="148"/>
            <a:chExt cx="4598" cy="1309"/>
          </a:xfrm>
        </p:grpSpPr>
        <p:sp>
          <p:nvSpPr>
            <p:cNvPr id="7" name="文本框 6"/>
            <p:cNvSpPr txBox="1"/>
            <p:nvPr/>
          </p:nvSpPr>
          <p:spPr>
            <a:xfrm>
              <a:off x="7301" y="148"/>
              <a:ext cx="4598" cy="1309"/>
            </a:xfrm>
            <a:prstGeom prst="rect">
              <a:avLst/>
            </a:prstGeom>
            <a:noFill/>
          </p:spPr>
          <p:txBody>
            <a:bodyPr wrap="square" rtlCol="0">
              <a:spAutoFit/>
            </a:bodyPr>
            <a:lstStyle/>
            <a:p>
              <a:pPr algn="ctr"/>
              <a:r>
                <a:rPr lang="en-US" altLang="zh-CN" sz="2400" b="1" dirty="0">
                  <a:solidFill>
                    <a:srgbClr val="091077"/>
                  </a:solidFill>
                  <a:latin typeface="Arial" panose="020B0604020202090204"/>
                  <a:ea typeface="微软雅黑"/>
                  <a:sym typeface="Arial" panose="020B0604020202090204"/>
                </a:rPr>
                <a:t>Scope</a:t>
              </a:r>
              <a:r>
                <a:rPr lang="zh-CN" altLang="en-US" sz="2400" b="1" dirty="0">
                  <a:solidFill>
                    <a:srgbClr val="091077"/>
                  </a:solidFill>
                  <a:latin typeface="Arial" panose="020B0604020202090204"/>
                  <a:ea typeface="微软雅黑"/>
                  <a:sym typeface="Arial" panose="020B0604020202090204"/>
                </a:rPr>
                <a:t>函数入口</a:t>
              </a:r>
              <a:endParaRPr lang="zh-CN" altLang="en-US" sz="3200" b="1" dirty="0">
                <a:solidFill>
                  <a:srgbClr val="091077"/>
                </a:solidFill>
                <a:latin typeface="Arial" panose="020B0604020202090204"/>
                <a:ea typeface="微软雅黑"/>
                <a:sym typeface="Arial" panose="020B0604020202090204"/>
              </a:endParaRPr>
            </a:p>
            <a:p>
              <a:pPr algn="ctr"/>
              <a:r>
                <a:rPr lang="zh-CN" altLang="zh-CN" sz="2400" dirty="0">
                  <a:effectLst/>
                </a:rPr>
                <a:t> </a:t>
              </a:r>
              <a:endParaRPr lang="zh-CN" altLang="en-US" sz="2400" b="1" dirty="0">
                <a:solidFill>
                  <a:srgbClr val="091077"/>
                </a:solidFill>
                <a:latin typeface="Arial" panose="020B0604020202090204"/>
                <a:ea typeface="微软雅黑"/>
                <a:sym typeface="Arial" panose="020B0604020202090204"/>
              </a:endParaRPr>
            </a:p>
          </p:txBody>
        </p:sp>
        <p:cxnSp>
          <p:nvCxnSpPr>
            <p:cNvPr id="16" name="直接连接符 15"/>
            <p:cNvCxnSpPr/>
            <p:nvPr/>
          </p:nvCxnSpPr>
          <p:spPr>
            <a:xfrm>
              <a:off x="8737" y="1050"/>
              <a:ext cx="1726" cy="0"/>
            </a:xfrm>
            <a:prstGeom prst="line">
              <a:avLst/>
            </a:prstGeom>
            <a:ln w="31750">
              <a:solidFill>
                <a:srgbClr val="091077"/>
              </a:solidFill>
            </a:ln>
          </p:spPr>
          <p:style>
            <a:lnRef idx="1">
              <a:schemeClr val="accent1"/>
            </a:lnRef>
            <a:fillRef idx="0">
              <a:schemeClr val="accent1"/>
            </a:fillRef>
            <a:effectRef idx="0">
              <a:schemeClr val="accent1"/>
            </a:effectRef>
            <a:fontRef idx="minor">
              <a:schemeClr val="tx1"/>
            </a:fontRef>
          </p:style>
        </p:cxnSp>
      </p:grpSp>
      <p:sp>
        <p:nvSpPr>
          <p:cNvPr id="9" name="文本框 8"/>
          <p:cNvSpPr txBox="1"/>
          <p:nvPr/>
        </p:nvSpPr>
        <p:spPr>
          <a:xfrm>
            <a:off x="307367" y="1113668"/>
            <a:ext cx="4840434" cy="1200329"/>
          </a:xfrm>
          <a:prstGeom prst="rect">
            <a:avLst/>
          </a:prstGeom>
          <a:noFill/>
        </p:spPr>
        <p:txBody>
          <a:bodyPr wrap="square">
            <a:spAutoFit/>
          </a:bodyPr>
          <a:lstStyle/>
          <a:p>
            <a:endParaRPr lang="en-US" altLang="zh-CN" dirty="0"/>
          </a:p>
          <a:p>
            <a:endParaRPr lang="en-US" altLang="zh-CN" dirty="0"/>
          </a:p>
          <a:p>
            <a:endParaRPr lang="en-US" altLang="zh-CN" dirty="0"/>
          </a:p>
          <a:p>
            <a:endParaRPr lang="zh-CN" altLang="en-US" dirty="0"/>
          </a:p>
        </p:txBody>
      </p:sp>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58255" y="967810"/>
            <a:ext cx="5459810" cy="5758977"/>
          </a:xfrm>
          <a:prstGeom prst="rect">
            <a:avLst/>
          </a:prstGeom>
          <a:noFill/>
          <a:ln>
            <a:noFill/>
          </a:ln>
        </p:spPr>
      </p:pic>
      <p:pic>
        <p:nvPicPr>
          <p:cNvPr id="6" name="图片 5" descr="组 4"/>
          <p:cNvPicPr>
            <a:picLocks noChangeAspect="1"/>
          </p:cNvPicPr>
          <p:nvPr/>
        </p:nvPicPr>
        <p:blipFill>
          <a:blip r:embed="rId4" cstate="screen"/>
          <a:stretch>
            <a:fillRect/>
          </a:stretch>
        </p:blipFill>
        <p:spPr>
          <a:xfrm flipV="1">
            <a:off x="11287125" y="0"/>
            <a:ext cx="907523" cy="1638000"/>
          </a:xfrm>
          <a:prstGeom prst="rect">
            <a:avLst/>
          </a:prstGeom>
        </p:spPr>
      </p:pic>
      <p:sp>
        <p:nvSpPr>
          <p:cNvPr id="10" name="文本框 9"/>
          <p:cNvSpPr txBox="1"/>
          <p:nvPr/>
        </p:nvSpPr>
        <p:spPr>
          <a:xfrm>
            <a:off x="583565" y="1297087"/>
            <a:ext cx="5547995" cy="4093428"/>
          </a:xfrm>
          <a:prstGeom prst="rect">
            <a:avLst/>
          </a:prstGeom>
          <a:noFill/>
        </p:spPr>
        <p:txBody>
          <a:bodyPr wrap="square">
            <a:spAutoFit/>
          </a:bodyPr>
          <a:lstStyle/>
          <a:p>
            <a:pPr algn="just"/>
            <a:r>
              <a:rPr lang="en-US" altLang="zh-CN" sz="2000" kern="100" dirty="0">
                <a:effectLst/>
                <a:latin typeface="+mn-ea"/>
                <a:cs typeface="Times New Roman" panose="02020503050405090304" pitchFamily="18" charset="0"/>
              </a:rPr>
              <a:t>       </a:t>
            </a:r>
            <a:r>
              <a:rPr lang="zh-CN" altLang="zh-CN" sz="2000" kern="100" dirty="0">
                <a:effectLst/>
                <a:latin typeface="+mn-ea"/>
                <a:cs typeface="Times New Roman" panose="02020503050405090304" pitchFamily="18" charset="0"/>
              </a:rPr>
              <a:t>从代码中可以看出，它们都需要通过调用</a:t>
            </a:r>
            <a:r>
              <a:rPr lang="en-US" altLang="zh-CN" sz="2000" kern="100" dirty="0" err="1">
                <a:effectLst/>
                <a:latin typeface="+mn-ea"/>
              </a:rPr>
              <a:t>createChildScope</a:t>
            </a:r>
            <a:r>
              <a:rPr lang="zh-CN" altLang="zh-CN" sz="2000" kern="100" dirty="0">
                <a:effectLst/>
                <a:latin typeface="+mn-ea"/>
                <a:cs typeface="Times New Roman" panose="02020503050405090304" pitchFamily="18" charset="0"/>
              </a:rPr>
              <a:t>创建一个子</a:t>
            </a:r>
            <a:r>
              <a:rPr lang="en-US" altLang="zh-CN" sz="2000" kern="100" dirty="0">
                <a:effectLst/>
                <a:latin typeface="+mn-ea"/>
              </a:rPr>
              <a:t>Scope</a:t>
            </a:r>
            <a:r>
              <a:rPr lang="zh-CN" altLang="zh-CN" sz="2000" kern="100" dirty="0">
                <a:effectLst/>
                <a:latin typeface="+mn-ea"/>
                <a:cs typeface="Times New Roman" panose="02020503050405090304" pitchFamily="18" charset="0"/>
              </a:rPr>
              <a:t>，命名为</a:t>
            </a:r>
            <a:r>
              <a:rPr lang="en-US" altLang="zh-CN" sz="2000" kern="100" dirty="0" err="1">
                <a:effectLst/>
                <a:latin typeface="+mn-ea"/>
              </a:rPr>
              <a:t>newScope</a:t>
            </a:r>
            <a:r>
              <a:rPr lang="zh-CN" altLang="zh-CN" sz="2000" kern="100" dirty="0">
                <a:effectLst/>
                <a:latin typeface="+mn-ea"/>
                <a:cs typeface="Times New Roman" panose="02020503050405090304" pitchFamily="18" charset="0"/>
              </a:rPr>
              <a:t>，如果需要插入参数则会从自己当前操作栈中出栈出一个</a:t>
            </a:r>
            <a:r>
              <a:rPr lang="en-US" altLang="zh-CN" sz="2000" kern="100" dirty="0">
                <a:effectLst/>
                <a:latin typeface="+mn-ea"/>
              </a:rPr>
              <a:t>List</a:t>
            </a:r>
            <a:r>
              <a:rPr lang="zh-CN" altLang="zh-CN" sz="2000" kern="100" dirty="0">
                <a:effectLst/>
                <a:latin typeface="+mn-ea"/>
                <a:cs typeface="Times New Roman" panose="02020503050405090304" pitchFamily="18" charset="0"/>
              </a:rPr>
              <a:t>类型的值，插入到</a:t>
            </a:r>
            <a:r>
              <a:rPr lang="en-US" altLang="zh-CN" sz="2000" kern="100" dirty="0" err="1">
                <a:effectLst/>
                <a:latin typeface="+mn-ea"/>
              </a:rPr>
              <a:t>newScope</a:t>
            </a:r>
            <a:r>
              <a:rPr lang="zh-CN" altLang="zh-CN" sz="2000" kern="100" dirty="0">
                <a:effectLst/>
                <a:latin typeface="+mn-ea"/>
                <a:cs typeface="Times New Roman" panose="02020503050405090304" pitchFamily="18" charset="0"/>
              </a:rPr>
              <a:t>的参数表中。异步函数会通过调用</a:t>
            </a:r>
            <a:r>
              <a:rPr lang="en-US" altLang="zh-CN" sz="2000" kern="100" dirty="0">
                <a:effectLst/>
                <a:latin typeface="+mn-ea"/>
              </a:rPr>
              <a:t>_</a:t>
            </a:r>
            <a:r>
              <a:rPr lang="en-US" altLang="zh-CN" sz="2000" kern="100" dirty="0" err="1">
                <a:effectLst/>
                <a:latin typeface="+mn-ea"/>
              </a:rPr>
              <a:t>doAsync</a:t>
            </a:r>
            <a:r>
              <a:rPr lang="zh-CN" altLang="zh-CN" sz="2000" kern="100" dirty="0">
                <a:effectLst/>
                <a:latin typeface="+mn-ea"/>
                <a:cs typeface="Times New Roman" panose="02020503050405090304" pitchFamily="18" charset="0"/>
              </a:rPr>
              <a:t>函数获取一个</a:t>
            </a:r>
            <a:r>
              <a:rPr lang="en-US" altLang="zh-CN" sz="2000" kern="100" dirty="0">
                <a:effectLst/>
                <a:latin typeface="+mn-ea"/>
              </a:rPr>
              <a:t>Future</a:t>
            </a:r>
            <a:r>
              <a:rPr lang="zh-CN" altLang="zh-CN" sz="2000" kern="100" dirty="0">
                <a:effectLst/>
                <a:latin typeface="+mn-ea"/>
                <a:cs typeface="Times New Roman" panose="02020503050405090304" pitchFamily="18" charset="0"/>
              </a:rPr>
              <a:t>对象，并插入到自己的操作栈中，否则会直接调用</a:t>
            </a:r>
            <a:r>
              <a:rPr lang="en-US" altLang="zh-CN" sz="2000" kern="100" dirty="0" err="1">
                <a:effectLst/>
                <a:latin typeface="+mn-ea"/>
              </a:rPr>
              <a:t>newScope.call</a:t>
            </a:r>
            <a:r>
              <a:rPr lang="zh-CN" altLang="zh-CN" sz="2000" kern="100" dirty="0">
                <a:effectLst/>
                <a:latin typeface="+mn-ea"/>
                <a:cs typeface="Times New Roman" panose="02020503050405090304" pitchFamily="18" charset="0"/>
              </a:rPr>
              <a:t>函数等待子</a:t>
            </a:r>
            <a:r>
              <a:rPr lang="en-US" altLang="zh-CN" sz="2000" kern="100" dirty="0">
                <a:effectLst/>
                <a:latin typeface="+mn-ea"/>
              </a:rPr>
              <a:t>scope</a:t>
            </a:r>
            <a:r>
              <a:rPr lang="zh-CN" altLang="zh-CN" sz="2000" kern="100" dirty="0">
                <a:effectLst/>
                <a:latin typeface="+mn-ea"/>
                <a:cs typeface="Times New Roman" panose="02020503050405090304" pitchFamily="18" charset="0"/>
              </a:rPr>
              <a:t>执行结束，然后根据是否有返回值将判断是否将</a:t>
            </a:r>
            <a:r>
              <a:rPr lang="en-US" altLang="zh-CN" sz="2000" kern="100" dirty="0" err="1">
                <a:effectLst/>
                <a:latin typeface="+mn-ea"/>
              </a:rPr>
              <a:t>newScope.returnValue</a:t>
            </a:r>
            <a:r>
              <a:rPr lang="zh-CN" altLang="zh-CN" sz="2000" kern="100" dirty="0">
                <a:effectLst/>
                <a:latin typeface="+mn-ea"/>
                <a:cs typeface="Times New Roman" panose="02020503050405090304" pitchFamily="18" charset="0"/>
              </a:rPr>
              <a:t>拆入到自己的操作栈。</a:t>
            </a:r>
            <a:r>
              <a:rPr lang="en-US" altLang="zh-CN" sz="2000" kern="100" dirty="0">
                <a:effectLst/>
                <a:latin typeface="+mn-ea"/>
              </a:rPr>
              <a:t>_</a:t>
            </a:r>
            <a:r>
              <a:rPr lang="en-US" altLang="zh-CN" sz="2000" kern="100" dirty="0" err="1">
                <a:effectLst/>
                <a:latin typeface="+mn-ea"/>
              </a:rPr>
              <a:t>doAsync</a:t>
            </a:r>
            <a:r>
              <a:rPr lang="zh-CN" altLang="zh-CN" sz="2000" kern="100" dirty="0">
                <a:effectLst/>
                <a:latin typeface="+mn-ea"/>
                <a:cs typeface="Times New Roman" panose="02020503050405090304" pitchFamily="18" charset="0"/>
              </a:rPr>
              <a:t>的操作很简单通过</a:t>
            </a:r>
            <a:r>
              <a:rPr lang="en-US" altLang="zh-CN" sz="2000" kern="100" dirty="0">
                <a:effectLst/>
                <a:latin typeface="+mn-ea"/>
              </a:rPr>
              <a:t>Future</a:t>
            </a:r>
            <a:r>
              <a:rPr lang="zh-CN" altLang="zh-CN" sz="2000" kern="100" dirty="0">
                <a:effectLst/>
                <a:latin typeface="+mn-ea"/>
                <a:cs typeface="Times New Roman" panose="02020503050405090304" pitchFamily="18" charset="0"/>
              </a:rPr>
              <a:t>异步执行这个代码块，同时初始化一个</a:t>
            </a:r>
            <a:r>
              <a:rPr lang="en-US" altLang="zh-CN" sz="2000" kern="100" dirty="0">
                <a:effectLst/>
                <a:latin typeface="+mn-ea"/>
              </a:rPr>
              <a:t>Completer</a:t>
            </a:r>
            <a:r>
              <a:rPr lang="zh-CN" altLang="zh-CN" sz="2000" kern="100" dirty="0">
                <a:effectLst/>
                <a:latin typeface="+mn-ea"/>
                <a:cs typeface="Times New Roman" panose="02020503050405090304" pitchFamily="18" charset="0"/>
              </a:rPr>
              <a:t>对象用来判断代码块是否执行结束。</a:t>
            </a:r>
            <a:r>
              <a:rPr lang="zh-CN" altLang="zh-CN" sz="2000" dirty="0">
                <a:effectLst/>
                <a:latin typeface="+mn-ea"/>
              </a:rPr>
              <a:t> </a:t>
            </a:r>
            <a:endParaRPr lang="zh-CN" altLang="en-US" sz="2000" dirty="0">
              <a:latin typeface="+mn-ea"/>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组 3"/>
          <p:cNvPicPr>
            <a:picLocks noChangeAspect="1"/>
          </p:cNvPicPr>
          <p:nvPr/>
        </p:nvPicPr>
        <p:blipFill>
          <a:blip r:embed="rId1" cstate="screen"/>
          <a:stretch>
            <a:fillRect/>
          </a:stretch>
        </p:blipFill>
        <p:spPr>
          <a:xfrm flipV="1">
            <a:off x="0" y="5390515"/>
            <a:ext cx="1167130" cy="1467485"/>
          </a:xfrm>
          <a:prstGeom prst="rect">
            <a:avLst/>
          </a:prstGeom>
        </p:spPr>
      </p:pic>
      <p:sp>
        <p:nvSpPr>
          <p:cNvPr id="26" name="PA-圆角矩形 5"/>
          <p:cNvSpPr/>
          <p:nvPr>
            <p:custDataLst>
              <p:tags r:id="rId2"/>
            </p:custDataLst>
          </p:nvPr>
        </p:nvSpPr>
        <p:spPr>
          <a:xfrm>
            <a:off x="158115" y="341630"/>
            <a:ext cx="821055" cy="716915"/>
          </a:xfrm>
          <a:prstGeom prst="roundRect">
            <a:avLst>
              <a:gd name="adj" fmla="val 0"/>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rgbClr val="000000"/>
              </a:solidFill>
              <a:latin typeface="Arial" panose="020B0604020202090204"/>
              <a:ea typeface="微软雅黑"/>
              <a:sym typeface="Arial" panose="020B0604020202090204"/>
            </a:endParaRPr>
          </a:p>
        </p:txBody>
      </p:sp>
      <p:grpSp>
        <p:nvGrpSpPr>
          <p:cNvPr id="4" name="组合 3"/>
          <p:cNvGrpSpPr/>
          <p:nvPr/>
        </p:nvGrpSpPr>
        <p:grpSpPr>
          <a:xfrm>
            <a:off x="4322662" y="218925"/>
            <a:ext cx="4343742" cy="1200150"/>
            <a:chOff x="7301" y="148"/>
            <a:chExt cx="4598" cy="1890"/>
          </a:xfrm>
        </p:grpSpPr>
        <p:sp>
          <p:nvSpPr>
            <p:cNvPr id="7" name="文本框 6"/>
            <p:cNvSpPr txBox="1"/>
            <p:nvPr/>
          </p:nvSpPr>
          <p:spPr>
            <a:xfrm>
              <a:off x="7301" y="148"/>
              <a:ext cx="4598" cy="1890"/>
            </a:xfrm>
            <a:prstGeom prst="rect">
              <a:avLst/>
            </a:prstGeom>
            <a:noFill/>
          </p:spPr>
          <p:txBody>
            <a:bodyPr wrap="square" rtlCol="0">
              <a:spAutoFit/>
            </a:bodyPr>
            <a:lstStyle/>
            <a:p>
              <a:pPr algn="ctr"/>
              <a:r>
                <a:rPr lang="en-US" altLang="zh-CN" sz="2400" b="1" dirty="0">
                  <a:solidFill>
                    <a:srgbClr val="091077"/>
                  </a:solidFill>
                  <a:latin typeface="Arial" panose="020B0604020202090204"/>
                  <a:ea typeface="微软雅黑"/>
                  <a:sym typeface="Arial" panose="020B0604020202090204"/>
                </a:rPr>
                <a:t>Scope</a:t>
              </a:r>
              <a:r>
                <a:rPr lang="zh-CN" altLang="en-US" sz="2400" b="1" dirty="0">
                  <a:solidFill>
                    <a:srgbClr val="091077"/>
                  </a:solidFill>
                  <a:latin typeface="Arial" panose="020B0604020202090204"/>
                  <a:ea typeface="微软雅黑"/>
                  <a:sym typeface="Arial" panose="020B0604020202090204"/>
                </a:rPr>
                <a:t>函数入口与相关指令集</a:t>
              </a:r>
              <a:endParaRPr lang="zh-CN" altLang="en-US" sz="3200" b="1" dirty="0">
                <a:solidFill>
                  <a:srgbClr val="091077"/>
                </a:solidFill>
                <a:latin typeface="Arial" panose="020B0604020202090204"/>
                <a:ea typeface="微软雅黑"/>
                <a:sym typeface="Arial" panose="020B0604020202090204"/>
              </a:endParaRPr>
            </a:p>
            <a:p>
              <a:pPr algn="ctr"/>
              <a:r>
                <a:rPr lang="zh-CN" altLang="zh-CN" sz="2400" dirty="0">
                  <a:effectLst/>
                </a:rPr>
                <a:t> </a:t>
              </a:r>
              <a:endParaRPr lang="zh-CN" altLang="en-US" sz="2400" b="1" dirty="0">
                <a:solidFill>
                  <a:srgbClr val="091077"/>
                </a:solidFill>
                <a:latin typeface="Arial" panose="020B0604020202090204"/>
                <a:ea typeface="微软雅黑"/>
                <a:sym typeface="Arial" panose="020B0604020202090204"/>
              </a:endParaRPr>
            </a:p>
          </p:txBody>
        </p:sp>
        <p:cxnSp>
          <p:nvCxnSpPr>
            <p:cNvPr id="16" name="直接连接符 15"/>
            <p:cNvCxnSpPr/>
            <p:nvPr/>
          </p:nvCxnSpPr>
          <p:spPr>
            <a:xfrm>
              <a:off x="8737" y="1050"/>
              <a:ext cx="1726" cy="0"/>
            </a:xfrm>
            <a:prstGeom prst="line">
              <a:avLst/>
            </a:prstGeom>
            <a:ln w="31750">
              <a:solidFill>
                <a:srgbClr val="091077"/>
              </a:solidFill>
            </a:ln>
          </p:spPr>
          <p:style>
            <a:lnRef idx="1">
              <a:schemeClr val="accent1"/>
            </a:lnRef>
            <a:fillRef idx="0">
              <a:schemeClr val="accent1"/>
            </a:fillRef>
            <a:effectRef idx="0">
              <a:schemeClr val="accent1"/>
            </a:effectRef>
            <a:fontRef idx="minor">
              <a:schemeClr val="tx1"/>
            </a:fontRef>
          </p:style>
        </p:cxnSp>
      </p:grpSp>
      <p:sp>
        <p:nvSpPr>
          <p:cNvPr id="9" name="文本框 8"/>
          <p:cNvSpPr txBox="1"/>
          <p:nvPr/>
        </p:nvSpPr>
        <p:spPr>
          <a:xfrm>
            <a:off x="307367" y="1113668"/>
            <a:ext cx="4840434" cy="1200329"/>
          </a:xfrm>
          <a:prstGeom prst="rect">
            <a:avLst/>
          </a:prstGeom>
          <a:noFill/>
        </p:spPr>
        <p:txBody>
          <a:bodyPr wrap="square">
            <a:spAutoFit/>
          </a:bodyPr>
          <a:lstStyle/>
          <a:p>
            <a:endParaRPr lang="en-US" altLang="zh-CN" dirty="0"/>
          </a:p>
          <a:p>
            <a:endParaRPr lang="en-US" altLang="zh-CN" dirty="0"/>
          </a:p>
          <a:p>
            <a:endParaRPr lang="en-US" altLang="zh-CN" dirty="0"/>
          </a:p>
          <a:p>
            <a:endParaRPr lang="zh-CN" altLang="en-US" dirty="0"/>
          </a:p>
        </p:txBody>
      </p:sp>
      <p:pic>
        <p:nvPicPr>
          <p:cNvPr id="6" name="图片 5" descr="组 4"/>
          <p:cNvPicPr>
            <a:picLocks noChangeAspect="1"/>
          </p:cNvPicPr>
          <p:nvPr/>
        </p:nvPicPr>
        <p:blipFill>
          <a:blip r:embed="rId3" cstate="screen"/>
          <a:stretch>
            <a:fillRect/>
          </a:stretch>
        </p:blipFill>
        <p:spPr>
          <a:xfrm flipV="1">
            <a:off x="11287125" y="0"/>
            <a:ext cx="907523" cy="1638000"/>
          </a:xfrm>
          <a:prstGeom prst="rect">
            <a:avLst/>
          </a:prstGeom>
        </p:spPr>
      </p:pic>
      <p:pic>
        <p:nvPicPr>
          <p:cNvPr id="5" name="图片 4"/>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87763" y="842213"/>
            <a:ext cx="3993528" cy="5903476"/>
          </a:xfrm>
          <a:prstGeom prst="rect">
            <a:avLst/>
          </a:prstGeom>
          <a:noFill/>
          <a:ln>
            <a:noFill/>
          </a:ln>
        </p:spPr>
      </p:pic>
      <p:sp>
        <p:nvSpPr>
          <p:cNvPr id="11" name="文本框 10"/>
          <p:cNvSpPr txBox="1"/>
          <p:nvPr/>
        </p:nvSpPr>
        <p:spPr>
          <a:xfrm>
            <a:off x="583565" y="1297087"/>
            <a:ext cx="5898364" cy="3477875"/>
          </a:xfrm>
          <a:prstGeom prst="rect">
            <a:avLst/>
          </a:prstGeom>
          <a:noFill/>
        </p:spPr>
        <p:txBody>
          <a:bodyPr wrap="square">
            <a:spAutoFit/>
          </a:bodyPr>
          <a:lstStyle/>
          <a:p>
            <a:pPr algn="just"/>
            <a:r>
              <a:rPr lang="zh-CN" altLang="en-US" sz="2000" kern="100" dirty="0">
                <a:effectLst/>
                <a:latin typeface="+mn-ea"/>
                <a:cs typeface="Times New Roman" panose="02020503050405090304" pitchFamily="18" charset="0"/>
              </a:rPr>
              <a:t>与内部函数调用的指令有</a:t>
            </a:r>
            <a:r>
              <a:rPr lang="en-US" altLang="zh-CN" sz="2000" kern="100" dirty="0" err="1">
                <a:effectLst/>
                <a:latin typeface="+mn-ea"/>
                <a:cs typeface="Times New Roman" panose="02020503050405090304" pitchFamily="18" charset="0"/>
              </a:rPr>
              <a:t>OpCall</a:t>
            </a:r>
            <a:r>
              <a:rPr lang="zh-CN" altLang="en-US" sz="2000" kern="100" dirty="0">
                <a:effectLst/>
                <a:latin typeface="+mn-ea"/>
                <a:cs typeface="Times New Roman" panose="02020503050405090304" pitchFamily="18" charset="0"/>
              </a:rPr>
              <a:t>，</a:t>
            </a:r>
            <a:r>
              <a:rPr lang="en-US" altLang="zh-CN" sz="2000" kern="100" dirty="0" err="1">
                <a:effectLst/>
                <a:latin typeface="+mn-ea"/>
                <a:cs typeface="Times New Roman" panose="02020503050405090304" pitchFamily="18" charset="0"/>
              </a:rPr>
              <a:t>OpCallAsync</a:t>
            </a:r>
            <a:r>
              <a:rPr lang="zh-CN" altLang="en-US" sz="2000" kern="100" dirty="0">
                <a:effectLst/>
                <a:latin typeface="+mn-ea"/>
                <a:cs typeface="Times New Roman" panose="02020503050405090304" pitchFamily="18" charset="0"/>
              </a:rPr>
              <a:t>，</a:t>
            </a:r>
            <a:r>
              <a:rPr lang="en-US" altLang="zh-CN" sz="2000" kern="100" dirty="0" err="1">
                <a:effectLst/>
                <a:latin typeface="+mn-ea"/>
                <a:cs typeface="Times New Roman" panose="02020503050405090304" pitchFamily="18" charset="0"/>
              </a:rPr>
              <a:t>OpCallPointer</a:t>
            </a:r>
            <a:r>
              <a:rPr lang="zh-CN" altLang="en-US" sz="2000" kern="100" dirty="0">
                <a:effectLst/>
                <a:latin typeface="+mn-ea"/>
                <a:cs typeface="Times New Roman" panose="02020503050405090304" pitchFamily="18" charset="0"/>
              </a:rPr>
              <a:t>，</a:t>
            </a:r>
            <a:r>
              <a:rPr lang="en-US" altLang="zh-CN" sz="2000" kern="100" dirty="0" err="1">
                <a:effectLst/>
                <a:latin typeface="+mn-ea"/>
                <a:cs typeface="Times New Roman" panose="02020503050405090304" pitchFamily="18" charset="0"/>
              </a:rPr>
              <a:t>OpCallPointerAsync</a:t>
            </a:r>
            <a:r>
              <a:rPr lang="zh-CN" altLang="en-US" sz="2000" kern="100" dirty="0">
                <a:effectLst/>
                <a:latin typeface="+mn-ea"/>
                <a:cs typeface="Times New Roman" panose="02020503050405090304" pitchFamily="18" charset="0"/>
              </a:rPr>
              <a:t>这四种。</a:t>
            </a:r>
            <a:endParaRPr lang="en-US" altLang="zh-CN" sz="2000" kern="100" dirty="0">
              <a:latin typeface="+mn-ea"/>
              <a:cs typeface="Times New Roman" panose="02020503050405090304" pitchFamily="18" charset="0"/>
            </a:endParaRPr>
          </a:p>
          <a:p>
            <a:pPr algn="just"/>
            <a:r>
              <a:rPr lang="zh-CN" altLang="en-US" sz="2000" kern="100" dirty="0">
                <a:effectLst/>
                <a:latin typeface="+mn-ea"/>
                <a:cs typeface="Times New Roman" panose="02020503050405090304" pitchFamily="18" charset="0"/>
              </a:rPr>
              <a:t>其中</a:t>
            </a:r>
            <a:r>
              <a:rPr lang="en-US" altLang="zh-CN" sz="2000" kern="100" dirty="0">
                <a:effectLst/>
                <a:latin typeface="+mn-ea"/>
                <a:cs typeface="Times New Roman" panose="02020503050405090304" pitchFamily="18" charset="0"/>
              </a:rPr>
              <a:t>Async</a:t>
            </a:r>
            <a:r>
              <a:rPr lang="zh-CN" altLang="en-US" sz="2000" kern="100" dirty="0">
                <a:effectLst/>
                <a:latin typeface="+mn-ea"/>
                <a:cs typeface="Times New Roman" panose="02020503050405090304" pitchFamily="18" charset="0"/>
              </a:rPr>
              <a:t>结尾的表示这次调用是异步的。</a:t>
            </a:r>
            <a:endParaRPr lang="en-US" altLang="zh-CN" sz="2000" kern="100" dirty="0">
              <a:effectLst/>
              <a:latin typeface="+mn-ea"/>
              <a:cs typeface="Times New Roman" panose="02020503050405090304" pitchFamily="18" charset="0"/>
            </a:endParaRPr>
          </a:p>
          <a:p>
            <a:pPr algn="just"/>
            <a:endParaRPr lang="en-US" altLang="zh-CN" sz="2000" kern="100" dirty="0">
              <a:effectLst/>
              <a:latin typeface="+mn-ea"/>
              <a:cs typeface="Times New Roman" panose="02020503050405090304" pitchFamily="18" charset="0"/>
            </a:endParaRPr>
          </a:p>
          <a:p>
            <a:pPr algn="just"/>
            <a:r>
              <a:rPr lang="en-US" altLang="zh-CN" sz="2000" kern="100" dirty="0" err="1">
                <a:latin typeface="+mn-ea"/>
                <a:cs typeface="Times New Roman" panose="02020503050405090304" pitchFamily="18" charset="0"/>
              </a:rPr>
              <a:t>OpCall</a:t>
            </a:r>
            <a:r>
              <a:rPr lang="zh-CN" altLang="en-US" sz="2000" kern="100" dirty="0">
                <a:latin typeface="+mn-ea"/>
                <a:cs typeface="Times New Roman" panose="02020503050405090304" pitchFamily="18" charset="0"/>
              </a:rPr>
              <a:t>表示调用的开始指令下标是在编译时就以及确定好了。</a:t>
            </a:r>
            <a:endParaRPr lang="en-US" altLang="zh-CN" sz="2000" kern="100" dirty="0">
              <a:latin typeface="+mn-ea"/>
              <a:cs typeface="Times New Roman" panose="02020503050405090304" pitchFamily="18" charset="0"/>
            </a:endParaRPr>
          </a:p>
          <a:p>
            <a:pPr algn="just"/>
            <a:r>
              <a:rPr lang="en-US" altLang="zh-CN" sz="2000" kern="100" dirty="0" err="1">
                <a:latin typeface="+mn-ea"/>
                <a:cs typeface="Times New Roman" panose="02020503050405090304" pitchFamily="18" charset="0"/>
              </a:rPr>
              <a:t>OpCallPointer</a:t>
            </a:r>
            <a:r>
              <a:rPr lang="zh-CN" altLang="en-US" sz="2000" kern="100" dirty="0">
                <a:latin typeface="+mn-ea"/>
                <a:cs typeface="Times New Roman" panose="02020503050405090304" pitchFamily="18" charset="0"/>
              </a:rPr>
              <a:t>表示调用的开始指令是通过</a:t>
            </a:r>
            <a:r>
              <a:rPr lang="en-US" altLang="zh-CN" sz="2000" kern="100" dirty="0" err="1">
                <a:latin typeface="+mn-ea"/>
                <a:cs typeface="Times New Roman" panose="02020503050405090304" pitchFamily="18" charset="0"/>
              </a:rPr>
              <a:t>FunctionPointer</a:t>
            </a:r>
            <a:r>
              <a:rPr lang="zh-CN" altLang="en-US" sz="2000" kern="100" dirty="0">
                <a:latin typeface="+mn-ea"/>
                <a:cs typeface="Times New Roman" panose="02020503050405090304" pitchFamily="18" charset="0"/>
              </a:rPr>
              <a:t>传入的。在调用前并不知道需要调用的函数指令。</a:t>
            </a:r>
            <a:endParaRPr lang="en-US" altLang="zh-CN" sz="2000" kern="100" dirty="0">
              <a:latin typeface="+mn-ea"/>
              <a:cs typeface="Times New Roman" panose="02020503050405090304" pitchFamily="18" charset="0"/>
            </a:endParaRPr>
          </a:p>
          <a:p>
            <a:pPr algn="just"/>
            <a:r>
              <a:rPr lang="en-US" altLang="zh-CN" sz="2000" kern="100" dirty="0" err="1">
                <a:effectLst/>
                <a:latin typeface="+mn-ea"/>
                <a:cs typeface="Times New Roman" panose="02020503050405090304" pitchFamily="18" charset="0"/>
              </a:rPr>
              <a:t>OpCallPointer</a:t>
            </a:r>
            <a:r>
              <a:rPr lang="zh-CN" altLang="en-US" sz="2000" kern="100" dirty="0">
                <a:effectLst/>
                <a:latin typeface="+mn-ea"/>
                <a:cs typeface="Times New Roman" panose="02020503050405090304" pitchFamily="18" charset="0"/>
              </a:rPr>
              <a:t>一般用于函数参数的的调用执行，或者内部函数的调用。</a:t>
            </a:r>
            <a:endParaRPr lang="en-US" altLang="zh-CN" sz="2000" kern="100" dirty="0">
              <a:effectLst/>
              <a:latin typeface="+mn-ea"/>
              <a:cs typeface="Times New Roman" panose="02020503050405090304" pitchFamily="18" charset="0"/>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组 3"/>
          <p:cNvPicPr>
            <a:picLocks noChangeAspect="1"/>
          </p:cNvPicPr>
          <p:nvPr/>
        </p:nvPicPr>
        <p:blipFill>
          <a:blip r:embed="rId1" cstate="screen"/>
          <a:stretch>
            <a:fillRect/>
          </a:stretch>
        </p:blipFill>
        <p:spPr>
          <a:xfrm flipV="1">
            <a:off x="0" y="5390515"/>
            <a:ext cx="1167130" cy="1467485"/>
          </a:xfrm>
          <a:prstGeom prst="rect">
            <a:avLst/>
          </a:prstGeom>
        </p:spPr>
      </p:pic>
      <p:sp>
        <p:nvSpPr>
          <p:cNvPr id="26" name="PA-圆角矩形 5"/>
          <p:cNvSpPr/>
          <p:nvPr>
            <p:custDataLst>
              <p:tags r:id="rId2"/>
            </p:custDataLst>
          </p:nvPr>
        </p:nvSpPr>
        <p:spPr>
          <a:xfrm>
            <a:off x="158115" y="341630"/>
            <a:ext cx="821055" cy="716915"/>
          </a:xfrm>
          <a:prstGeom prst="roundRect">
            <a:avLst>
              <a:gd name="adj" fmla="val 0"/>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rgbClr val="000000"/>
              </a:solidFill>
              <a:latin typeface="Arial" panose="020B0604020202090204"/>
              <a:ea typeface="微软雅黑"/>
              <a:sym typeface="Arial" panose="020B0604020202090204"/>
            </a:endParaRPr>
          </a:p>
        </p:txBody>
      </p:sp>
      <p:sp>
        <p:nvSpPr>
          <p:cNvPr id="9" name="文本框 8"/>
          <p:cNvSpPr txBox="1"/>
          <p:nvPr/>
        </p:nvSpPr>
        <p:spPr>
          <a:xfrm>
            <a:off x="307367" y="1113668"/>
            <a:ext cx="4840434" cy="1200329"/>
          </a:xfrm>
          <a:prstGeom prst="rect">
            <a:avLst/>
          </a:prstGeom>
          <a:noFill/>
        </p:spPr>
        <p:txBody>
          <a:bodyPr wrap="square">
            <a:spAutoFit/>
          </a:bodyPr>
          <a:lstStyle/>
          <a:p>
            <a:endParaRPr lang="en-US" altLang="zh-CN" dirty="0"/>
          </a:p>
          <a:p>
            <a:endParaRPr lang="en-US" altLang="zh-CN" dirty="0"/>
          </a:p>
          <a:p>
            <a:endParaRPr lang="en-US" altLang="zh-CN" dirty="0"/>
          </a:p>
          <a:p>
            <a:endParaRPr lang="zh-CN" altLang="en-US" dirty="0"/>
          </a:p>
        </p:txBody>
      </p:sp>
      <p:pic>
        <p:nvPicPr>
          <p:cNvPr id="6" name="图片 5" descr="组 4"/>
          <p:cNvPicPr>
            <a:picLocks noChangeAspect="1"/>
          </p:cNvPicPr>
          <p:nvPr/>
        </p:nvPicPr>
        <p:blipFill>
          <a:blip r:embed="rId3" cstate="screen"/>
          <a:stretch>
            <a:fillRect/>
          </a:stretch>
        </p:blipFill>
        <p:spPr>
          <a:xfrm flipV="1">
            <a:off x="11287125" y="0"/>
            <a:ext cx="907523" cy="1638000"/>
          </a:xfrm>
          <a:prstGeom prst="rect">
            <a:avLst/>
          </a:prstGeom>
        </p:spPr>
      </p:pic>
      <p:grpSp>
        <p:nvGrpSpPr>
          <p:cNvPr id="8" name="组合 7"/>
          <p:cNvGrpSpPr/>
          <p:nvPr/>
        </p:nvGrpSpPr>
        <p:grpSpPr>
          <a:xfrm>
            <a:off x="4322662" y="218925"/>
            <a:ext cx="4343742" cy="831215"/>
            <a:chOff x="7301" y="148"/>
            <a:chExt cx="4598" cy="1309"/>
          </a:xfrm>
        </p:grpSpPr>
        <p:sp>
          <p:nvSpPr>
            <p:cNvPr id="10" name="文本框 9"/>
            <p:cNvSpPr txBox="1"/>
            <p:nvPr/>
          </p:nvSpPr>
          <p:spPr>
            <a:xfrm>
              <a:off x="7301" y="148"/>
              <a:ext cx="4598" cy="1309"/>
            </a:xfrm>
            <a:prstGeom prst="rect">
              <a:avLst/>
            </a:prstGeom>
            <a:noFill/>
          </p:spPr>
          <p:txBody>
            <a:bodyPr wrap="square" rtlCol="0">
              <a:spAutoFit/>
            </a:bodyPr>
            <a:lstStyle/>
            <a:p>
              <a:pPr algn="ctr"/>
              <a:r>
                <a:rPr lang="en-US" altLang="zh-CN" sz="2400" b="1" dirty="0">
                  <a:solidFill>
                    <a:srgbClr val="091077"/>
                  </a:solidFill>
                  <a:latin typeface="Arial" panose="020B0604020202090204"/>
                  <a:ea typeface="微软雅黑"/>
                  <a:sym typeface="Arial" panose="020B0604020202090204"/>
                </a:rPr>
                <a:t>Instance</a:t>
              </a:r>
              <a:r>
                <a:rPr lang="zh-CN" altLang="en-US" sz="2400" b="1" dirty="0">
                  <a:solidFill>
                    <a:srgbClr val="091077"/>
                  </a:solidFill>
                  <a:latin typeface="Arial" panose="020B0604020202090204"/>
                  <a:ea typeface="微软雅黑"/>
                  <a:sym typeface="Arial" panose="020B0604020202090204"/>
                </a:rPr>
                <a:t>两种实现</a:t>
              </a:r>
              <a:endParaRPr lang="zh-CN" altLang="en-US" sz="3200" b="1" dirty="0">
                <a:solidFill>
                  <a:srgbClr val="091077"/>
                </a:solidFill>
                <a:latin typeface="Arial" panose="020B0604020202090204"/>
                <a:ea typeface="微软雅黑"/>
                <a:sym typeface="Arial" panose="020B0604020202090204"/>
              </a:endParaRPr>
            </a:p>
            <a:p>
              <a:pPr algn="ctr"/>
              <a:r>
                <a:rPr lang="zh-CN" altLang="zh-CN" sz="2400" dirty="0">
                  <a:effectLst/>
                </a:rPr>
                <a:t> </a:t>
              </a:r>
              <a:endParaRPr lang="zh-CN" altLang="en-US" sz="2400" b="1" dirty="0">
                <a:solidFill>
                  <a:srgbClr val="091077"/>
                </a:solidFill>
                <a:latin typeface="Arial" panose="020B0604020202090204"/>
                <a:ea typeface="微软雅黑"/>
                <a:sym typeface="Arial" panose="020B0604020202090204"/>
              </a:endParaRPr>
            </a:p>
          </p:txBody>
        </p:sp>
        <p:cxnSp>
          <p:nvCxnSpPr>
            <p:cNvPr id="11" name="直接连接符 15"/>
            <p:cNvCxnSpPr/>
            <p:nvPr/>
          </p:nvCxnSpPr>
          <p:spPr>
            <a:xfrm>
              <a:off x="8737" y="1050"/>
              <a:ext cx="1726" cy="0"/>
            </a:xfrm>
            <a:prstGeom prst="line">
              <a:avLst/>
            </a:prstGeom>
            <a:ln w="31750">
              <a:solidFill>
                <a:srgbClr val="091077"/>
              </a:solidFill>
            </a:ln>
          </p:spPr>
          <p:style>
            <a:lnRef idx="1">
              <a:schemeClr val="accent1"/>
            </a:lnRef>
            <a:fillRef idx="0">
              <a:schemeClr val="accent1"/>
            </a:fillRef>
            <a:effectRef idx="0">
              <a:schemeClr val="accent1"/>
            </a:effectRef>
            <a:fontRef idx="minor">
              <a:schemeClr val="tx1"/>
            </a:fontRef>
          </p:style>
        </p:cxnSp>
      </p:grpSp>
      <p:pic>
        <p:nvPicPr>
          <p:cNvPr id="12" name="图片 1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530912" y="1004377"/>
            <a:ext cx="9423231" cy="4139565"/>
          </a:xfrm>
          <a:prstGeom prst="rect">
            <a:avLst/>
          </a:prstGeom>
          <a:noFill/>
          <a:ln>
            <a:noFill/>
          </a:ln>
        </p:spPr>
      </p:pic>
      <p:sp>
        <p:nvSpPr>
          <p:cNvPr id="14" name="文本框 13"/>
          <p:cNvSpPr txBox="1"/>
          <p:nvPr/>
        </p:nvSpPr>
        <p:spPr>
          <a:xfrm>
            <a:off x="1530912" y="5375000"/>
            <a:ext cx="9219150" cy="1015663"/>
          </a:xfrm>
          <a:prstGeom prst="rect">
            <a:avLst/>
          </a:prstGeom>
          <a:noFill/>
        </p:spPr>
        <p:txBody>
          <a:bodyPr wrap="square">
            <a:spAutoFit/>
          </a:bodyPr>
          <a:lstStyle/>
          <a:p>
            <a:r>
              <a:rPr lang="en-US" altLang="zh-CN" sz="2000" b="1" kern="100" dirty="0" err="1">
                <a:effectLst/>
                <a:latin typeface="+mn-ea"/>
              </a:rPr>
              <a:t>InstanceImpl</a:t>
            </a:r>
            <a:r>
              <a:rPr lang="zh-CN" altLang="zh-CN" sz="2000" dirty="0">
                <a:effectLst/>
                <a:latin typeface="+mn-ea"/>
              </a:rPr>
              <a:t> </a:t>
            </a:r>
            <a:r>
              <a:rPr lang="en-US" altLang="zh-CN" sz="2000" dirty="0">
                <a:effectLst/>
                <a:latin typeface="+mn-ea"/>
              </a:rPr>
              <a:t>:</a:t>
            </a:r>
            <a:r>
              <a:rPr lang="zh-CN" altLang="zh-CN" sz="2000" kern="100" dirty="0">
                <a:effectLst/>
                <a:latin typeface="+mn-ea"/>
                <a:cs typeface="Times New Roman" panose="02020503050405090304" pitchFamily="18" charset="0"/>
              </a:rPr>
              <a:t>实例化的对应的类以及其继承关系都在动态化代码中</a:t>
            </a:r>
            <a:r>
              <a:rPr lang="zh-CN" altLang="zh-CN" sz="2000" dirty="0">
                <a:effectLst/>
                <a:latin typeface="+mn-ea"/>
              </a:rPr>
              <a:t> </a:t>
            </a:r>
            <a:endParaRPr lang="en-US" altLang="zh-CN" sz="2000" dirty="0">
              <a:effectLst/>
              <a:latin typeface="+mn-ea"/>
            </a:endParaRPr>
          </a:p>
          <a:p>
            <a:r>
              <a:rPr lang="en-US" altLang="zh-CN" sz="2000" b="1" kern="100" dirty="0" err="1">
                <a:effectLst/>
                <a:latin typeface="+mn-ea"/>
              </a:rPr>
              <a:t>InstanceBridge</a:t>
            </a:r>
            <a:r>
              <a:rPr lang="zh-CN" altLang="zh-CN" sz="2000" dirty="0">
                <a:effectLst/>
                <a:latin typeface="+mn-ea"/>
              </a:rPr>
              <a:t> </a:t>
            </a:r>
            <a:r>
              <a:rPr lang="en-US" altLang="zh-CN" sz="2000" dirty="0">
                <a:latin typeface="+mn-ea"/>
              </a:rPr>
              <a:t>:</a:t>
            </a:r>
            <a:r>
              <a:rPr lang="zh-CN" altLang="zh-CN" sz="2000" kern="100" dirty="0">
                <a:effectLst/>
                <a:latin typeface="+mn-ea"/>
                <a:cs typeface="Times New Roman" panose="02020503050405090304" pitchFamily="18" charset="0"/>
              </a:rPr>
              <a:t>表示有内部类它的继承对象是外部类，为了调用的一致性，需要在初始化类实例时将</a:t>
            </a:r>
            <a:r>
              <a:rPr lang="en-US" altLang="zh-CN" sz="2000" kern="100" dirty="0" err="1">
                <a:effectLst/>
                <a:latin typeface="+mn-ea"/>
              </a:rPr>
              <a:t>InstanceImpl</a:t>
            </a:r>
            <a:r>
              <a:rPr lang="zh-CN" altLang="zh-CN" sz="2000" kern="100" dirty="0">
                <a:effectLst/>
                <a:latin typeface="+mn-ea"/>
                <a:cs typeface="Times New Roman" panose="02020503050405090304" pitchFamily="18" charset="0"/>
              </a:rPr>
              <a:t>转换成</a:t>
            </a:r>
            <a:r>
              <a:rPr lang="en-US" altLang="zh-CN" sz="2000" kern="100" dirty="0" err="1">
                <a:effectLst/>
                <a:latin typeface="+mn-ea"/>
              </a:rPr>
              <a:t>InstanceBridge</a:t>
            </a:r>
            <a:r>
              <a:rPr lang="zh-CN" altLang="en-US" sz="2000" kern="100" dirty="0">
                <a:latin typeface="+mn-ea"/>
              </a:rPr>
              <a:t>。</a:t>
            </a:r>
            <a:endParaRPr lang="zh-CN" altLang="en-US" sz="2000" dirty="0">
              <a:latin typeface="+mn-ea"/>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组 3"/>
          <p:cNvPicPr>
            <a:picLocks noChangeAspect="1"/>
          </p:cNvPicPr>
          <p:nvPr/>
        </p:nvPicPr>
        <p:blipFill>
          <a:blip r:embed="rId1" cstate="screen"/>
          <a:stretch>
            <a:fillRect/>
          </a:stretch>
        </p:blipFill>
        <p:spPr>
          <a:xfrm flipV="1">
            <a:off x="0" y="5390515"/>
            <a:ext cx="1167130" cy="1467485"/>
          </a:xfrm>
          <a:prstGeom prst="rect">
            <a:avLst/>
          </a:prstGeom>
        </p:spPr>
      </p:pic>
      <p:sp>
        <p:nvSpPr>
          <p:cNvPr id="26" name="PA-圆角矩形 5"/>
          <p:cNvSpPr/>
          <p:nvPr>
            <p:custDataLst>
              <p:tags r:id="rId2"/>
            </p:custDataLst>
          </p:nvPr>
        </p:nvSpPr>
        <p:spPr>
          <a:xfrm>
            <a:off x="158115" y="341630"/>
            <a:ext cx="821055" cy="716915"/>
          </a:xfrm>
          <a:prstGeom prst="roundRect">
            <a:avLst>
              <a:gd name="adj" fmla="val 0"/>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rgbClr val="000000"/>
              </a:solidFill>
              <a:latin typeface="Arial" panose="020B0604020202090204"/>
              <a:ea typeface="微软雅黑"/>
              <a:sym typeface="Arial" panose="020B0604020202090204"/>
            </a:endParaRPr>
          </a:p>
        </p:txBody>
      </p:sp>
      <p:sp>
        <p:nvSpPr>
          <p:cNvPr id="9" name="文本框 8"/>
          <p:cNvSpPr txBox="1"/>
          <p:nvPr/>
        </p:nvSpPr>
        <p:spPr>
          <a:xfrm>
            <a:off x="307367" y="1113668"/>
            <a:ext cx="4840434" cy="1200329"/>
          </a:xfrm>
          <a:prstGeom prst="rect">
            <a:avLst/>
          </a:prstGeom>
          <a:noFill/>
        </p:spPr>
        <p:txBody>
          <a:bodyPr wrap="square">
            <a:spAutoFit/>
          </a:bodyPr>
          <a:lstStyle/>
          <a:p>
            <a:endParaRPr lang="en-US" altLang="zh-CN" dirty="0"/>
          </a:p>
          <a:p>
            <a:endParaRPr lang="en-US" altLang="zh-CN" dirty="0"/>
          </a:p>
          <a:p>
            <a:endParaRPr lang="en-US" altLang="zh-CN" dirty="0"/>
          </a:p>
          <a:p>
            <a:endParaRPr lang="zh-CN" altLang="en-US" dirty="0"/>
          </a:p>
        </p:txBody>
      </p:sp>
      <p:grpSp>
        <p:nvGrpSpPr>
          <p:cNvPr id="8" name="组合 7"/>
          <p:cNvGrpSpPr/>
          <p:nvPr/>
        </p:nvGrpSpPr>
        <p:grpSpPr>
          <a:xfrm>
            <a:off x="4322662" y="218925"/>
            <a:ext cx="4343742" cy="831215"/>
            <a:chOff x="7301" y="148"/>
            <a:chExt cx="4598" cy="1309"/>
          </a:xfrm>
        </p:grpSpPr>
        <p:sp>
          <p:nvSpPr>
            <p:cNvPr id="10" name="文本框 9"/>
            <p:cNvSpPr txBox="1"/>
            <p:nvPr/>
          </p:nvSpPr>
          <p:spPr>
            <a:xfrm>
              <a:off x="7301" y="148"/>
              <a:ext cx="4598" cy="1309"/>
            </a:xfrm>
            <a:prstGeom prst="rect">
              <a:avLst/>
            </a:prstGeom>
            <a:noFill/>
          </p:spPr>
          <p:txBody>
            <a:bodyPr wrap="square" rtlCol="0">
              <a:spAutoFit/>
            </a:bodyPr>
            <a:lstStyle/>
            <a:p>
              <a:pPr algn="ctr"/>
              <a:r>
                <a:rPr lang="en-US" altLang="zh-CN" sz="2400" b="1" dirty="0">
                  <a:solidFill>
                    <a:srgbClr val="091077"/>
                  </a:solidFill>
                  <a:latin typeface="Arial" panose="020B0604020202090204"/>
                  <a:ea typeface="微软雅黑"/>
                  <a:sym typeface="Arial" panose="020B0604020202090204"/>
                </a:rPr>
                <a:t>Instance</a:t>
              </a:r>
              <a:r>
                <a:rPr lang="zh-CN" altLang="en-US" sz="2400" b="1" dirty="0">
                  <a:solidFill>
                    <a:srgbClr val="091077"/>
                  </a:solidFill>
                  <a:latin typeface="Arial" panose="020B0604020202090204"/>
                  <a:ea typeface="微软雅黑"/>
                  <a:sym typeface="Arial" panose="020B0604020202090204"/>
                </a:rPr>
                <a:t>的继承处理</a:t>
              </a:r>
              <a:endParaRPr lang="zh-CN" altLang="en-US" sz="3200" b="1" dirty="0">
                <a:solidFill>
                  <a:srgbClr val="091077"/>
                </a:solidFill>
                <a:latin typeface="Arial" panose="020B0604020202090204"/>
                <a:ea typeface="微软雅黑"/>
                <a:sym typeface="Arial" panose="020B0604020202090204"/>
              </a:endParaRPr>
            </a:p>
            <a:p>
              <a:pPr algn="ctr"/>
              <a:r>
                <a:rPr lang="zh-CN" altLang="zh-CN" sz="2400" dirty="0">
                  <a:effectLst/>
                </a:rPr>
                <a:t> </a:t>
              </a:r>
              <a:endParaRPr lang="zh-CN" altLang="en-US" sz="2400" b="1" dirty="0">
                <a:solidFill>
                  <a:srgbClr val="091077"/>
                </a:solidFill>
                <a:latin typeface="Arial" panose="020B0604020202090204"/>
                <a:ea typeface="微软雅黑"/>
                <a:sym typeface="Arial" panose="020B0604020202090204"/>
              </a:endParaRPr>
            </a:p>
          </p:txBody>
        </p:sp>
        <p:cxnSp>
          <p:nvCxnSpPr>
            <p:cNvPr id="11" name="直接连接符 15"/>
            <p:cNvCxnSpPr/>
            <p:nvPr/>
          </p:nvCxnSpPr>
          <p:spPr>
            <a:xfrm>
              <a:off x="8737" y="1050"/>
              <a:ext cx="1726" cy="0"/>
            </a:xfrm>
            <a:prstGeom prst="line">
              <a:avLst/>
            </a:prstGeom>
            <a:ln w="31750">
              <a:solidFill>
                <a:srgbClr val="091077"/>
              </a:solidFill>
            </a:ln>
          </p:spPr>
          <p:style>
            <a:lnRef idx="1">
              <a:schemeClr val="accent1"/>
            </a:lnRef>
            <a:fillRef idx="0">
              <a:schemeClr val="accent1"/>
            </a:fillRef>
            <a:effectRef idx="0">
              <a:schemeClr val="accent1"/>
            </a:effectRef>
            <a:fontRef idx="minor">
              <a:schemeClr val="tx1"/>
            </a:fontRef>
          </p:style>
        </p:cxnSp>
      </p:grpSp>
      <p:pic>
        <p:nvPicPr>
          <p:cNvPr id="4" name="图片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670418" y="1113668"/>
            <a:ext cx="5214215" cy="5371270"/>
          </a:xfrm>
          <a:prstGeom prst="rect">
            <a:avLst/>
          </a:prstGeom>
          <a:noFill/>
          <a:ln>
            <a:noFill/>
          </a:ln>
        </p:spPr>
      </p:pic>
      <p:pic>
        <p:nvPicPr>
          <p:cNvPr id="6" name="图片 5" descr="组 4"/>
          <p:cNvPicPr>
            <a:picLocks noChangeAspect="1"/>
          </p:cNvPicPr>
          <p:nvPr/>
        </p:nvPicPr>
        <p:blipFill>
          <a:blip r:embed="rId4" cstate="screen"/>
          <a:stretch>
            <a:fillRect/>
          </a:stretch>
        </p:blipFill>
        <p:spPr>
          <a:xfrm flipV="1">
            <a:off x="11287125" y="0"/>
            <a:ext cx="907523" cy="1638000"/>
          </a:xfrm>
          <a:prstGeom prst="rect">
            <a:avLst/>
          </a:prstGeom>
        </p:spPr>
      </p:pic>
      <p:sp>
        <p:nvSpPr>
          <p:cNvPr id="7" name="文本框 6"/>
          <p:cNvSpPr txBox="1"/>
          <p:nvPr/>
        </p:nvSpPr>
        <p:spPr>
          <a:xfrm>
            <a:off x="388603" y="1257837"/>
            <a:ext cx="6142892" cy="4708981"/>
          </a:xfrm>
          <a:prstGeom prst="rect">
            <a:avLst/>
          </a:prstGeom>
          <a:noFill/>
        </p:spPr>
        <p:txBody>
          <a:bodyPr wrap="square">
            <a:spAutoFit/>
          </a:bodyPr>
          <a:lstStyle/>
          <a:p>
            <a:pPr indent="304800" algn="just"/>
            <a:r>
              <a:rPr lang="zh-CN" altLang="zh-CN" sz="2000" kern="100" dirty="0">
                <a:effectLst/>
                <a:latin typeface="+mn-ea"/>
              </a:rPr>
              <a:t>从代码中可以将类的继承处理分为四种情况：</a:t>
            </a:r>
            <a:endParaRPr lang="zh-CN" altLang="zh-CN" sz="2000" kern="100" dirty="0">
              <a:effectLst/>
              <a:latin typeface="+mn-ea"/>
            </a:endParaRPr>
          </a:p>
          <a:p>
            <a:pPr marL="342900" lvl="0" indent="-342900" algn="just">
              <a:buFont typeface="+mj-lt"/>
              <a:buAutoNum type="arabicPeriod"/>
            </a:pPr>
            <a:r>
              <a:rPr lang="zh-CN" altLang="zh-CN" sz="2000" kern="100" dirty="0">
                <a:effectLst/>
                <a:latin typeface="+mn-ea"/>
              </a:rPr>
              <a:t>父类是内部类</a:t>
            </a:r>
            <a:r>
              <a:rPr lang="en-US" altLang="zh-CN" sz="2000" kern="100" dirty="0" err="1">
                <a:effectLst/>
                <a:latin typeface="+mn-ea"/>
              </a:rPr>
              <a:t>InstanceImpl</a:t>
            </a:r>
            <a:r>
              <a:rPr lang="zh-CN" altLang="zh-CN" sz="2000" kern="100" dirty="0">
                <a:effectLst/>
                <a:latin typeface="+mn-ea"/>
              </a:rPr>
              <a:t>，子类也是内部类</a:t>
            </a:r>
            <a:r>
              <a:rPr lang="en-US" altLang="zh-CN" sz="2000" kern="100" dirty="0" err="1">
                <a:effectLst/>
                <a:latin typeface="+mn-ea"/>
              </a:rPr>
              <a:t>InstanceImpl</a:t>
            </a:r>
            <a:r>
              <a:rPr lang="zh-CN" altLang="zh-CN" sz="2000" kern="100" dirty="0">
                <a:effectLst/>
                <a:latin typeface="+mn-ea"/>
              </a:rPr>
              <a:t>，则将父类参数表直接复制到子类的</a:t>
            </a:r>
            <a:r>
              <a:rPr lang="en-US" altLang="zh-CN" sz="2000" kern="100" dirty="0" err="1">
                <a:effectLst/>
                <a:latin typeface="+mn-ea"/>
              </a:rPr>
              <a:t>InstanceImpl</a:t>
            </a:r>
            <a:r>
              <a:rPr lang="zh-CN" altLang="zh-CN" sz="2000" kern="100" dirty="0">
                <a:effectLst/>
                <a:latin typeface="+mn-ea"/>
              </a:rPr>
              <a:t>中。</a:t>
            </a:r>
            <a:endParaRPr lang="zh-CN" altLang="zh-CN" sz="2000" kern="100" dirty="0">
              <a:effectLst/>
              <a:latin typeface="+mn-ea"/>
            </a:endParaRPr>
          </a:p>
          <a:p>
            <a:pPr marL="342900" lvl="0" indent="-342900" algn="just">
              <a:buFont typeface="+mj-lt"/>
              <a:buAutoNum type="arabicPeriod"/>
            </a:pPr>
            <a:r>
              <a:rPr lang="zh-CN" altLang="zh-CN" sz="2000" kern="100" dirty="0">
                <a:effectLst/>
                <a:latin typeface="+mn-ea"/>
              </a:rPr>
              <a:t>父类是内部类</a:t>
            </a:r>
            <a:r>
              <a:rPr lang="en-US" altLang="zh-CN" sz="2000" kern="100" dirty="0" err="1">
                <a:effectLst/>
                <a:latin typeface="+mn-ea"/>
              </a:rPr>
              <a:t>InstanceImpl</a:t>
            </a:r>
            <a:r>
              <a:rPr lang="en-US" altLang="zh-CN" sz="2000" kern="100" dirty="0">
                <a:effectLst/>
                <a:latin typeface="+mn-ea"/>
              </a:rPr>
              <a:t>,</a:t>
            </a:r>
            <a:r>
              <a:rPr lang="zh-CN" altLang="zh-CN" sz="2000" kern="100" dirty="0">
                <a:effectLst/>
                <a:latin typeface="+mn-ea"/>
              </a:rPr>
              <a:t>子类是外部类</a:t>
            </a:r>
            <a:r>
              <a:rPr lang="en-US" altLang="zh-CN" sz="2000" kern="100" dirty="0" err="1">
                <a:effectLst/>
                <a:latin typeface="+mn-ea"/>
              </a:rPr>
              <a:t>InstanceBridge</a:t>
            </a:r>
            <a:r>
              <a:rPr lang="zh-CN" altLang="zh-CN" sz="2000" kern="100" dirty="0">
                <a:effectLst/>
                <a:latin typeface="+mn-ea"/>
              </a:rPr>
              <a:t>，则将父类的参数表复制到子类</a:t>
            </a:r>
            <a:r>
              <a:rPr lang="en-US" altLang="zh-CN" sz="2000" kern="100" dirty="0">
                <a:effectLst/>
                <a:latin typeface="+mn-ea"/>
              </a:rPr>
              <a:t>$child</a:t>
            </a:r>
            <a:r>
              <a:rPr lang="zh-CN" altLang="zh-CN" sz="2000" kern="100" dirty="0">
                <a:effectLst/>
                <a:latin typeface="+mn-ea"/>
              </a:rPr>
              <a:t>的参数表中。</a:t>
            </a:r>
            <a:endParaRPr lang="zh-CN" altLang="zh-CN" sz="2000" kern="100" dirty="0">
              <a:effectLst/>
              <a:latin typeface="+mn-ea"/>
            </a:endParaRPr>
          </a:p>
          <a:p>
            <a:pPr marL="342900" lvl="0" indent="-342900" algn="just">
              <a:buFont typeface="+mj-lt"/>
              <a:buAutoNum type="arabicPeriod"/>
            </a:pPr>
            <a:r>
              <a:rPr lang="zh-CN" altLang="zh-CN" sz="2000" kern="100" dirty="0">
                <a:effectLst/>
                <a:latin typeface="+mn-ea"/>
              </a:rPr>
              <a:t>父类是外部类</a:t>
            </a:r>
            <a:r>
              <a:rPr lang="en-US" altLang="zh-CN" sz="2000" kern="100" dirty="0" err="1">
                <a:effectLst/>
                <a:latin typeface="+mn-ea"/>
              </a:rPr>
              <a:t>InstanceBridge</a:t>
            </a:r>
            <a:r>
              <a:rPr lang="zh-CN" altLang="zh-CN" sz="2000" kern="100" dirty="0">
                <a:effectLst/>
                <a:latin typeface="+mn-ea"/>
              </a:rPr>
              <a:t>，子类是内部类</a:t>
            </a:r>
            <a:r>
              <a:rPr lang="en-US" altLang="zh-CN" sz="2000" kern="100" dirty="0" err="1">
                <a:effectLst/>
                <a:latin typeface="+mn-ea"/>
              </a:rPr>
              <a:t>InstanceImpl</a:t>
            </a:r>
            <a:r>
              <a:rPr lang="zh-CN" altLang="zh-CN" sz="2000" kern="100" dirty="0">
                <a:effectLst/>
                <a:latin typeface="+mn-ea"/>
              </a:rPr>
              <a:t>，则先判断父类的</a:t>
            </a:r>
            <a:r>
              <a:rPr lang="en-US" altLang="zh-CN" sz="2000" kern="100" dirty="0">
                <a:effectLst/>
                <a:latin typeface="+mn-ea"/>
              </a:rPr>
              <a:t>$child</a:t>
            </a:r>
            <a:r>
              <a:rPr lang="zh-CN" altLang="zh-CN" sz="2000" kern="100" dirty="0">
                <a:effectLst/>
                <a:latin typeface="+mn-ea"/>
              </a:rPr>
              <a:t>是否为空，如果不为空则先将父类</a:t>
            </a:r>
            <a:r>
              <a:rPr lang="en-US" altLang="zh-CN" sz="2000" kern="100" dirty="0">
                <a:effectLst/>
                <a:latin typeface="+mn-ea"/>
              </a:rPr>
              <a:t>$child</a:t>
            </a:r>
            <a:r>
              <a:rPr lang="zh-CN" altLang="zh-CN" sz="2000" kern="100" dirty="0">
                <a:effectLst/>
                <a:latin typeface="+mn-ea"/>
              </a:rPr>
              <a:t>的参数表复制到子类的参数表中。同时设置父类</a:t>
            </a:r>
            <a:r>
              <a:rPr lang="en-US" altLang="zh-CN" sz="2000" kern="100" dirty="0">
                <a:effectLst/>
                <a:latin typeface="+mn-ea"/>
              </a:rPr>
              <a:t>type</a:t>
            </a:r>
            <a:r>
              <a:rPr lang="zh-CN" altLang="zh-CN" sz="2000" kern="100" dirty="0">
                <a:effectLst/>
                <a:latin typeface="+mn-ea"/>
              </a:rPr>
              <a:t>为子类的</a:t>
            </a:r>
            <a:r>
              <a:rPr lang="en-US" altLang="zh-CN" sz="2000" kern="100" dirty="0">
                <a:effectLst/>
                <a:latin typeface="+mn-ea"/>
              </a:rPr>
              <a:t>type</a:t>
            </a:r>
            <a:r>
              <a:rPr lang="zh-CN" altLang="zh-CN" sz="2000" kern="100" dirty="0">
                <a:effectLst/>
                <a:latin typeface="+mn-ea"/>
              </a:rPr>
              <a:t>，父类的</a:t>
            </a:r>
            <a:r>
              <a:rPr lang="en-US" altLang="zh-CN" sz="2000" kern="100" dirty="0">
                <a:effectLst/>
                <a:latin typeface="+mn-ea"/>
              </a:rPr>
              <a:t>$child</a:t>
            </a:r>
            <a:r>
              <a:rPr lang="zh-CN" altLang="zh-CN" sz="2000" kern="100" dirty="0">
                <a:effectLst/>
                <a:latin typeface="+mn-ea"/>
              </a:rPr>
              <a:t>为子类。</a:t>
            </a:r>
            <a:endParaRPr lang="zh-CN" altLang="zh-CN" sz="2000" kern="100" dirty="0">
              <a:effectLst/>
              <a:latin typeface="+mn-ea"/>
            </a:endParaRPr>
          </a:p>
          <a:p>
            <a:pPr marL="342900" lvl="0" indent="-342900" algn="just">
              <a:buFont typeface="+mj-lt"/>
              <a:buAutoNum type="arabicPeriod"/>
            </a:pPr>
            <a:r>
              <a:rPr lang="zh-CN" altLang="zh-CN" sz="2000" kern="100" dirty="0">
                <a:effectLst/>
                <a:latin typeface="+mn-ea"/>
              </a:rPr>
              <a:t>父类是外部类</a:t>
            </a:r>
            <a:r>
              <a:rPr lang="en-US" altLang="zh-CN" sz="2000" kern="100" dirty="0" err="1">
                <a:effectLst/>
                <a:latin typeface="+mn-ea"/>
              </a:rPr>
              <a:t>InstanceBridge</a:t>
            </a:r>
            <a:r>
              <a:rPr lang="zh-CN" altLang="zh-CN" sz="2000" kern="100" dirty="0">
                <a:effectLst/>
                <a:latin typeface="+mn-ea"/>
              </a:rPr>
              <a:t>，子类也是外部类</a:t>
            </a:r>
            <a:r>
              <a:rPr lang="en-US" altLang="zh-CN" sz="2000" kern="100" dirty="0" err="1">
                <a:effectLst/>
                <a:latin typeface="+mn-ea"/>
              </a:rPr>
              <a:t>InstanceBridge</a:t>
            </a:r>
            <a:r>
              <a:rPr lang="en-US" altLang="zh-CN" sz="2000" kern="100" dirty="0">
                <a:effectLst/>
                <a:latin typeface="+mn-ea"/>
              </a:rPr>
              <a:t>,</a:t>
            </a:r>
            <a:r>
              <a:rPr lang="zh-CN" altLang="zh-CN" sz="2000" kern="100" dirty="0">
                <a:effectLst/>
                <a:latin typeface="+mn-ea"/>
              </a:rPr>
              <a:t>则先将父类的</a:t>
            </a:r>
            <a:r>
              <a:rPr lang="en-US" altLang="zh-CN" sz="2000" kern="100" dirty="0">
                <a:effectLst/>
                <a:latin typeface="+mn-ea"/>
              </a:rPr>
              <a:t>$child</a:t>
            </a:r>
            <a:r>
              <a:rPr lang="zh-CN" altLang="zh-CN" sz="2000" kern="100" dirty="0">
                <a:effectLst/>
                <a:latin typeface="+mn-ea"/>
              </a:rPr>
              <a:t>设置成子类的</a:t>
            </a:r>
            <a:r>
              <a:rPr lang="en-US" altLang="zh-CN" sz="2000" kern="100" dirty="0">
                <a:effectLst/>
                <a:latin typeface="+mn-ea"/>
              </a:rPr>
              <a:t>$child</a:t>
            </a:r>
            <a:r>
              <a:rPr lang="zh-CN" altLang="zh-CN" sz="2000" kern="100" dirty="0">
                <a:effectLst/>
                <a:latin typeface="+mn-ea"/>
              </a:rPr>
              <a:t>，父类的</a:t>
            </a:r>
            <a:r>
              <a:rPr lang="en-US" altLang="zh-CN" sz="2000" kern="100" dirty="0">
                <a:effectLst/>
                <a:latin typeface="+mn-ea"/>
              </a:rPr>
              <a:t>type</a:t>
            </a:r>
            <a:r>
              <a:rPr lang="zh-CN" altLang="zh-CN" sz="2000" kern="100" dirty="0">
                <a:effectLst/>
                <a:latin typeface="+mn-ea"/>
              </a:rPr>
              <a:t>设置成子类</a:t>
            </a:r>
            <a:r>
              <a:rPr lang="en-US" altLang="zh-CN" sz="2000" kern="100" dirty="0">
                <a:effectLst/>
                <a:latin typeface="+mn-ea"/>
              </a:rPr>
              <a:t>$child</a:t>
            </a:r>
            <a:r>
              <a:rPr lang="zh-CN" altLang="zh-CN" sz="2000" kern="100" dirty="0">
                <a:effectLst/>
                <a:latin typeface="+mn-ea"/>
              </a:rPr>
              <a:t>的</a:t>
            </a:r>
            <a:r>
              <a:rPr lang="en-US" altLang="zh-CN" sz="2000" kern="100" dirty="0">
                <a:effectLst/>
                <a:latin typeface="+mn-ea"/>
              </a:rPr>
              <a:t>type</a:t>
            </a:r>
            <a:r>
              <a:rPr lang="zh-CN" altLang="zh-CN" sz="2000" kern="100" dirty="0">
                <a:effectLst/>
                <a:latin typeface="+mn-ea"/>
              </a:rPr>
              <a:t>。</a:t>
            </a:r>
            <a:endParaRPr lang="zh-CN" altLang="zh-CN" sz="2000" kern="100" dirty="0">
              <a:effectLst/>
              <a:latin typeface="+mn-ea"/>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组 3"/>
          <p:cNvPicPr>
            <a:picLocks noChangeAspect="1"/>
          </p:cNvPicPr>
          <p:nvPr/>
        </p:nvPicPr>
        <p:blipFill>
          <a:blip r:embed="rId1" cstate="screen"/>
          <a:stretch>
            <a:fillRect/>
          </a:stretch>
        </p:blipFill>
        <p:spPr>
          <a:xfrm flipV="1">
            <a:off x="0" y="5390515"/>
            <a:ext cx="1167130" cy="1467485"/>
          </a:xfrm>
          <a:prstGeom prst="rect">
            <a:avLst/>
          </a:prstGeom>
        </p:spPr>
      </p:pic>
      <p:sp>
        <p:nvSpPr>
          <p:cNvPr id="26" name="PA-圆角矩形 5"/>
          <p:cNvSpPr/>
          <p:nvPr>
            <p:custDataLst>
              <p:tags r:id="rId2"/>
            </p:custDataLst>
          </p:nvPr>
        </p:nvSpPr>
        <p:spPr>
          <a:xfrm>
            <a:off x="158115" y="341630"/>
            <a:ext cx="821055" cy="716915"/>
          </a:xfrm>
          <a:prstGeom prst="roundRect">
            <a:avLst>
              <a:gd name="adj" fmla="val 0"/>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rgbClr val="000000"/>
              </a:solidFill>
              <a:latin typeface="Arial" panose="020B0604020202090204"/>
              <a:ea typeface="微软雅黑"/>
              <a:sym typeface="Arial" panose="020B0604020202090204"/>
            </a:endParaRPr>
          </a:p>
        </p:txBody>
      </p:sp>
      <p:sp>
        <p:nvSpPr>
          <p:cNvPr id="9" name="文本框 8"/>
          <p:cNvSpPr txBox="1"/>
          <p:nvPr/>
        </p:nvSpPr>
        <p:spPr>
          <a:xfrm>
            <a:off x="307367" y="1113668"/>
            <a:ext cx="4840434" cy="1200329"/>
          </a:xfrm>
          <a:prstGeom prst="rect">
            <a:avLst/>
          </a:prstGeom>
          <a:noFill/>
        </p:spPr>
        <p:txBody>
          <a:bodyPr wrap="square">
            <a:spAutoFit/>
          </a:bodyPr>
          <a:lstStyle/>
          <a:p>
            <a:endParaRPr lang="en-US" altLang="zh-CN" dirty="0"/>
          </a:p>
          <a:p>
            <a:endParaRPr lang="en-US" altLang="zh-CN" dirty="0"/>
          </a:p>
          <a:p>
            <a:endParaRPr lang="en-US" altLang="zh-CN" dirty="0"/>
          </a:p>
          <a:p>
            <a:endParaRPr lang="zh-CN" altLang="en-US" dirty="0"/>
          </a:p>
        </p:txBody>
      </p:sp>
      <p:grpSp>
        <p:nvGrpSpPr>
          <p:cNvPr id="8" name="组合 7"/>
          <p:cNvGrpSpPr/>
          <p:nvPr/>
        </p:nvGrpSpPr>
        <p:grpSpPr>
          <a:xfrm>
            <a:off x="4322662" y="218925"/>
            <a:ext cx="4343742" cy="831215"/>
            <a:chOff x="7301" y="148"/>
            <a:chExt cx="4598" cy="1309"/>
          </a:xfrm>
        </p:grpSpPr>
        <p:sp>
          <p:nvSpPr>
            <p:cNvPr id="10" name="文本框 9"/>
            <p:cNvSpPr txBox="1"/>
            <p:nvPr/>
          </p:nvSpPr>
          <p:spPr>
            <a:xfrm>
              <a:off x="7301" y="148"/>
              <a:ext cx="4598" cy="1309"/>
            </a:xfrm>
            <a:prstGeom prst="rect">
              <a:avLst/>
            </a:prstGeom>
            <a:noFill/>
          </p:spPr>
          <p:txBody>
            <a:bodyPr wrap="square" rtlCol="0">
              <a:spAutoFit/>
            </a:bodyPr>
            <a:lstStyle/>
            <a:p>
              <a:pPr algn="ctr"/>
              <a:r>
                <a:rPr lang="en-US" altLang="zh-CN" sz="2400" b="1" dirty="0" err="1">
                  <a:solidFill>
                    <a:srgbClr val="091077"/>
                  </a:solidFill>
                  <a:latin typeface="Arial" panose="020B0604020202090204"/>
                  <a:ea typeface="微软雅黑"/>
                  <a:sym typeface="Arial" panose="020B0604020202090204"/>
                </a:rPr>
                <a:t>FunctionPointer</a:t>
              </a:r>
              <a:endParaRPr lang="zh-CN" altLang="en-US" sz="3200" b="1" dirty="0">
                <a:solidFill>
                  <a:srgbClr val="091077"/>
                </a:solidFill>
                <a:latin typeface="Arial" panose="020B0604020202090204"/>
                <a:ea typeface="微软雅黑"/>
                <a:sym typeface="Arial" panose="020B0604020202090204"/>
              </a:endParaRPr>
            </a:p>
            <a:p>
              <a:pPr algn="ctr"/>
              <a:r>
                <a:rPr lang="zh-CN" altLang="zh-CN" sz="2400" dirty="0">
                  <a:effectLst/>
                </a:rPr>
                <a:t> </a:t>
              </a:r>
              <a:endParaRPr lang="zh-CN" altLang="en-US" sz="2400" b="1" dirty="0">
                <a:solidFill>
                  <a:srgbClr val="091077"/>
                </a:solidFill>
                <a:latin typeface="Arial" panose="020B0604020202090204"/>
                <a:ea typeface="微软雅黑"/>
                <a:sym typeface="Arial" panose="020B0604020202090204"/>
              </a:endParaRPr>
            </a:p>
          </p:txBody>
        </p:sp>
        <p:cxnSp>
          <p:nvCxnSpPr>
            <p:cNvPr id="11" name="直接连接符 15"/>
            <p:cNvCxnSpPr/>
            <p:nvPr/>
          </p:nvCxnSpPr>
          <p:spPr>
            <a:xfrm>
              <a:off x="8737" y="1050"/>
              <a:ext cx="1726" cy="0"/>
            </a:xfrm>
            <a:prstGeom prst="line">
              <a:avLst/>
            </a:prstGeom>
            <a:ln w="31750">
              <a:solidFill>
                <a:srgbClr val="091077"/>
              </a:solidFill>
            </a:ln>
          </p:spPr>
          <p:style>
            <a:lnRef idx="1">
              <a:schemeClr val="accent1"/>
            </a:lnRef>
            <a:fillRef idx="0">
              <a:schemeClr val="accent1"/>
            </a:fillRef>
            <a:effectRef idx="0">
              <a:schemeClr val="accent1"/>
            </a:effectRef>
            <a:fontRef idx="minor">
              <a:schemeClr val="tx1"/>
            </a:fontRef>
          </p:style>
        </p:cxnSp>
      </p:grpSp>
      <p:pic>
        <p:nvPicPr>
          <p:cNvPr id="6" name="图片 5" descr="组 4"/>
          <p:cNvPicPr>
            <a:picLocks noChangeAspect="1"/>
          </p:cNvPicPr>
          <p:nvPr/>
        </p:nvPicPr>
        <p:blipFill>
          <a:blip r:embed="rId3" cstate="screen"/>
          <a:stretch>
            <a:fillRect/>
          </a:stretch>
        </p:blipFill>
        <p:spPr>
          <a:xfrm flipV="1">
            <a:off x="11287125" y="0"/>
            <a:ext cx="907523" cy="1638000"/>
          </a:xfrm>
          <a:prstGeom prst="rect">
            <a:avLst/>
          </a:prstGeom>
        </p:spPr>
      </p:pic>
      <p:sp>
        <p:nvSpPr>
          <p:cNvPr id="5" name="文本框 4"/>
          <p:cNvSpPr txBox="1"/>
          <p:nvPr/>
        </p:nvSpPr>
        <p:spPr>
          <a:xfrm>
            <a:off x="982541" y="1062013"/>
            <a:ext cx="10304584" cy="4832092"/>
          </a:xfrm>
          <a:prstGeom prst="rect">
            <a:avLst/>
          </a:prstGeom>
          <a:noFill/>
        </p:spPr>
        <p:txBody>
          <a:bodyPr wrap="square">
            <a:spAutoFit/>
          </a:bodyPr>
          <a:lstStyle/>
          <a:p>
            <a:pPr algn="just"/>
            <a:r>
              <a:rPr lang="en-US" altLang="zh-CN" sz="1800" kern="100" dirty="0">
                <a:effectLst/>
                <a:latin typeface="+mn-ea"/>
              </a:rPr>
              <a:t>      </a:t>
            </a:r>
            <a:r>
              <a:rPr lang="en-US" altLang="zh-CN" sz="2800" kern="100" dirty="0" err="1">
                <a:effectLst/>
                <a:latin typeface="+mn-ea"/>
              </a:rPr>
              <a:t>FuncitonPointer</a:t>
            </a:r>
            <a:r>
              <a:rPr lang="zh-CN" altLang="zh-CN" sz="2800" kern="100" dirty="0">
                <a:effectLst/>
                <a:latin typeface="+mn-ea"/>
                <a:cs typeface="Times New Roman" panose="02020503050405090304" pitchFamily="18" charset="0"/>
              </a:rPr>
              <a:t>是在我们需要对</a:t>
            </a:r>
            <a:r>
              <a:rPr lang="zh-CN" altLang="zh-CN" sz="2800" b="1" kern="100" dirty="0">
                <a:solidFill>
                  <a:srgbClr val="C00000"/>
                </a:solidFill>
                <a:effectLst/>
                <a:latin typeface="+mn-ea"/>
                <a:cs typeface="Times New Roman" panose="02020503050405090304" pitchFamily="18" charset="0"/>
              </a:rPr>
              <a:t>内部函数</a:t>
            </a:r>
            <a:r>
              <a:rPr lang="zh-CN" altLang="zh-CN" sz="2800" kern="100" dirty="0">
                <a:effectLst/>
                <a:latin typeface="+mn-ea"/>
                <a:cs typeface="Times New Roman" panose="02020503050405090304" pitchFamily="18" charset="0"/>
              </a:rPr>
              <a:t>，或者</a:t>
            </a:r>
            <a:r>
              <a:rPr lang="zh-CN" altLang="zh-CN" sz="2800" b="1" kern="100" dirty="0">
                <a:solidFill>
                  <a:srgbClr val="C00000"/>
                </a:solidFill>
                <a:effectLst/>
                <a:latin typeface="+mn-ea"/>
                <a:cs typeface="Times New Roman" panose="02020503050405090304" pitchFamily="18" charset="0"/>
              </a:rPr>
              <a:t>函数调用</a:t>
            </a:r>
            <a:r>
              <a:rPr lang="zh-CN" altLang="zh-CN" sz="2800" kern="100" dirty="0">
                <a:effectLst/>
                <a:latin typeface="+mn-ea"/>
                <a:cs typeface="Times New Roman" panose="02020503050405090304" pitchFamily="18" charset="0"/>
              </a:rPr>
              <a:t>时参数签名里有</a:t>
            </a:r>
            <a:r>
              <a:rPr lang="zh-CN" altLang="zh-CN" sz="2800" b="1" kern="100" dirty="0">
                <a:solidFill>
                  <a:srgbClr val="C00000"/>
                </a:solidFill>
                <a:effectLst/>
                <a:latin typeface="+mn-ea"/>
                <a:cs typeface="Times New Roman" panose="02020503050405090304" pitchFamily="18" charset="0"/>
              </a:rPr>
              <a:t>函数类型的参数</a:t>
            </a:r>
            <a:r>
              <a:rPr lang="zh-CN" altLang="zh-CN" sz="2800" kern="100" dirty="0">
                <a:effectLst/>
                <a:latin typeface="+mn-ea"/>
                <a:cs typeface="Times New Roman" panose="02020503050405090304" pitchFamily="18" charset="0"/>
              </a:rPr>
              <a:t>时用到的。</a:t>
            </a:r>
            <a:r>
              <a:rPr lang="en-US" altLang="zh-CN" sz="2800" kern="100" dirty="0" err="1">
                <a:effectLst/>
                <a:latin typeface="+mn-ea"/>
              </a:rPr>
              <a:t>FuncitonPointer</a:t>
            </a:r>
            <a:r>
              <a:rPr lang="zh-CN" altLang="zh-CN" sz="2800" kern="100" dirty="0">
                <a:effectLst/>
                <a:latin typeface="+mn-ea"/>
                <a:cs typeface="Times New Roman" panose="02020503050405090304" pitchFamily="18" charset="0"/>
              </a:rPr>
              <a:t>实际上传递的是</a:t>
            </a:r>
            <a:r>
              <a:rPr lang="zh-CN" altLang="en-US" sz="2800" kern="100" dirty="0">
                <a:latin typeface="+mn-ea"/>
                <a:cs typeface="Times New Roman" panose="02020503050405090304" pitchFamily="18" charset="0"/>
              </a:rPr>
              <a:t>函数开始的起始指令集</a:t>
            </a:r>
            <a:r>
              <a:rPr lang="zh-CN" altLang="zh-CN" sz="2800" kern="100" dirty="0">
                <a:effectLst/>
                <a:latin typeface="+mn-ea"/>
                <a:cs typeface="Times New Roman" panose="02020503050405090304" pitchFamily="18" charset="0"/>
              </a:rPr>
              <a:t>指针，以及这个函数的部分描述</a:t>
            </a:r>
            <a:r>
              <a:rPr lang="zh-CN" altLang="en-US" sz="2800" kern="100" dirty="0">
                <a:effectLst/>
                <a:latin typeface="+mn-ea"/>
                <a:cs typeface="Times New Roman" panose="02020503050405090304" pitchFamily="18" charset="0"/>
              </a:rPr>
              <a:t>信息</a:t>
            </a:r>
            <a:r>
              <a:rPr lang="zh-CN" altLang="zh-CN" sz="2800" kern="100" dirty="0">
                <a:effectLst/>
                <a:latin typeface="+mn-ea"/>
                <a:cs typeface="Times New Roman" panose="02020503050405090304" pitchFamily="18" charset="0"/>
              </a:rPr>
              <a:t>。图</a:t>
            </a:r>
            <a:r>
              <a:rPr lang="en-US" altLang="zh-CN" sz="2800" kern="100" dirty="0">
                <a:effectLst/>
                <a:latin typeface="+mn-ea"/>
              </a:rPr>
              <a:t>4.1 </a:t>
            </a:r>
            <a:r>
              <a:rPr lang="zh-CN" altLang="zh-CN" sz="2800" kern="100" dirty="0">
                <a:effectLst/>
                <a:latin typeface="+mn-ea"/>
                <a:cs typeface="Times New Roman" panose="02020503050405090304" pitchFamily="18" charset="0"/>
              </a:rPr>
              <a:t>中</a:t>
            </a:r>
            <a:r>
              <a:rPr lang="en-US" altLang="zh-CN" sz="2800" kern="100" dirty="0" err="1">
                <a:effectLst/>
                <a:latin typeface="+mn-ea"/>
              </a:rPr>
              <a:t>FuncitonPontier</a:t>
            </a:r>
            <a:r>
              <a:rPr lang="zh-CN" altLang="zh-CN" sz="2800" kern="100" dirty="0">
                <a:effectLst/>
                <a:latin typeface="+mn-ea"/>
                <a:cs typeface="Times New Roman" panose="02020503050405090304" pitchFamily="18" charset="0"/>
              </a:rPr>
              <a:t>的类图中</a:t>
            </a:r>
            <a:r>
              <a:rPr lang="en-US" altLang="zh-CN" sz="2800" kern="100" dirty="0">
                <a:effectLst/>
                <a:latin typeface="+mn-ea"/>
              </a:rPr>
              <a:t>target</a:t>
            </a:r>
            <a:r>
              <a:rPr lang="zh-CN" altLang="zh-CN" sz="2800" kern="100" dirty="0">
                <a:effectLst/>
                <a:latin typeface="+mn-ea"/>
                <a:cs typeface="Times New Roman" panose="02020503050405090304" pitchFamily="18" charset="0"/>
              </a:rPr>
              <a:t>表示这个函数</a:t>
            </a:r>
            <a:r>
              <a:rPr lang="zh-CN" altLang="en-US" sz="2800" kern="100" dirty="0">
                <a:latin typeface="+mn-ea"/>
                <a:cs typeface="Times New Roman" panose="02020503050405090304" pitchFamily="18" charset="0"/>
              </a:rPr>
              <a:t>所在</a:t>
            </a:r>
            <a:r>
              <a:rPr lang="zh-CN" altLang="zh-CN" sz="2800" kern="100" dirty="0">
                <a:effectLst/>
                <a:latin typeface="+mn-ea"/>
                <a:cs typeface="Times New Roman" panose="02020503050405090304" pitchFamily="18" charset="0"/>
              </a:rPr>
              <a:t>的实例对象，</a:t>
            </a:r>
            <a:r>
              <a:rPr lang="en-US" altLang="zh-CN" sz="2800" kern="100" dirty="0" err="1">
                <a:effectLst/>
                <a:latin typeface="+mn-ea"/>
              </a:rPr>
              <a:t>isStatic</a:t>
            </a:r>
            <a:r>
              <a:rPr lang="zh-CN" altLang="zh-CN" sz="2800" kern="100" dirty="0">
                <a:effectLst/>
                <a:latin typeface="+mn-ea"/>
                <a:cs typeface="Times New Roman" panose="02020503050405090304" pitchFamily="18" charset="0"/>
              </a:rPr>
              <a:t>表示它是否是一个静态函数，如果它的值为</a:t>
            </a:r>
            <a:r>
              <a:rPr lang="en-US" altLang="zh-CN" sz="2800" kern="100" dirty="0">
                <a:effectLst/>
                <a:latin typeface="+mn-ea"/>
              </a:rPr>
              <a:t>true</a:t>
            </a:r>
            <a:r>
              <a:rPr lang="zh-CN" altLang="zh-CN" sz="2800" kern="100" dirty="0">
                <a:effectLst/>
                <a:latin typeface="+mn-ea"/>
                <a:cs typeface="Times New Roman" panose="02020503050405090304" pitchFamily="18" charset="0"/>
              </a:rPr>
              <a:t>，那么</a:t>
            </a:r>
            <a:r>
              <a:rPr lang="en-US" altLang="zh-CN" sz="2800" kern="100" dirty="0">
                <a:effectLst/>
                <a:latin typeface="+mn-ea"/>
              </a:rPr>
              <a:t>target</a:t>
            </a:r>
            <a:r>
              <a:rPr lang="zh-CN" altLang="en-US" sz="2800" kern="100" dirty="0">
                <a:effectLst/>
                <a:latin typeface="+mn-ea"/>
              </a:rPr>
              <a:t>就</a:t>
            </a:r>
            <a:r>
              <a:rPr lang="zh-CN" altLang="zh-CN" sz="2800" kern="100" dirty="0">
                <a:effectLst/>
                <a:latin typeface="+mn-ea"/>
                <a:cs typeface="Times New Roman" panose="02020503050405090304" pitchFamily="18" charset="0"/>
              </a:rPr>
              <a:t>是</a:t>
            </a:r>
            <a:r>
              <a:rPr lang="en-US" altLang="zh-CN" sz="2800" kern="100" dirty="0">
                <a:effectLst/>
                <a:latin typeface="+mn-ea"/>
              </a:rPr>
              <a:t>null</a:t>
            </a:r>
            <a:r>
              <a:rPr lang="zh-CN" altLang="zh-CN" sz="2800" kern="100" dirty="0">
                <a:effectLst/>
                <a:latin typeface="+mn-ea"/>
                <a:cs typeface="Times New Roman" panose="02020503050405090304" pitchFamily="18" charset="0"/>
              </a:rPr>
              <a:t>，</a:t>
            </a:r>
            <a:r>
              <a:rPr lang="en-US" altLang="zh-CN" sz="2800" kern="100" dirty="0" err="1">
                <a:effectLst/>
                <a:latin typeface="+mn-ea"/>
              </a:rPr>
              <a:t>isSync</a:t>
            </a:r>
            <a:r>
              <a:rPr lang="zh-CN" altLang="zh-CN" sz="2800" kern="100" dirty="0">
                <a:effectLst/>
                <a:latin typeface="+mn-ea"/>
                <a:cs typeface="Times New Roman" panose="02020503050405090304" pitchFamily="18" charset="0"/>
              </a:rPr>
              <a:t>表示它是否是一个异步函数，</a:t>
            </a:r>
            <a:r>
              <a:rPr lang="en-US" altLang="zh-CN" sz="2800" kern="100" dirty="0">
                <a:effectLst/>
                <a:latin typeface="+mn-ea"/>
              </a:rPr>
              <a:t>pointer</a:t>
            </a:r>
            <a:r>
              <a:rPr lang="zh-CN" altLang="zh-CN" sz="2800" kern="100" dirty="0">
                <a:effectLst/>
                <a:latin typeface="+mn-ea"/>
                <a:cs typeface="Times New Roman" panose="02020503050405090304" pitchFamily="18" charset="0"/>
              </a:rPr>
              <a:t>是这个函数对应</a:t>
            </a:r>
            <a:r>
              <a:rPr lang="en-US" altLang="zh-CN" sz="2800" kern="100" dirty="0">
                <a:effectLst/>
                <a:latin typeface="+mn-ea"/>
              </a:rPr>
              <a:t>ops</a:t>
            </a:r>
            <a:r>
              <a:rPr lang="zh-CN" altLang="zh-CN" sz="2800" kern="100" dirty="0">
                <a:effectLst/>
                <a:latin typeface="+mn-ea"/>
                <a:cs typeface="Times New Roman" panose="02020503050405090304" pitchFamily="18" charset="0"/>
              </a:rPr>
              <a:t>的指令序号，它指向该函数的开始指令。在指令集中，指令</a:t>
            </a:r>
            <a:r>
              <a:rPr lang="en-US" altLang="zh-CN" sz="2800" kern="100" dirty="0" err="1">
                <a:effectLst/>
                <a:latin typeface="+mn-ea"/>
              </a:rPr>
              <a:t>OpPushPointer</a:t>
            </a:r>
            <a:r>
              <a:rPr lang="zh-CN" altLang="zh-CN" sz="2800" kern="100" dirty="0">
                <a:effectLst/>
                <a:latin typeface="+mn-ea"/>
                <a:cs typeface="Times New Roman" panose="02020503050405090304" pitchFamily="18" charset="0"/>
              </a:rPr>
              <a:t>表示创建一个</a:t>
            </a:r>
            <a:r>
              <a:rPr lang="en-US" altLang="zh-CN" sz="2800" kern="100" dirty="0" err="1">
                <a:effectLst/>
                <a:latin typeface="+mn-ea"/>
              </a:rPr>
              <a:t>FuncitonPointer</a:t>
            </a:r>
            <a:r>
              <a:rPr lang="zh-CN" altLang="zh-CN" sz="2800" kern="100" dirty="0">
                <a:effectLst/>
                <a:latin typeface="+mn-ea"/>
                <a:cs typeface="Times New Roman" panose="02020503050405090304" pitchFamily="18" charset="0"/>
              </a:rPr>
              <a:t>并将它压入操作栈中；指令</a:t>
            </a:r>
            <a:r>
              <a:rPr lang="en-US" altLang="zh-CN" sz="2800" kern="100" dirty="0" err="1">
                <a:effectLst/>
                <a:latin typeface="+mn-ea"/>
              </a:rPr>
              <a:t>OpCallPointer</a:t>
            </a:r>
            <a:r>
              <a:rPr lang="zh-CN" altLang="zh-CN" sz="2800" kern="100" dirty="0">
                <a:effectLst/>
                <a:latin typeface="+mn-ea"/>
                <a:cs typeface="Times New Roman" panose="02020503050405090304" pitchFamily="18" charset="0"/>
              </a:rPr>
              <a:t>或</a:t>
            </a:r>
            <a:r>
              <a:rPr lang="en-US" altLang="zh-CN" sz="2800" kern="100" dirty="0" err="1">
                <a:effectLst/>
                <a:latin typeface="+mn-ea"/>
              </a:rPr>
              <a:t>OpCallPointerAsync</a:t>
            </a:r>
            <a:r>
              <a:rPr lang="zh-CN" altLang="zh-CN" sz="2800" kern="100" dirty="0">
                <a:effectLst/>
                <a:latin typeface="+mn-ea"/>
                <a:cs typeface="Times New Roman" panose="02020503050405090304" pitchFamily="18" charset="0"/>
              </a:rPr>
              <a:t>表示执行</a:t>
            </a:r>
            <a:r>
              <a:rPr lang="en-US" altLang="zh-CN" sz="2800" kern="100" dirty="0" err="1">
                <a:effectLst/>
                <a:latin typeface="+mn-ea"/>
              </a:rPr>
              <a:t>FuncitonPointer</a:t>
            </a:r>
            <a:r>
              <a:rPr lang="zh-CN" altLang="zh-CN" sz="2800" kern="100" dirty="0">
                <a:effectLst/>
                <a:latin typeface="+mn-ea"/>
                <a:cs typeface="Times New Roman" panose="02020503050405090304" pitchFamily="18" charset="0"/>
              </a:rPr>
              <a:t>指向的函数。图</a:t>
            </a:r>
            <a:r>
              <a:rPr lang="en-US" altLang="zh-CN" sz="2800" kern="100" dirty="0">
                <a:effectLst/>
                <a:latin typeface="+mn-ea"/>
              </a:rPr>
              <a:t>3.24</a:t>
            </a:r>
            <a:r>
              <a:rPr lang="zh-CN" altLang="zh-CN" sz="2800" kern="100" dirty="0">
                <a:effectLst/>
                <a:latin typeface="+mn-ea"/>
                <a:cs typeface="Times New Roman" panose="02020503050405090304" pitchFamily="18" charset="0"/>
              </a:rPr>
              <a:t>中已经对这两个指令做了说明。</a:t>
            </a:r>
            <a:r>
              <a:rPr lang="zh-CN" altLang="zh-CN" sz="2800" dirty="0">
                <a:effectLst/>
                <a:latin typeface="+mn-ea"/>
              </a:rPr>
              <a:t> </a:t>
            </a:r>
            <a:endParaRPr lang="zh-CN" altLang="en-US" dirty="0">
              <a:latin typeface="+mn-ea"/>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组 3"/>
          <p:cNvPicPr>
            <a:picLocks noChangeAspect="1"/>
          </p:cNvPicPr>
          <p:nvPr/>
        </p:nvPicPr>
        <p:blipFill>
          <a:blip r:embed="rId1" cstate="screen"/>
          <a:stretch>
            <a:fillRect/>
          </a:stretch>
        </p:blipFill>
        <p:spPr>
          <a:xfrm flipV="1">
            <a:off x="0" y="5390515"/>
            <a:ext cx="1167130" cy="1467485"/>
          </a:xfrm>
          <a:prstGeom prst="rect">
            <a:avLst/>
          </a:prstGeom>
        </p:spPr>
      </p:pic>
      <p:sp>
        <p:nvSpPr>
          <p:cNvPr id="26" name="PA-圆角矩形 5"/>
          <p:cNvSpPr/>
          <p:nvPr>
            <p:custDataLst>
              <p:tags r:id="rId2"/>
            </p:custDataLst>
          </p:nvPr>
        </p:nvSpPr>
        <p:spPr>
          <a:xfrm>
            <a:off x="158115" y="341630"/>
            <a:ext cx="821055" cy="716915"/>
          </a:xfrm>
          <a:prstGeom prst="roundRect">
            <a:avLst>
              <a:gd name="adj" fmla="val 0"/>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rgbClr val="000000"/>
              </a:solidFill>
              <a:latin typeface="Arial" panose="020B0604020202090204"/>
              <a:ea typeface="微软雅黑"/>
              <a:sym typeface="Arial" panose="020B0604020202090204"/>
            </a:endParaRPr>
          </a:p>
        </p:txBody>
      </p:sp>
      <p:sp>
        <p:nvSpPr>
          <p:cNvPr id="9" name="文本框 8"/>
          <p:cNvSpPr txBox="1"/>
          <p:nvPr/>
        </p:nvSpPr>
        <p:spPr>
          <a:xfrm>
            <a:off x="307367" y="1113668"/>
            <a:ext cx="4840434" cy="1200329"/>
          </a:xfrm>
          <a:prstGeom prst="rect">
            <a:avLst/>
          </a:prstGeom>
          <a:noFill/>
        </p:spPr>
        <p:txBody>
          <a:bodyPr wrap="square">
            <a:spAutoFit/>
          </a:bodyPr>
          <a:lstStyle/>
          <a:p>
            <a:endParaRPr lang="en-US" altLang="zh-CN" dirty="0"/>
          </a:p>
          <a:p>
            <a:endParaRPr lang="en-US" altLang="zh-CN" dirty="0"/>
          </a:p>
          <a:p>
            <a:endParaRPr lang="en-US" altLang="zh-CN" dirty="0"/>
          </a:p>
          <a:p>
            <a:endParaRPr lang="zh-CN" altLang="en-US" dirty="0"/>
          </a:p>
        </p:txBody>
      </p:sp>
      <p:grpSp>
        <p:nvGrpSpPr>
          <p:cNvPr id="8" name="组合 7"/>
          <p:cNvGrpSpPr/>
          <p:nvPr/>
        </p:nvGrpSpPr>
        <p:grpSpPr>
          <a:xfrm>
            <a:off x="4322662" y="218925"/>
            <a:ext cx="4343742" cy="954405"/>
            <a:chOff x="7301" y="148"/>
            <a:chExt cx="4598" cy="1503"/>
          </a:xfrm>
        </p:grpSpPr>
        <p:sp>
          <p:nvSpPr>
            <p:cNvPr id="10" name="文本框 9"/>
            <p:cNvSpPr txBox="1"/>
            <p:nvPr/>
          </p:nvSpPr>
          <p:spPr>
            <a:xfrm>
              <a:off x="7301" y="148"/>
              <a:ext cx="4598" cy="1503"/>
            </a:xfrm>
            <a:prstGeom prst="rect">
              <a:avLst/>
            </a:prstGeom>
            <a:noFill/>
          </p:spPr>
          <p:txBody>
            <a:bodyPr wrap="square" rtlCol="0">
              <a:spAutoFit/>
            </a:bodyPr>
            <a:lstStyle/>
            <a:p>
              <a:pPr algn="ctr"/>
              <a:r>
                <a:rPr lang="zh-CN" altLang="en-US" sz="3200" b="1" dirty="0">
                  <a:solidFill>
                    <a:srgbClr val="091077"/>
                  </a:solidFill>
                  <a:latin typeface="Arial" panose="020B0604020202090204"/>
                  <a:ea typeface="微软雅黑"/>
                  <a:sym typeface="Arial" panose="020B0604020202090204"/>
                </a:rPr>
                <a:t>代码桥接</a:t>
              </a:r>
              <a:endParaRPr lang="zh-CN" altLang="en-US" sz="3200" b="1" dirty="0">
                <a:solidFill>
                  <a:srgbClr val="091077"/>
                </a:solidFill>
                <a:latin typeface="Arial" panose="020B0604020202090204"/>
                <a:ea typeface="微软雅黑"/>
                <a:sym typeface="Arial" panose="020B0604020202090204"/>
              </a:endParaRPr>
            </a:p>
            <a:p>
              <a:pPr algn="ctr"/>
              <a:r>
                <a:rPr lang="zh-CN" altLang="zh-CN" sz="2400" dirty="0">
                  <a:effectLst/>
                </a:rPr>
                <a:t> </a:t>
              </a:r>
              <a:endParaRPr lang="zh-CN" altLang="en-US" sz="2400" b="1" dirty="0">
                <a:solidFill>
                  <a:srgbClr val="091077"/>
                </a:solidFill>
                <a:latin typeface="Arial" panose="020B0604020202090204"/>
                <a:ea typeface="微软雅黑"/>
                <a:sym typeface="Arial" panose="020B0604020202090204"/>
              </a:endParaRPr>
            </a:p>
          </p:txBody>
        </p:sp>
        <p:cxnSp>
          <p:nvCxnSpPr>
            <p:cNvPr id="11" name="直接连接符 15"/>
            <p:cNvCxnSpPr/>
            <p:nvPr/>
          </p:nvCxnSpPr>
          <p:spPr>
            <a:xfrm>
              <a:off x="8737" y="1050"/>
              <a:ext cx="1726" cy="0"/>
            </a:xfrm>
            <a:prstGeom prst="line">
              <a:avLst/>
            </a:prstGeom>
            <a:ln w="31750">
              <a:solidFill>
                <a:srgbClr val="091077"/>
              </a:solidFill>
            </a:ln>
          </p:spPr>
          <p:style>
            <a:lnRef idx="1">
              <a:schemeClr val="accent1"/>
            </a:lnRef>
            <a:fillRef idx="0">
              <a:schemeClr val="accent1"/>
            </a:fillRef>
            <a:effectRef idx="0">
              <a:schemeClr val="accent1"/>
            </a:effectRef>
            <a:fontRef idx="minor">
              <a:schemeClr val="tx1"/>
            </a:fontRef>
          </p:style>
        </p:cxnSp>
      </p:grpSp>
      <p:sp>
        <p:nvSpPr>
          <p:cNvPr id="5" name="文本框 4"/>
          <p:cNvSpPr txBox="1"/>
          <p:nvPr/>
        </p:nvSpPr>
        <p:spPr>
          <a:xfrm>
            <a:off x="982541" y="1062013"/>
            <a:ext cx="10304584" cy="369332"/>
          </a:xfrm>
          <a:prstGeom prst="rect">
            <a:avLst/>
          </a:prstGeom>
          <a:noFill/>
        </p:spPr>
        <p:txBody>
          <a:bodyPr wrap="square">
            <a:spAutoFit/>
          </a:bodyPr>
          <a:lstStyle/>
          <a:p>
            <a:pPr algn="just"/>
            <a:endParaRPr lang="zh-CN" altLang="en-US" dirty="0">
              <a:latin typeface="+mn-ea"/>
            </a:endParaRPr>
          </a:p>
        </p:txBody>
      </p:sp>
      <p:sp>
        <p:nvSpPr>
          <p:cNvPr id="4" name="文本框 3"/>
          <p:cNvSpPr txBox="1"/>
          <p:nvPr/>
        </p:nvSpPr>
        <p:spPr>
          <a:xfrm>
            <a:off x="398532" y="1426728"/>
            <a:ext cx="5280723" cy="3785652"/>
          </a:xfrm>
          <a:prstGeom prst="rect">
            <a:avLst/>
          </a:prstGeom>
          <a:noFill/>
        </p:spPr>
        <p:txBody>
          <a:bodyPr wrap="square">
            <a:spAutoFit/>
          </a:bodyPr>
          <a:lstStyle/>
          <a:p>
            <a:r>
              <a:rPr lang="zh-CN" altLang="en-US" sz="2400" kern="100" dirty="0">
                <a:latin typeface="+mn-ea"/>
                <a:cs typeface="Times New Roman" panose="02020503050405090304" pitchFamily="18" charset="0"/>
              </a:rPr>
              <a:t>代码</a:t>
            </a:r>
            <a:r>
              <a:rPr lang="zh-CN" altLang="zh-CN" sz="2400" kern="100" dirty="0">
                <a:effectLst/>
                <a:latin typeface="+mn-ea"/>
                <a:cs typeface="Times New Roman" panose="02020503050405090304" pitchFamily="18" charset="0"/>
              </a:rPr>
              <a:t>桥接层</a:t>
            </a:r>
            <a:r>
              <a:rPr lang="zh-CN" altLang="en-US" sz="2400" kern="100" dirty="0">
                <a:latin typeface="+mn-ea"/>
                <a:cs typeface="Times New Roman" panose="02020503050405090304" pitchFamily="18" charset="0"/>
              </a:rPr>
              <a:t>是</a:t>
            </a:r>
            <a:r>
              <a:rPr lang="zh-CN" altLang="zh-CN" sz="2400" kern="100" dirty="0">
                <a:effectLst/>
                <a:latin typeface="+mn-ea"/>
                <a:cs typeface="Times New Roman" panose="02020503050405090304" pitchFamily="18" charset="0"/>
              </a:rPr>
              <a:t>动态化代码与非动态化代码的</a:t>
            </a:r>
            <a:r>
              <a:rPr lang="zh-CN" altLang="en-US" sz="2400" kern="100" dirty="0">
                <a:effectLst/>
                <a:latin typeface="+mn-ea"/>
                <a:cs typeface="Times New Roman" panose="02020503050405090304" pitchFamily="18" charset="0"/>
              </a:rPr>
              <a:t>中级代码</a:t>
            </a:r>
            <a:r>
              <a:rPr lang="zh-CN" altLang="zh-CN" sz="2400" kern="100" dirty="0">
                <a:effectLst/>
                <a:latin typeface="+mn-ea"/>
                <a:cs typeface="Times New Roman" panose="02020503050405090304" pitchFamily="18" charset="0"/>
              </a:rPr>
              <a:t>。</a:t>
            </a:r>
            <a:r>
              <a:rPr lang="zh-CN" altLang="en-US" sz="2400" kern="100" dirty="0">
                <a:effectLst/>
                <a:latin typeface="+mn-ea"/>
                <a:cs typeface="Times New Roman" panose="02020503050405090304" pitchFamily="18" charset="0"/>
              </a:rPr>
              <a:t>在</a:t>
            </a:r>
            <a:r>
              <a:rPr lang="zh-CN" altLang="zh-CN" sz="2400" kern="100" dirty="0">
                <a:effectLst/>
                <a:latin typeface="+mn-ea"/>
                <a:cs typeface="Times New Roman" panose="02020503050405090304" pitchFamily="18" charset="0"/>
              </a:rPr>
              <a:t>解析抽象语法树过程中，</a:t>
            </a:r>
            <a:r>
              <a:rPr lang="zh-CN" altLang="en-US" sz="2400" kern="100" dirty="0">
                <a:effectLst/>
                <a:latin typeface="+mn-ea"/>
                <a:cs typeface="Times New Roman" panose="02020503050405090304" pitchFamily="18" charset="0"/>
              </a:rPr>
              <a:t>可以</a:t>
            </a:r>
            <a:r>
              <a:rPr lang="zh-CN" altLang="zh-CN" sz="2400" kern="100" dirty="0">
                <a:effectLst/>
                <a:latin typeface="+mn-ea"/>
                <a:cs typeface="Times New Roman" panose="02020503050405090304" pitchFamily="18" charset="0"/>
              </a:rPr>
              <a:t>通过包名筛选出某个调用是否是外部调用。</a:t>
            </a:r>
            <a:r>
              <a:rPr lang="zh-CN" altLang="zh-CN" sz="2400" dirty="0">
                <a:effectLst/>
                <a:latin typeface="+mn-ea"/>
              </a:rPr>
              <a:t>  </a:t>
            </a:r>
            <a:endParaRPr lang="en-US" altLang="zh-CN" sz="2400" dirty="0">
              <a:effectLst/>
              <a:latin typeface="+mn-ea"/>
            </a:endParaRPr>
          </a:p>
          <a:p>
            <a:r>
              <a:rPr lang="zh-CN" altLang="en-US" sz="2400" kern="100" dirty="0">
                <a:latin typeface="+mn-ea"/>
              </a:rPr>
              <a:t>右图中为桥接代码的类实现：</a:t>
            </a:r>
            <a:endParaRPr lang="en-US" altLang="zh-CN" sz="2400" kern="100" dirty="0">
              <a:latin typeface="+mn-ea"/>
            </a:endParaRPr>
          </a:p>
          <a:p>
            <a:r>
              <a:rPr lang="en-US" altLang="zh-CN" sz="2400" kern="100" dirty="0">
                <a:latin typeface="+mn-ea"/>
              </a:rPr>
              <a:t>Mirror</a:t>
            </a:r>
            <a:r>
              <a:rPr lang="zh-CN" altLang="en-US" sz="2400" kern="100" dirty="0">
                <a:latin typeface="+mn-ea"/>
              </a:rPr>
              <a:t>：外部代码借口类</a:t>
            </a:r>
            <a:endParaRPr lang="en-US" altLang="zh-CN" sz="2400" kern="100" dirty="0">
              <a:latin typeface="+mn-ea"/>
            </a:endParaRPr>
          </a:p>
          <a:p>
            <a:r>
              <a:rPr lang="en-US" altLang="zh-CN" sz="2400" kern="100" dirty="0" err="1">
                <a:latin typeface="+mn-ea"/>
              </a:rPr>
              <a:t>LibaryMirror</a:t>
            </a:r>
            <a:r>
              <a:rPr lang="zh-CN" altLang="en-US" sz="2400" kern="100" dirty="0">
                <a:latin typeface="+mn-ea"/>
              </a:rPr>
              <a:t>：包引用</a:t>
            </a:r>
            <a:endParaRPr lang="en-US" altLang="zh-CN" sz="2400" kern="100" dirty="0">
              <a:latin typeface="+mn-ea"/>
            </a:endParaRPr>
          </a:p>
          <a:p>
            <a:r>
              <a:rPr lang="en-US" altLang="zh-CN" sz="2400" kern="100" dirty="0" err="1">
                <a:latin typeface="+mn-ea"/>
              </a:rPr>
              <a:t>ClassMirror</a:t>
            </a:r>
            <a:r>
              <a:rPr lang="zh-CN" altLang="en-US" sz="2400" kern="100" dirty="0">
                <a:latin typeface="+mn-ea"/>
              </a:rPr>
              <a:t>：类引用</a:t>
            </a:r>
            <a:endParaRPr lang="en-US" altLang="zh-CN" sz="2400" kern="100" dirty="0">
              <a:latin typeface="+mn-ea"/>
            </a:endParaRPr>
          </a:p>
          <a:p>
            <a:r>
              <a:rPr lang="en-US" altLang="zh-CN" sz="2400" kern="100" dirty="0" err="1">
                <a:latin typeface="+mn-ea"/>
              </a:rPr>
              <a:t>InstanceBridge</a:t>
            </a:r>
            <a:r>
              <a:rPr lang="en-US" altLang="zh-CN" sz="2400" kern="100" dirty="0">
                <a:latin typeface="+mn-ea"/>
              </a:rPr>
              <a:t>:</a:t>
            </a:r>
            <a:r>
              <a:rPr lang="zh-CN" altLang="en-US" sz="2400" kern="100" dirty="0">
                <a:latin typeface="+mn-ea"/>
              </a:rPr>
              <a:t>用于内部函数继承的外部类的实现。</a:t>
            </a:r>
            <a:endParaRPr lang="en-US" altLang="zh-CN" sz="2400" kern="100" dirty="0">
              <a:latin typeface="+mn-ea"/>
            </a:endParaRPr>
          </a:p>
        </p:txBody>
      </p:sp>
      <p:pic>
        <p:nvPicPr>
          <p:cNvPr id="7" name="图片 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731810" y="1426728"/>
            <a:ext cx="5713753" cy="4571002"/>
          </a:xfrm>
          <a:prstGeom prst="rect">
            <a:avLst/>
          </a:prstGeom>
          <a:noFill/>
          <a:ln>
            <a:noFill/>
          </a:ln>
        </p:spPr>
      </p:pic>
      <p:pic>
        <p:nvPicPr>
          <p:cNvPr id="6" name="图片 5" descr="组 4"/>
          <p:cNvPicPr>
            <a:picLocks noChangeAspect="1"/>
          </p:cNvPicPr>
          <p:nvPr/>
        </p:nvPicPr>
        <p:blipFill>
          <a:blip r:embed="rId4" cstate="screen"/>
          <a:stretch>
            <a:fillRect/>
          </a:stretch>
        </p:blipFill>
        <p:spPr>
          <a:xfrm flipV="1">
            <a:off x="11287125" y="0"/>
            <a:ext cx="907523" cy="163800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组 3"/>
          <p:cNvPicPr>
            <a:picLocks noChangeAspect="1"/>
          </p:cNvPicPr>
          <p:nvPr/>
        </p:nvPicPr>
        <p:blipFill>
          <a:blip r:embed="rId1" cstate="screen"/>
          <a:stretch>
            <a:fillRect/>
          </a:stretch>
        </p:blipFill>
        <p:spPr>
          <a:xfrm flipV="1">
            <a:off x="0" y="5390515"/>
            <a:ext cx="1167130" cy="1467485"/>
          </a:xfrm>
          <a:prstGeom prst="rect">
            <a:avLst/>
          </a:prstGeom>
        </p:spPr>
      </p:pic>
      <p:pic>
        <p:nvPicPr>
          <p:cNvPr id="6" name="图片 5" descr="组 4"/>
          <p:cNvPicPr>
            <a:picLocks noChangeAspect="1"/>
          </p:cNvPicPr>
          <p:nvPr/>
        </p:nvPicPr>
        <p:blipFill>
          <a:blip r:embed="rId2" cstate="screen"/>
          <a:stretch>
            <a:fillRect/>
          </a:stretch>
        </p:blipFill>
        <p:spPr>
          <a:xfrm flipV="1">
            <a:off x="11287125" y="0"/>
            <a:ext cx="904875" cy="1633220"/>
          </a:xfrm>
          <a:prstGeom prst="rect">
            <a:avLst/>
          </a:prstGeom>
        </p:spPr>
      </p:pic>
      <p:sp>
        <p:nvSpPr>
          <p:cNvPr id="26" name="PA-圆角矩形 5"/>
          <p:cNvSpPr/>
          <p:nvPr>
            <p:custDataLst>
              <p:tags r:id="rId3"/>
            </p:custDataLst>
          </p:nvPr>
        </p:nvSpPr>
        <p:spPr>
          <a:xfrm>
            <a:off x="158115" y="341630"/>
            <a:ext cx="821055" cy="716915"/>
          </a:xfrm>
          <a:prstGeom prst="roundRect">
            <a:avLst>
              <a:gd name="adj" fmla="val 0"/>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rgbClr val="000000"/>
              </a:solidFill>
              <a:latin typeface="Arial" panose="020B0604020202090204"/>
              <a:ea typeface="微软雅黑"/>
              <a:sym typeface="Arial" panose="020B0604020202090204"/>
            </a:endParaRPr>
          </a:p>
        </p:txBody>
      </p:sp>
      <p:sp>
        <p:nvSpPr>
          <p:cNvPr id="10" name="文本框 9"/>
          <p:cNvSpPr txBox="1"/>
          <p:nvPr/>
        </p:nvSpPr>
        <p:spPr bwMode="auto">
          <a:xfrm>
            <a:off x="2077720" y="3045460"/>
            <a:ext cx="2265680" cy="1471878"/>
          </a:xfrm>
          <a:prstGeom prst="rect">
            <a:avLst/>
          </a:prstGeom>
          <a:noFill/>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just">
              <a:lnSpc>
                <a:spcPct val="130000"/>
              </a:lnSpc>
            </a:pPr>
            <a:r>
              <a:rPr lang="zh-CN" sz="1200" spc="120" dirty="0">
                <a:solidFill>
                  <a:srgbClr val="002060"/>
                </a:solidFill>
                <a:latin typeface="Arial" panose="020B0604020202090204"/>
                <a:ea typeface="微软雅黑"/>
                <a:cs typeface="思源黑体 Normal" panose="020B0400000000000000" charset="-122"/>
                <a:sym typeface="Arial" panose="020B0604020202090204"/>
              </a:rPr>
              <a:t>基</a:t>
            </a:r>
            <a:r>
              <a:rPr lang="zh-CN" sz="1200" spc="120" dirty="0">
                <a:solidFill>
                  <a:srgbClr val="002060"/>
                </a:solidFill>
                <a:latin typeface="+mj-ea"/>
                <a:ea typeface="+mj-ea"/>
                <a:cs typeface="+mj-ea"/>
                <a:sym typeface="Arial" panose="020B0604020202090204"/>
              </a:rPr>
              <a:t>于 Web</a:t>
            </a:r>
            <a:r>
              <a:rPr lang="en-US" altLang="zh-CN" sz="1200" spc="120" dirty="0">
                <a:solidFill>
                  <a:srgbClr val="002060"/>
                </a:solidFill>
                <a:latin typeface="+mj-ea"/>
                <a:ea typeface="+mj-ea"/>
                <a:cs typeface="+mj-ea"/>
                <a:sym typeface="Arial" panose="020B0604020202090204"/>
              </a:rPr>
              <a:t>view</a:t>
            </a:r>
            <a:r>
              <a:rPr lang="zh-CN" sz="1200" spc="120" dirty="0">
                <a:solidFill>
                  <a:srgbClr val="002060"/>
                </a:solidFill>
                <a:latin typeface="+mj-ea"/>
                <a:ea typeface="+mj-ea"/>
                <a:cs typeface="+mj-ea"/>
                <a:sym typeface="Arial" panose="020B0604020202090204"/>
              </a:rPr>
              <a:t> 通过</a:t>
            </a:r>
            <a:r>
              <a:rPr lang="en-US" altLang="zh-CN" sz="1200" spc="120" dirty="0">
                <a:solidFill>
                  <a:srgbClr val="002060"/>
                </a:solidFill>
                <a:latin typeface="+mj-ea"/>
                <a:ea typeface="+mj-ea"/>
                <a:cs typeface="+mj-ea"/>
                <a:sym typeface="Arial" panose="020B0604020202090204"/>
              </a:rPr>
              <a:t>h5</a:t>
            </a:r>
            <a:r>
              <a:rPr lang="zh-CN" altLang="en-US" sz="1200" spc="120" dirty="0">
                <a:solidFill>
                  <a:srgbClr val="002060"/>
                </a:solidFill>
                <a:latin typeface="+mj-ea"/>
                <a:ea typeface="+mj-ea"/>
                <a:cs typeface="+mj-ea"/>
                <a:sym typeface="Arial" panose="020B0604020202090204"/>
              </a:rPr>
              <a:t>技术</a:t>
            </a:r>
            <a:r>
              <a:rPr lang="zh-CN" sz="1200" spc="120" dirty="0">
                <a:solidFill>
                  <a:srgbClr val="002060"/>
                </a:solidFill>
                <a:latin typeface="+mj-ea"/>
                <a:ea typeface="+mj-ea"/>
                <a:cs typeface="+mj-ea"/>
                <a:sym typeface="Arial" panose="020B0604020202090204"/>
              </a:rPr>
              <a:t>来实现界面及功能，典型的框架包括Electron</a:t>
            </a:r>
            <a:r>
              <a:rPr lang="en-US" altLang="zh-CN" sz="1200" spc="120" dirty="0">
                <a:solidFill>
                  <a:srgbClr val="002060"/>
                </a:solidFill>
                <a:latin typeface="+mj-ea"/>
                <a:ea typeface="+mj-ea"/>
                <a:cs typeface="+mj-ea"/>
                <a:sym typeface="Arial" panose="020B0604020202090204"/>
              </a:rPr>
              <a:t>,</a:t>
            </a:r>
            <a:r>
              <a:rPr lang="zh-CN" sz="1200" spc="120" dirty="0">
                <a:solidFill>
                  <a:srgbClr val="002060"/>
                </a:solidFill>
                <a:latin typeface="+mj-ea"/>
                <a:ea typeface="+mj-ea"/>
                <a:cs typeface="+mj-ea"/>
                <a:sym typeface="Arial" panose="020B0604020202090204"/>
              </a:rPr>
              <a:t>Cordova</a:t>
            </a:r>
            <a:r>
              <a:rPr lang="en-US" altLang="zh-CN" sz="1200" spc="120" dirty="0">
                <a:solidFill>
                  <a:srgbClr val="002060"/>
                </a:solidFill>
                <a:latin typeface="+mj-ea"/>
                <a:ea typeface="+mj-ea"/>
                <a:cs typeface="+mj-ea"/>
                <a:sym typeface="Arial" panose="020B0604020202090204"/>
              </a:rPr>
              <a:t>,</a:t>
            </a:r>
            <a:r>
              <a:rPr lang="zh-CN" sz="1200" spc="120" dirty="0">
                <a:solidFill>
                  <a:srgbClr val="002060"/>
                </a:solidFill>
                <a:latin typeface="+mj-ea"/>
                <a:ea typeface="+mj-ea"/>
                <a:cs typeface="+mj-ea"/>
                <a:sym typeface="Arial" panose="020B0604020202090204"/>
              </a:rPr>
              <a:t>微信小程序，</a:t>
            </a:r>
            <a:r>
              <a:rPr lang="en-US" altLang="zh-CN" sz="1200" spc="120" dirty="0">
                <a:solidFill>
                  <a:srgbClr val="002060"/>
                </a:solidFill>
                <a:latin typeface="+mj-ea"/>
                <a:ea typeface="+mj-ea"/>
                <a:cs typeface="+mj-ea"/>
                <a:sym typeface="Arial" panose="020B0604020202090204"/>
              </a:rPr>
              <a:t>uniapp</a:t>
            </a:r>
            <a:r>
              <a:rPr lang="zh-CN" altLang="en-US" sz="1200" spc="120" dirty="0">
                <a:solidFill>
                  <a:srgbClr val="002060"/>
                </a:solidFill>
                <a:latin typeface="+mj-ea"/>
                <a:ea typeface="+mj-ea"/>
                <a:cs typeface="+mj-ea"/>
                <a:sym typeface="Arial" panose="020B0604020202090204"/>
              </a:rPr>
              <a:t>等</a:t>
            </a:r>
            <a:r>
              <a:rPr lang="zh-CN" sz="1200" spc="120" dirty="0">
                <a:solidFill>
                  <a:srgbClr val="002060"/>
                </a:solidFill>
                <a:latin typeface="+mj-ea"/>
                <a:ea typeface="+mj-ea"/>
                <a:cs typeface="+mj-ea"/>
                <a:sym typeface="Arial" panose="020B0604020202090204"/>
              </a:rPr>
              <a:t>。</a:t>
            </a:r>
            <a:endParaRPr lang="zh-CN" sz="1200" spc="120" dirty="0">
              <a:solidFill>
                <a:srgbClr val="002060"/>
              </a:solidFill>
              <a:latin typeface="Arial" panose="020B0604020202090204"/>
              <a:ea typeface="微软雅黑"/>
              <a:cs typeface="思源黑体 Normal" panose="020B0400000000000000" charset="-122"/>
              <a:sym typeface="Arial" panose="020B0604020202090204"/>
            </a:endParaRPr>
          </a:p>
          <a:p>
            <a:pPr algn="l">
              <a:lnSpc>
                <a:spcPct val="130000"/>
              </a:lnSpc>
            </a:pPr>
            <a:endParaRPr lang="zh-CN" sz="1000" spc="120" dirty="0">
              <a:solidFill>
                <a:srgbClr val="002060"/>
              </a:solidFill>
              <a:latin typeface="Arial" panose="020B0604020202090204"/>
              <a:ea typeface="微软雅黑"/>
              <a:cs typeface="思源黑体 Normal" panose="020B0400000000000000" charset="-122"/>
              <a:sym typeface="Arial" panose="020B0604020202090204"/>
            </a:endParaRPr>
          </a:p>
        </p:txBody>
      </p:sp>
      <p:sp>
        <p:nvSpPr>
          <p:cNvPr id="7" name="文本框 6"/>
          <p:cNvSpPr txBox="1"/>
          <p:nvPr/>
        </p:nvSpPr>
        <p:spPr bwMode="auto">
          <a:xfrm>
            <a:off x="4892040" y="3063240"/>
            <a:ext cx="2265680" cy="1989455"/>
          </a:xfrm>
          <a:prstGeom prst="rect">
            <a:avLst/>
          </a:prstGeom>
          <a:noFill/>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just">
              <a:lnSpc>
                <a:spcPct val="130000"/>
              </a:lnSpc>
            </a:pPr>
            <a:r>
              <a:rPr lang="zh-CN" altLang="en-US" sz="1200" spc="120" dirty="0">
                <a:solidFill>
                  <a:srgbClr val="002060"/>
                </a:solidFill>
                <a:latin typeface="+mj-ea"/>
                <a:ea typeface="+mj-ea"/>
                <a:cs typeface="+mj-ea"/>
                <a:sym typeface="Arial" panose="020B0604020202090204"/>
              </a:rPr>
              <a:t>页面渲染交给系统原生组件，业务逻辑部分用</a:t>
            </a:r>
            <a:r>
              <a:rPr lang="en-US" altLang="zh-CN" sz="1200" spc="120" dirty="0">
                <a:solidFill>
                  <a:srgbClr val="002060"/>
                </a:solidFill>
                <a:latin typeface="+mj-ea"/>
                <a:ea typeface="+mj-ea"/>
                <a:cs typeface="+mj-ea"/>
                <a:sym typeface="Arial" panose="020B0604020202090204"/>
              </a:rPr>
              <a:t>JavaScript</a:t>
            </a:r>
            <a:r>
              <a:rPr lang="zh-CN" altLang="en-US" sz="1200" spc="120" dirty="0">
                <a:solidFill>
                  <a:srgbClr val="002060"/>
                </a:solidFill>
                <a:latin typeface="+mj-ea"/>
                <a:ea typeface="+mj-ea"/>
                <a:cs typeface="+mj-ea"/>
                <a:sym typeface="Arial" panose="020B0604020202090204"/>
              </a:rPr>
              <a:t>语言，同时抽象一套</a:t>
            </a:r>
            <a:r>
              <a:rPr lang="en-US" altLang="zh-CN" sz="1200" spc="120" dirty="0">
                <a:solidFill>
                  <a:srgbClr val="002060"/>
                </a:solidFill>
                <a:latin typeface="+mj-ea"/>
                <a:ea typeface="+mj-ea"/>
                <a:cs typeface="+mj-ea"/>
                <a:sym typeface="Arial" panose="020B0604020202090204"/>
              </a:rPr>
              <a:t>JavaScript </a:t>
            </a:r>
            <a:r>
              <a:rPr lang="zh-CN" altLang="en-US" sz="1200" spc="120" dirty="0">
                <a:solidFill>
                  <a:srgbClr val="002060"/>
                </a:solidFill>
                <a:latin typeface="+mj-ea"/>
                <a:ea typeface="+mj-ea"/>
                <a:cs typeface="+mj-ea"/>
                <a:sym typeface="Arial" panose="020B0604020202090204"/>
              </a:rPr>
              <a:t>的组件库，通过</a:t>
            </a:r>
            <a:r>
              <a:rPr lang="en-US" altLang="zh-CN" sz="1200" spc="120" dirty="0">
                <a:solidFill>
                  <a:srgbClr val="002060"/>
                </a:solidFill>
                <a:latin typeface="+mj-ea"/>
                <a:ea typeface="+mj-ea"/>
                <a:cs typeface="+mj-ea"/>
                <a:sym typeface="Arial" panose="020B0604020202090204"/>
              </a:rPr>
              <a:t>JavaScript</a:t>
            </a:r>
            <a:r>
              <a:rPr lang="zh-CN" altLang="en-US" sz="1200" spc="120" dirty="0">
                <a:solidFill>
                  <a:srgbClr val="002060"/>
                </a:solidFill>
                <a:latin typeface="+mj-ea"/>
                <a:ea typeface="+mj-ea"/>
                <a:cs typeface="+mj-ea"/>
                <a:sym typeface="Arial" panose="020B0604020202090204"/>
              </a:rPr>
              <a:t>语言开发。需要开启</a:t>
            </a:r>
            <a:r>
              <a:rPr lang="en-US" altLang="zh-CN" sz="1200" spc="120" dirty="0" err="1">
                <a:solidFill>
                  <a:srgbClr val="002060"/>
                </a:solidFill>
                <a:latin typeface="+mj-ea"/>
                <a:ea typeface="+mj-ea"/>
                <a:cs typeface="+mj-ea"/>
                <a:sym typeface="Arial" panose="020B0604020202090204"/>
              </a:rPr>
              <a:t>JSCore</a:t>
            </a:r>
            <a:r>
              <a:rPr lang="zh-CN" altLang="en-US" sz="1200" spc="120" dirty="0">
                <a:solidFill>
                  <a:srgbClr val="002060"/>
                </a:solidFill>
                <a:latin typeface="+mj-ea"/>
                <a:ea typeface="+mj-ea"/>
                <a:cs typeface="+mj-ea"/>
                <a:sym typeface="Arial" panose="020B0604020202090204"/>
              </a:rPr>
              <a:t>与原生跨进程通信，代表性框架为：</a:t>
            </a:r>
            <a:r>
              <a:rPr lang="en-US" altLang="zh-CN" sz="1200" spc="120" dirty="0">
                <a:solidFill>
                  <a:srgbClr val="002060"/>
                </a:solidFill>
                <a:latin typeface="+mj-ea"/>
                <a:ea typeface="+mj-ea"/>
                <a:cs typeface="+mj-ea"/>
                <a:sym typeface="Arial" panose="020B0604020202090204"/>
              </a:rPr>
              <a:t> React Native</a:t>
            </a:r>
            <a:endParaRPr lang="zh-CN" sz="1200" spc="120" dirty="0">
              <a:solidFill>
                <a:srgbClr val="002060"/>
              </a:solidFill>
              <a:latin typeface="+mj-ea"/>
              <a:ea typeface="+mj-ea"/>
              <a:cs typeface="+mj-ea"/>
              <a:sym typeface="Arial" panose="020B0604020202090204"/>
            </a:endParaRPr>
          </a:p>
        </p:txBody>
      </p:sp>
      <p:grpSp>
        <p:nvGrpSpPr>
          <p:cNvPr id="39" name="组合 38"/>
          <p:cNvGrpSpPr/>
          <p:nvPr/>
        </p:nvGrpSpPr>
        <p:grpSpPr>
          <a:xfrm>
            <a:off x="2113915" y="5028931"/>
            <a:ext cx="7847330" cy="419735"/>
            <a:chOff x="3242" y="8012"/>
            <a:chExt cx="12358" cy="661"/>
          </a:xfrm>
        </p:grpSpPr>
        <p:sp>
          <p:nvSpPr>
            <p:cNvPr id="8" name="矩形 7"/>
            <p:cNvSpPr/>
            <p:nvPr/>
          </p:nvSpPr>
          <p:spPr>
            <a:xfrm>
              <a:off x="3338" y="8019"/>
              <a:ext cx="3359" cy="655"/>
            </a:xfrm>
            <a:prstGeom prst="rect">
              <a:avLst/>
            </a:prstGeom>
            <a:solidFill>
              <a:srgbClr val="091077"/>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90204"/>
                <a:ea typeface="微软雅黑"/>
                <a:cs typeface="+mn-ea"/>
                <a:sym typeface="Arial" panose="020B0604020202090204"/>
              </a:endParaRPr>
            </a:p>
          </p:txBody>
        </p:sp>
        <p:sp>
          <p:nvSpPr>
            <p:cNvPr id="9" name="文本框 8"/>
            <p:cNvSpPr txBox="1"/>
            <p:nvPr/>
          </p:nvSpPr>
          <p:spPr bwMode="auto">
            <a:xfrm>
              <a:off x="3242" y="8033"/>
              <a:ext cx="3551" cy="628"/>
            </a:xfrm>
            <a:prstGeom prst="rect">
              <a:avLst/>
            </a:prstGeom>
            <a:noFill/>
            <a:extLst>
              <a:ext uri="{909E8E84-426E-40DD-AFC4-6F175D3DCCD1}">
                <a14:hiddenFill xmlns:a14="http://schemas.microsoft.com/office/drawing/2010/main">
                  <a:solidFill>
                    <a:srgbClr val="9AA394"/>
                  </a:solidFill>
                </a14:hiddenFill>
              </a:ext>
            </a:extLst>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altLang="zh-CN" sz="2000" b="1" dirty="0">
                  <a:solidFill>
                    <a:schemeClr val="bg1"/>
                  </a:solidFill>
                  <a:latin typeface="Arial" panose="020B0604020202090204"/>
                  <a:ea typeface="微软雅黑"/>
                  <a:sym typeface="Arial" panose="020B0604020202090204"/>
                </a:rPr>
                <a:t>web</a:t>
              </a:r>
              <a:r>
                <a:rPr lang="zh-CN" altLang="en-US" sz="2000" b="1" dirty="0">
                  <a:solidFill>
                    <a:schemeClr val="bg1"/>
                  </a:solidFill>
                  <a:latin typeface="Arial" panose="020B0604020202090204"/>
                  <a:ea typeface="微软雅黑"/>
                  <a:sym typeface="Arial" panose="020B0604020202090204"/>
                </a:rPr>
                <a:t>容器</a:t>
              </a:r>
              <a:endParaRPr lang="zh-CN" altLang="en-US" sz="2000" b="1" dirty="0">
                <a:solidFill>
                  <a:schemeClr val="bg1"/>
                </a:solidFill>
                <a:latin typeface="Arial" panose="020B0604020202090204"/>
                <a:ea typeface="微软雅黑"/>
                <a:sym typeface="Arial" panose="020B0604020202090204"/>
              </a:endParaRPr>
            </a:p>
          </p:txBody>
        </p:sp>
        <p:sp>
          <p:nvSpPr>
            <p:cNvPr id="4" name="矩形 3"/>
            <p:cNvSpPr/>
            <p:nvPr/>
          </p:nvSpPr>
          <p:spPr>
            <a:xfrm>
              <a:off x="7742" y="8012"/>
              <a:ext cx="3359" cy="655"/>
            </a:xfrm>
            <a:prstGeom prst="rect">
              <a:avLst/>
            </a:prstGeom>
            <a:solidFill>
              <a:srgbClr val="1560EE"/>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90204"/>
                <a:ea typeface="微软雅黑"/>
                <a:cs typeface="+mn-ea"/>
                <a:sym typeface="Arial" panose="020B0604020202090204"/>
              </a:endParaRPr>
            </a:p>
          </p:txBody>
        </p:sp>
        <p:sp>
          <p:nvSpPr>
            <p:cNvPr id="5" name="文本框 4"/>
            <p:cNvSpPr txBox="1"/>
            <p:nvPr/>
          </p:nvSpPr>
          <p:spPr bwMode="auto">
            <a:xfrm>
              <a:off x="7646" y="8026"/>
              <a:ext cx="3551" cy="628"/>
            </a:xfrm>
            <a:prstGeom prst="rect">
              <a:avLst/>
            </a:prstGeom>
            <a:noFill/>
            <a:extLst>
              <a:ext uri="{909E8E84-426E-40DD-AFC4-6F175D3DCCD1}">
                <a14:hiddenFill xmlns:a14="http://schemas.microsoft.com/office/drawing/2010/main">
                  <a:solidFill>
                    <a:srgbClr val="9AA394"/>
                  </a:solidFill>
                </a14:hiddenFill>
              </a:ext>
            </a:extLst>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zh-CN" altLang="en-US" sz="2000" b="1" dirty="0">
                  <a:solidFill>
                    <a:schemeClr val="bg1"/>
                  </a:solidFill>
                  <a:latin typeface="Arial" panose="020B0604020202090204"/>
                  <a:ea typeface="微软雅黑"/>
                  <a:sym typeface="Arial" panose="020B0604020202090204"/>
                </a:rPr>
                <a:t>泛</a:t>
              </a:r>
              <a:r>
                <a:rPr lang="en-US" altLang="zh-CN" sz="2000" b="1" dirty="0">
                  <a:solidFill>
                    <a:schemeClr val="bg1"/>
                  </a:solidFill>
                  <a:latin typeface="Arial" panose="020B0604020202090204"/>
                  <a:ea typeface="微软雅黑"/>
                  <a:sym typeface="Arial" panose="020B0604020202090204"/>
                </a:rPr>
                <a:t>Web</a:t>
              </a:r>
              <a:r>
                <a:rPr lang="zh-CN" altLang="en-US" sz="2000" b="1" dirty="0">
                  <a:solidFill>
                    <a:schemeClr val="bg1"/>
                  </a:solidFill>
                  <a:latin typeface="Arial" panose="020B0604020202090204"/>
                  <a:ea typeface="微软雅黑"/>
                  <a:sym typeface="Arial" panose="020B0604020202090204"/>
                </a:rPr>
                <a:t>容器</a:t>
              </a:r>
              <a:endParaRPr lang="zh-CN" altLang="en-US" sz="2000" b="1" dirty="0">
                <a:solidFill>
                  <a:schemeClr val="bg1"/>
                </a:solidFill>
                <a:latin typeface="Arial" panose="020B0604020202090204"/>
                <a:ea typeface="微软雅黑"/>
                <a:sym typeface="Arial" panose="020B0604020202090204"/>
              </a:endParaRPr>
            </a:p>
          </p:txBody>
        </p:sp>
        <p:sp>
          <p:nvSpPr>
            <p:cNvPr id="15" name="矩形 14"/>
            <p:cNvSpPr/>
            <p:nvPr/>
          </p:nvSpPr>
          <p:spPr>
            <a:xfrm>
              <a:off x="12146" y="8012"/>
              <a:ext cx="3359" cy="655"/>
            </a:xfrm>
            <a:prstGeom prst="rect">
              <a:avLst/>
            </a:prstGeom>
            <a:solidFill>
              <a:srgbClr val="E22D3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90204"/>
                <a:ea typeface="微软雅黑"/>
                <a:cs typeface="+mn-ea"/>
                <a:sym typeface="Arial" panose="020B0604020202090204"/>
              </a:endParaRPr>
            </a:p>
          </p:txBody>
        </p:sp>
        <p:sp>
          <p:nvSpPr>
            <p:cNvPr id="16" name="文本框 15"/>
            <p:cNvSpPr txBox="1"/>
            <p:nvPr/>
          </p:nvSpPr>
          <p:spPr bwMode="auto">
            <a:xfrm>
              <a:off x="12050" y="8026"/>
              <a:ext cx="3551" cy="628"/>
            </a:xfrm>
            <a:prstGeom prst="rect">
              <a:avLst/>
            </a:prstGeom>
            <a:noFill/>
            <a:extLst>
              <a:ext uri="{909E8E84-426E-40DD-AFC4-6F175D3DCCD1}">
                <a14:hiddenFill xmlns:a14="http://schemas.microsoft.com/office/drawing/2010/main">
                  <a:solidFill>
                    <a:srgbClr val="9AA394"/>
                  </a:solidFill>
                </a14:hiddenFill>
              </a:ext>
            </a:extLst>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zh-CN" altLang="en-US" sz="2000" b="1" dirty="0">
                  <a:solidFill>
                    <a:schemeClr val="bg1"/>
                  </a:solidFill>
                  <a:latin typeface="Arial" panose="020B0604020202090204"/>
                  <a:ea typeface="微软雅黑"/>
                  <a:sym typeface="Arial" panose="020B0604020202090204"/>
                </a:rPr>
                <a:t>自绘引擎</a:t>
              </a:r>
              <a:endParaRPr lang="zh-CN" altLang="en-US" sz="2000" b="1" dirty="0">
                <a:solidFill>
                  <a:schemeClr val="bg1"/>
                </a:solidFill>
                <a:latin typeface="Arial" panose="020B0604020202090204"/>
                <a:ea typeface="微软雅黑"/>
                <a:sym typeface="Arial" panose="020B0604020202090204"/>
              </a:endParaRPr>
            </a:p>
          </p:txBody>
        </p:sp>
      </p:grpSp>
      <p:sp>
        <p:nvSpPr>
          <p:cNvPr id="20" name="文本框 19"/>
          <p:cNvSpPr txBox="1"/>
          <p:nvPr/>
        </p:nvSpPr>
        <p:spPr bwMode="auto">
          <a:xfrm>
            <a:off x="7731760" y="3063240"/>
            <a:ext cx="2265680" cy="1268937"/>
          </a:xfrm>
          <a:prstGeom prst="rect">
            <a:avLst/>
          </a:prstGeom>
          <a:noFill/>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just">
              <a:lnSpc>
                <a:spcPct val="130000"/>
              </a:lnSpc>
            </a:pPr>
            <a:r>
              <a:rPr lang="zh-CN" sz="1200" spc="120" dirty="0">
                <a:solidFill>
                  <a:srgbClr val="002060"/>
                </a:solidFill>
                <a:latin typeface="Arial" panose="020B0604020202090204"/>
                <a:ea typeface="微软雅黑"/>
                <a:cs typeface="思源黑体 Normal" panose="020B0400000000000000" charset="-122"/>
                <a:sym typeface="Arial" panose="020B0604020202090204"/>
              </a:rPr>
              <a:t>自带渲染引擎，客户端仅提供一块画布即可获得从业务逻辑到功能呈现的多端高度一致的渲染体验。Flutter是为数不多的代表。</a:t>
            </a:r>
            <a:endParaRPr lang="zh-CN" sz="1200" spc="120" dirty="0">
              <a:solidFill>
                <a:srgbClr val="002060"/>
              </a:solidFill>
              <a:latin typeface="Arial" panose="020B0604020202090204"/>
              <a:ea typeface="微软雅黑"/>
              <a:cs typeface="思源黑体 Normal" panose="020B0400000000000000" charset="-122"/>
              <a:sym typeface="Arial" panose="020B0604020202090204"/>
            </a:endParaRPr>
          </a:p>
        </p:txBody>
      </p:sp>
      <p:grpSp>
        <p:nvGrpSpPr>
          <p:cNvPr id="36" name="组合 35"/>
          <p:cNvGrpSpPr/>
          <p:nvPr/>
        </p:nvGrpSpPr>
        <p:grpSpPr>
          <a:xfrm>
            <a:off x="2529840" y="1363980"/>
            <a:ext cx="7132320" cy="1551305"/>
            <a:chOff x="3805" y="3334"/>
            <a:chExt cx="11232" cy="2443"/>
          </a:xfrm>
        </p:grpSpPr>
        <p:grpSp>
          <p:nvGrpSpPr>
            <p:cNvPr id="29" name="组合 28"/>
            <p:cNvGrpSpPr/>
            <p:nvPr/>
          </p:nvGrpSpPr>
          <p:grpSpPr>
            <a:xfrm>
              <a:off x="3805" y="3334"/>
              <a:ext cx="2424" cy="2424"/>
              <a:chOff x="3805" y="3334"/>
              <a:chExt cx="2424" cy="2424"/>
            </a:xfrm>
          </p:grpSpPr>
          <p:grpSp>
            <p:nvGrpSpPr>
              <p:cNvPr id="17" name="组合 16"/>
              <p:cNvGrpSpPr/>
              <p:nvPr/>
            </p:nvGrpSpPr>
            <p:grpSpPr>
              <a:xfrm>
                <a:off x="3805" y="3334"/>
                <a:ext cx="2424" cy="2424"/>
                <a:chOff x="1054100" y="-11130"/>
                <a:chExt cx="3440130" cy="3440130"/>
              </a:xfrm>
            </p:grpSpPr>
            <p:sp>
              <p:nvSpPr>
                <p:cNvPr id="18" name="椭圆 17"/>
                <p:cNvSpPr/>
                <p:nvPr/>
              </p:nvSpPr>
              <p:spPr>
                <a:xfrm>
                  <a:off x="1054100" y="-11130"/>
                  <a:ext cx="3440130" cy="3440130"/>
                </a:xfrm>
                <a:prstGeom prst="ellipse">
                  <a:avLst/>
                </a:prstGeom>
                <a:noFill/>
                <a:ln w="57150" cap="flat" cmpd="sng" algn="ctr">
                  <a:solidFill>
                    <a:sysClr val="window" lastClr="FFFFFF">
                      <a:lumMod val="8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Arial" panose="020B0604020202090204"/>
                    <a:ea typeface="微软雅黑"/>
                    <a:cs typeface="+mn-ea"/>
                    <a:sym typeface="Arial" panose="020B0604020202090204"/>
                  </a:endParaRPr>
                </a:p>
              </p:txBody>
            </p:sp>
            <p:sp>
              <p:nvSpPr>
                <p:cNvPr id="19" name="椭圆 18"/>
                <p:cNvSpPr/>
                <p:nvPr/>
              </p:nvSpPr>
              <p:spPr>
                <a:xfrm>
                  <a:off x="1054100" y="-11130"/>
                  <a:ext cx="3440130" cy="3440130"/>
                </a:xfrm>
                <a:prstGeom prst="ellipse">
                  <a:avLst/>
                </a:prstGeom>
                <a:noFill/>
                <a:ln w="57150" cap="flat" cmpd="sng" algn="ctr">
                  <a:solidFill>
                    <a:srgbClr val="09107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black"/>
                    </a:solidFill>
                    <a:effectLst/>
                    <a:uLnTx/>
                    <a:uFillTx/>
                    <a:latin typeface="Arial" panose="020B0604020202090204"/>
                    <a:ea typeface="微软雅黑"/>
                    <a:cs typeface="+mn-ea"/>
                    <a:sym typeface="Arial" panose="020B0604020202090204"/>
                  </a:endParaRPr>
                </a:p>
              </p:txBody>
            </p:sp>
          </p:grpSp>
          <p:sp>
            <p:nvSpPr>
              <p:cNvPr id="2" name="文本框 1"/>
              <p:cNvSpPr txBox="1"/>
              <p:nvPr/>
            </p:nvSpPr>
            <p:spPr bwMode="auto">
              <a:xfrm>
                <a:off x="3824" y="4057"/>
                <a:ext cx="2387" cy="1016"/>
              </a:xfrm>
              <a:prstGeom prst="rect">
                <a:avLst/>
              </a:prstGeom>
              <a:noFill/>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defRPr/>
                </a:pPr>
                <a:r>
                  <a:rPr lang="en-US" altLang="zh-CN" sz="3600" dirty="0">
                    <a:solidFill>
                      <a:srgbClr val="091077"/>
                    </a:solidFill>
                    <a:latin typeface="Arial" panose="020B0604020202090204"/>
                    <a:ea typeface="微软雅黑"/>
                    <a:cs typeface="+mn-ea"/>
                    <a:sym typeface="Arial" panose="020B0604020202090204"/>
                  </a:rPr>
                  <a:t>01</a:t>
                </a:r>
                <a:endParaRPr lang="en-US" altLang="zh-CN" sz="3600" dirty="0">
                  <a:solidFill>
                    <a:srgbClr val="091077"/>
                  </a:solidFill>
                  <a:latin typeface="Arial" panose="020B0604020202090204"/>
                  <a:ea typeface="微软雅黑"/>
                  <a:cs typeface="+mn-ea"/>
                  <a:sym typeface="Arial" panose="020B0604020202090204"/>
                </a:endParaRPr>
              </a:p>
            </p:txBody>
          </p:sp>
        </p:grpSp>
        <p:grpSp>
          <p:nvGrpSpPr>
            <p:cNvPr id="31" name="组合 30"/>
            <p:cNvGrpSpPr/>
            <p:nvPr/>
          </p:nvGrpSpPr>
          <p:grpSpPr>
            <a:xfrm>
              <a:off x="8209" y="3353"/>
              <a:ext cx="2424" cy="2424"/>
              <a:chOff x="8209" y="3353"/>
              <a:chExt cx="2424" cy="2424"/>
            </a:xfrm>
          </p:grpSpPr>
          <p:grpSp>
            <p:nvGrpSpPr>
              <p:cNvPr id="11" name="组合 10"/>
              <p:cNvGrpSpPr/>
              <p:nvPr/>
            </p:nvGrpSpPr>
            <p:grpSpPr>
              <a:xfrm>
                <a:off x="8209" y="3353"/>
                <a:ext cx="2424" cy="2424"/>
                <a:chOff x="1054100" y="-11130"/>
                <a:chExt cx="3440130" cy="3440130"/>
              </a:xfrm>
            </p:grpSpPr>
            <p:sp>
              <p:nvSpPr>
                <p:cNvPr id="12" name="椭圆 11"/>
                <p:cNvSpPr/>
                <p:nvPr/>
              </p:nvSpPr>
              <p:spPr>
                <a:xfrm>
                  <a:off x="1054100" y="-11130"/>
                  <a:ext cx="3440130" cy="3440130"/>
                </a:xfrm>
                <a:prstGeom prst="ellipse">
                  <a:avLst/>
                </a:prstGeom>
                <a:noFill/>
                <a:ln w="57150" cap="flat" cmpd="sng" algn="ctr">
                  <a:solidFill>
                    <a:sysClr val="window" lastClr="FFFFFF">
                      <a:lumMod val="8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Arial" panose="020B0604020202090204"/>
                    <a:ea typeface="微软雅黑"/>
                    <a:cs typeface="+mn-ea"/>
                    <a:sym typeface="Arial" panose="020B0604020202090204"/>
                  </a:endParaRPr>
                </a:p>
              </p:txBody>
            </p:sp>
            <p:sp>
              <p:nvSpPr>
                <p:cNvPr id="13" name="椭圆 12"/>
                <p:cNvSpPr/>
                <p:nvPr/>
              </p:nvSpPr>
              <p:spPr>
                <a:xfrm>
                  <a:off x="1054100" y="-11130"/>
                  <a:ext cx="3440130" cy="3440130"/>
                </a:xfrm>
                <a:prstGeom prst="ellipse">
                  <a:avLst/>
                </a:prstGeom>
                <a:noFill/>
                <a:ln w="57150" cap="flat" cmpd="sng" algn="ctr">
                  <a:solidFill>
                    <a:srgbClr val="1560EE"/>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black"/>
                    </a:solidFill>
                    <a:effectLst/>
                    <a:uLnTx/>
                    <a:uFillTx/>
                    <a:latin typeface="Arial" panose="020B0604020202090204"/>
                    <a:ea typeface="微软雅黑"/>
                    <a:cs typeface="+mn-ea"/>
                    <a:sym typeface="Arial" panose="020B0604020202090204"/>
                  </a:endParaRPr>
                </a:p>
              </p:txBody>
            </p:sp>
          </p:grpSp>
          <p:sp>
            <p:nvSpPr>
              <p:cNvPr id="14" name="文本框 13"/>
              <p:cNvSpPr txBox="1"/>
              <p:nvPr/>
            </p:nvSpPr>
            <p:spPr bwMode="auto">
              <a:xfrm>
                <a:off x="8228" y="4057"/>
                <a:ext cx="2387" cy="1016"/>
              </a:xfrm>
              <a:prstGeom prst="rect">
                <a:avLst/>
              </a:prstGeom>
              <a:noFill/>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defRPr/>
                </a:pPr>
                <a:r>
                  <a:rPr lang="en-US" altLang="zh-CN" sz="3600" dirty="0">
                    <a:solidFill>
                      <a:srgbClr val="091077"/>
                    </a:solidFill>
                    <a:latin typeface="Arial" panose="020B0604020202090204"/>
                    <a:ea typeface="微软雅黑"/>
                    <a:cs typeface="+mn-ea"/>
                    <a:sym typeface="Arial" panose="020B0604020202090204"/>
                  </a:rPr>
                  <a:t>02</a:t>
                </a:r>
                <a:endParaRPr lang="en-US" altLang="zh-CN" sz="3600" dirty="0">
                  <a:solidFill>
                    <a:srgbClr val="091077"/>
                  </a:solidFill>
                  <a:latin typeface="Arial" panose="020B0604020202090204"/>
                  <a:ea typeface="微软雅黑"/>
                  <a:cs typeface="+mn-ea"/>
                  <a:sym typeface="Arial" panose="020B0604020202090204"/>
                </a:endParaRPr>
              </a:p>
            </p:txBody>
          </p:sp>
        </p:grpSp>
        <p:grpSp>
          <p:nvGrpSpPr>
            <p:cNvPr id="35" name="组合 34"/>
            <p:cNvGrpSpPr/>
            <p:nvPr/>
          </p:nvGrpSpPr>
          <p:grpSpPr>
            <a:xfrm>
              <a:off x="12613" y="3353"/>
              <a:ext cx="2424" cy="2424"/>
              <a:chOff x="12613" y="3353"/>
              <a:chExt cx="2424" cy="2424"/>
            </a:xfrm>
          </p:grpSpPr>
          <p:grpSp>
            <p:nvGrpSpPr>
              <p:cNvPr id="21" name="组合 20"/>
              <p:cNvGrpSpPr/>
              <p:nvPr/>
            </p:nvGrpSpPr>
            <p:grpSpPr>
              <a:xfrm>
                <a:off x="12613" y="3353"/>
                <a:ext cx="2424" cy="2424"/>
                <a:chOff x="1054100" y="-11130"/>
                <a:chExt cx="3440130" cy="3440130"/>
              </a:xfrm>
            </p:grpSpPr>
            <p:sp>
              <p:nvSpPr>
                <p:cNvPr id="22" name="椭圆 21"/>
                <p:cNvSpPr/>
                <p:nvPr/>
              </p:nvSpPr>
              <p:spPr>
                <a:xfrm>
                  <a:off x="1054100" y="-11130"/>
                  <a:ext cx="3440130" cy="3440130"/>
                </a:xfrm>
                <a:prstGeom prst="ellipse">
                  <a:avLst/>
                </a:prstGeom>
                <a:noFill/>
                <a:ln w="57150" cap="flat" cmpd="sng" algn="ctr">
                  <a:solidFill>
                    <a:sysClr val="window" lastClr="FFFFFF">
                      <a:lumMod val="8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Arial" panose="020B0604020202090204"/>
                    <a:ea typeface="微软雅黑"/>
                    <a:cs typeface="+mn-ea"/>
                    <a:sym typeface="Arial" panose="020B0604020202090204"/>
                  </a:endParaRPr>
                </a:p>
              </p:txBody>
            </p:sp>
            <p:sp>
              <p:nvSpPr>
                <p:cNvPr id="23" name="椭圆 22"/>
                <p:cNvSpPr/>
                <p:nvPr/>
              </p:nvSpPr>
              <p:spPr>
                <a:xfrm>
                  <a:off x="1054100" y="-11130"/>
                  <a:ext cx="3440130" cy="3440130"/>
                </a:xfrm>
                <a:prstGeom prst="ellipse">
                  <a:avLst/>
                </a:prstGeom>
                <a:noFill/>
                <a:ln w="57150" cap="flat" cmpd="sng" algn="ctr">
                  <a:solidFill>
                    <a:srgbClr val="E22D3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black"/>
                    </a:solidFill>
                    <a:effectLst/>
                    <a:uLnTx/>
                    <a:uFillTx/>
                    <a:latin typeface="Arial" panose="020B0604020202090204"/>
                    <a:ea typeface="微软雅黑"/>
                    <a:cs typeface="+mn-ea"/>
                    <a:sym typeface="Arial" panose="020B0604020202090204"/>
                  </a:endParaRPr>
                </a:p>
              </p:txBody>
            </p:sp>
          </p:grpSp>
          <p:sp>
            <p:nvSpPr>
              <p:cNvPr id="24" name="文本框 23"/>
              <p:cNvSpPr txBox="1"/>
              <p:nvPr/>
            </p:nvSpPr>
            <p:spPr bwMode="auto">
              <a:xfrm>
                <a:off x="12632" y="4057"/>
                <a:ext cx="2387" cy="1016"/>
              </a:xfrm>
              <a:prstGeom prst="rect">
                <a:avLst/>
              </a:prstGeom>
              <a:noFill/>
            </p:spPr>
            <p:txBody>
              <a:bodyPr wrap="square">
                <a:spAutoFit/>
                <a:scene3d>
                  <a:camera prst="orthographicFront"/>
                  <a:lightRig rig="threePt" dir="t"/>
                </a:scene3d>
                <a:sp3d contourW="127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defRPr/>
                </a:pPr>
                <a:r>
                  <a:rPr lang="en-US" altLang="zh-CN" sz="3600" dirty="0">
                    <a:solidFill>
                      <a:srgbClr val="091077"/>
                    </a:solidFill>
                    <a:latin typeface="Arial" panose="020B0604020202090204"/>
                    <a:ea typeface="微软雅黑"/>
                    <a:cs typeface="+mn-ea"/>
                    <a:sym typeface="Arial" panose="020B0604020202090204"/>
                  </a:rPr>
                  <a:t>03</a:t>
                </a:r>
                <a:endParaRPr lang="en-US" altLang="zh-CN" sz="3600" dirty="0">
                  <a:solidFill>
                    <a:srgbClr val="091077"/>
                  </a:solidFill>
                  <a:latin typeface="Arial" panose="020B0604020202090204"/>
                  <a:ea typeface="微软雅黑"/>
                  <a:cs typeface="+mn-ea"/>
                  <a:sym typeface="Arial" panose="020B0604020202090204"/>
                </a:endParaRPr>
              </a:p>
            </p:txBody>
          </p:sp>
        </p:grpSp>
      </p:grpSp>
      <p:grpSp>
        <p:nvGrpSpPr>
          <p:cNvPr id="25" name="组合 24"/>
          <p:cNvGrpSpPr/>
          <p:nvPr/>
        </p:nvGrpSpPr>
        <p:grpSpPr>
          <a:xfrm>
            <a:off x="4096385" y="292735"/>
            <a:ext cx="3860800" cy="765810"/>
            <a:chOff x="7301" y="461"/>
            <a:chExt cx="6080" cy="1206"/>
          </a:xfrm>
        </p:grpSpPr>
        <p:sp>
          <p:nvSpPr>
            <p:cNvPr id="27" name="文本框 26"/>
            <p:cNvSpPr txBox="1"/>
            <p:nvPr/>
          </p:nvSpPr>
          <p:spPr>
            <a:xfrm>
              <a:off x="7301" y="461"/>
              <a:ext cx="6080" cy="725"/>
            </a:xfrm>
            <a:prstGeom prst="rect">
              <a:avLst/>
            </a:prstGeom>
            <a:noFill/>
          </p:spPr>
          <p:txBody>
            <a:bodyPr wrap="square" rtlCol="0">
              <a:spAutoFit/>
            </a:bodyPr>
            <a:lstStyle/>
            <a:p>
              <a:pPr algn="ctr"/>
              <a:r>
                <a:rPr lang="zh-CN" altLang="en-US" sz="2400" b="1" dirty="0">
                  <a:solidFill>
                    <a:srgbClr val="091077"/>
                  </a:solidFill>
                  <a:latin typeface="Arial" panose="020B0604020202090204"/>
                  <a:ea typeface="微软雅黑"/>
                  <a:sym typeface="Arial" panose="020B0604020202090204"/>
                </a:rPr>
                <a:t>客户端跨平台的三种模式</a:t>
              </a:r>
              <a:endParaRPr lang="zh-CN" altLang="en-US" sz="2400" b="1" dirty="0">
                <a:solidFill>
                  <a:srgbClr val="091077"/>
                </a:solidFill>
                <a:latin typeface="Arial" panose="020B0604020202090204"/>
                <a:ea typeface="微软雅黑"/>
                <a:sym typeface="Arial" panose="020B0604020202090204"/>
              </a:endParaRPr>
            </a:p>
          </p:txBody>
        </p:sp>
        <p:cxnSp>
          <p:nvCxnSpPr>
            <p:cNvPr id="28" name="直接连接符 27"/>
            <p:cNvCxnSpPr/>
            <p:nvPr/>
          </p:nvCxnSpPr>
          <p:spPr>
            <a:xfrm>
              <a:off x="9462" y="1667"/>
              <a:ext cx="1726" cy="0"/>
            </a:xfrm>
            <a:prstGeom prst="line">
              <a:avLst/>
            </a:prstGeom>
            <a:ln w="31750">
              <a:solidFill>
                <a:srgbClr val="091077"/>
              </a:solidFill>
            </a:ln>
          </p:spPr>
          <p:style>
            <a:lnRef idx="1">
              <a:schemeClr val="accent1"/>
            </a:lnRef>
            <a:fillRef idx="0">
              <a:schemeClr val="accent1"/>
            </a:fillRef>
            <a:effectRef idx="0">
              <a:schemeClr val="accent1"/>
            </a:effectRef>
            <a:fontRef idx="minor">
              <a:schemeClr val="tx1"/>
            </a:fontRef>
          </p:style>
        </p:cxnSp>
      </p:grpSp>
      <p:sp>
        <p:nvSpPr>
          <p:cNvPr id="40" name="文本框 39"/>
          <p:cNvSpPr txBox="1"/>
          <p:nvPr/>
        </p:nvSpPr>
        <p:spPr>
          <a:xfrm>
            <a:off x="2266315" y="5536431"/>
            <a:ext cx="1830070" cy="953135"/>
          </a:xfrm>
          <a:prstGeom prst="rect">
            <a:avLst/>
          </a:prstGeom>
          <a:noFill/>
        </p:spPr>
        <p:txBody>
          <a:bodyPr wrap="square" rtlCol="0">
            <a:spAutoFit/>
          </a:bodyPr>
          <a:lstStyle/>
          <a:p>
            <a:pPr algn="ctr"/>
            <a:r>
              <a:rPr lang="zh-CN" altLang="en-US" sz="1400" dirty="0">
                <a:solidFill>
                  <a:srgbClr val="C00000"/>
                </a:solidFill>
                <a:latin typeface="+mn-ea"/>
                <a:cs typeface="+mn-ea"/>
              </a:rPr>
              <a:t>开发效率高</a:t>
            </a:r>
            <a:endParaRPr lang="zh-CN" altLang="en-US" sz="1400" dirty="0">
              <a:solidFill>
                <a:srgbClr val="C00000"/>
              </a:solidFill>
              <a:latin typeface="+mn-ea"/>
              <a:cs typeface="+mn-ea"/>
            </a:endParaRPr>
          </a:p>
          <a:p>
            <a:pPr algn="ctr"/>
            <a:r>
              <a:rPr lang="zh-CN" altLang="en-US" sz="1400" dirty="0">
                <a:solidFill>
                  <a:schemeClr val="tx1">
                    <a:lumMod val="50000"/>
                    <a:lumOff val="50000"/>
                  </a:schemeClr>
                </a:solidFill>
                <a:latin typeface="+mn-ea"/>
                <a:cs typeface="+mn-ea"/>
              </a:rPr>
              <a:t>性能消耗巨大</a:t>
            </a:r>
            <a:endParaRPr lang="zh-CN" altLang="en-US" sz="1400" dirty="0">
              <a:solidFill>
                <a:schemeClr val="tx1">
                  <a:lumMod val="50000"/>
                  <a:lumOff val="50000"/>
                </a:schemeClr>
              </a:solidFill>
              <a:latin typeface="+mn-ea"/>
              <a:cs typeface="+mn-ea"/>
            </a:endParaRPr>
          </a:p>
          <a:p>
            <a:pPr algn="ctr"/>
            <a:r>
              <a:rPr lang="zh-CN" altLang="en-US" sz="1400" dirty="0">
                <a:solidFill>
                  <a:schemeClr val="tx1">
                    <a:lumMod val="50000"/>
                    <a:lumOff val="50000"/>
                  </a:schemeClr>
                </a:solidFill>
                <a:latin typeface="+mn-ea"/>
                <a:cs typeface="+mn-ea"/>
                <a:sym typeface="+mn-ea"/>
              </a:rPr>
              <a:t>无法做到</a:t>
            </a:r>
            <a:r>
              <a:rPr lang="en-US" altLang="zh-CN" sz="1400" dirty="0">
                <a:solidFill>
                  <a:schemeClr val="tx1">
                    <a:lumMod val="50000"/>
                    <a:lumOff val="50000"/>
                  </a:schemeClr>
                </a:solidFill>
                <a:latin typeface="+mn-ea"/>
                <a:cs typeface="+mn-ea"/>
                <a:sym typeface="+mn-ea"/>
              </a:rPr>
              <a:t>UI</a:t>
            </a:r>
            <a:r>
              <a:rPr lang="zh-CN" altLang="en-US" sz="1400" dirty="0">
                <a:solidFill>
                  <a:schemeClr val="tx1">
                    <a:lumMod val="50000"/>
                    <a:lumOff val="50000"/>
                  </a:schemeClr>
                </a:solidFill>
                <a:latin typeface="+mn-ea"/>
                <a:cs typeface="+mn-ea"/>
                <a:sym typeface="+mn-ea"/>
              </a:rPr>
              <a:t>多端统一</a:t>
            </a:r>
            <a:endParaRPr lang="zh-CN" altLang="en-US" sz="1400" dirty="0">
              <a:solidFill>
                <a:schemeClr val="tx1">
                  <a:lumMod val="50000"/>
                  <a:lumOff val="50000"/>
                </a:schemeClr>
              </a:solidFill>
              <a:latin typeface="+mn-ea"/>
              <a:cs typeface="+mn-ea"/>
            </a:endParaRPr>
          </a:p>
          <a:p>
            <a:pPr algn="ctr"/>
            <a:r>
              <a:rPr lang="zh-CN" altLang="en-US" sz="1400" dirty="0">
                <a:solidFill>
                  <a:srgbClr val="C00000"/>
                </a:solidFill>
                <a:latin typeface="+mn-ea"/>
                <a:cs typeface="+mn-ea"/>
              </a:rPr>
              <a:t>学习成本低</a:t>
            </a:r>
            <a:endParaRPr lang="zh-CN" altLang="en-US" sz="1400" dirty="0">
              <a:solidFill>
                <a:srgbClr val="C00000"/>
              </a:solidFill>
              <a:latin typeface="+mn-ea"/>
              <a:cs typeface="+mn-ea"/>
            </a:endParaRPr>
          </a:p>
        </p:txBody>
      </p:sp>
      <p:sp>
        <p:nvSpPr>
          <p:cNvPr id="41" name="文本框 40"/>
          <p:cNvSpPr txBox="1"/>
          <p:nvPr/>
        </p:nvSpPr>
        <p:spPr>
          <a:xfrm>
            <a:off x="5093918" y="5516979"/>
            <a:ext cx="1830070" cy="953135"/>
          </a:xfrm>
          <a:prstGeom prst="rect">
            <a:avLst/>
          </a:prstGeom>
          <a:noFill/>
        </p:spPr>
        <p:txBody>
          <a:bodyPr wrap="square" rtlCol="0">
            <a:spAutoFit/>
          </a:bodyPr>
          <a:lstStyle/>
          <a:p>
            <a:pPr algn="ctr"/>
            <a:r>
              <a:rPr lang="zh-CN" altLang="en-US" sz="1400" dirty="0">
                <a:solidFill>
                  <a:srgbClr val="C00000"/>
                </a:solidFill>
                <a:latin typeface="+mn-ea"/>
                <a:cs typeface="+mn-ea"/>
              </a:rPr>
              <a:t>开发效率高</a:t>
            </a:r>
            <a:endParaRPr lang="zh-CN" altLang="en-US" sz="1400" dirty="0">
              <a:solidFill>
                <a:srgbClr val="C00000"/>
              </a:solidFill>
              <a:latin typeface="+mn-ea"/>
              <a:cs typeface="+mn-ea"/>
            </a:endParaRPr>
          </a:p>
          <a:p>
            <a:pPr algn="ctr"/>
            <a:r>
              <a:rPr lang="zh-CN" altLang="en-US" sz="1400" dirty="0">
                <a:solidFill>
                  <a:schemeClr val="tx1">
                    <a:lumMod val="50000"/>
                    <a:lumOff val="50000"/>
                  </a:schemeClr>
                </a:solidFill>
                <a:latin typeface="+mn-ea"/>
                <a:cs typeface="+mn-ea"/>
              </a:rPr>
              <a:t>性能消耗略大</a:t>
            </a:r>
            <a:endParaRPr lang="zh-CN" altLang="en-US" sz="1400" dirty="0">
              <a:solidFill>
                <a:schemeClr val="tx1">
                  <a:lumMod val="50000"/>
                  <a:lumOff val="50000"/>
                </a:schemeClr>
              </a:solidFill>
              <a:latin typeface="+mn-ea"/>
              <a:cs typeface="+mn-ea"/>
            </a:endParaRPr>
          </a:p>
          <a:p>
            <a:pPr algn="ctr"/>
            <a:r>
              <a:rPr lang="zh-CN" altLang="en-US" sz="1400" dirty="0">
                <a:solidFill>
                  <a:schemeClr val="tx1">
                    <a:lumMod val="50000"/>
                    <a:lumOff val="50000"/>
                  </a:schemeClr>
                </a:solidFill>
                <a:latin typeface="+mn-ea"/>
                <a:cs typeface="+mn-ea"/>
              </a:rPr>
              <a:t>无法做到</a:t>
            </a:r>
            <a:r>
              <a:rPr lang="en-US" altLang="zh-CN" sz="1400" dirty="0">
                <a:solidFill>
                  <a:schemeClr val="tx1">
                    <a:lumMod val="50000"/>
                    <a:lumOff val="50000"/>
                  </a:schemeClr>
                </a:solidFill>
                <a:latin typeface="+mn-ea"/>
                <a:cs typeface="+mn-ea"/>
              </a:rPr>
              <a:t>UI</a:t>
            </a:r>
            <a:r>
              <a:rPr lang="zh-CN" altLang="en-US" sz="1400" dirty="0">
                <a:solidFill>
                  <a:schemeClr val="tx1">
                    <a:lumMod val="50000"/>
                    <a:lumOff val="50000"/>
                  </a:schemeClr>
                </a:solidFill>
                <a:latin typeface="+mn-ea"/>
                <a:cs typeface="+mn-ea"/>
              </a:rPr>
              <a:t>多端统一</a:t>
            </a:r>
            <a:endParaRPr lang="zh-CN" altLang="en-US" sz="1400" dirty="0">
              <a:solidFill>
                <a:schemeClr val="tx1">
                  <a:lumMod val="50000"/>
                  <a:lumOff val="50000"/>
                </a:schemeClr>
              </a:solidFill>
              <a:latin typeface="+mn-ea"/>
              <a:cs typeface="+mn-ea"/>
            </a:endParaRPr>
          </a:p>
          <a:p>
            <a:pPr algn="ctr"/>
            <a:r>
              <a:rPr lang="zh-CN" altLang="en-US" sz="1400" dirty="0">
                <a:solidFill>
                  <a:srgbClr val="C00000"/>
                </a:solidFill>
                <a:latin typeface="+mn-ea"/>
                <a:cs typeface="+mn-ea"/>
              </a:rPr>
              <a:t>学习成本略低</a:t>
            </a:r>
            <a:endParaRPr lang="zh-CN" altLang="en-US" sz="1400" dirty="0">
              <a:solidFill>
                <a:srgbClr val="C00000"/>
              </a:solidFill>
              <a:latin typeface="+mn-ea"/>
              <a:cs typeface="+mn-ea"/>
            </a:endParaRPr>
          </a:p>
        </p:txBody>
      </p:sp>
      <p:sp>
        <p:nvSpPr>
          <p:cNvPr id="42" name="文本框 41"/>
          <p:cNvSpPr txBox="1"/>
          <p:nvPr/>
        </p:nvSpPr>
        <p:spPr>
          <a:xfrm>
            <a:off x="7949565" y="5555886"/>
            <a:ext cx="1830070" cy="953135"/>
          </a:xfrm>
          <a:prstGeom prst="rect">
            <a:avLst/>
          </a:prstGeom>
          <a:noFill/>
        </p:spPr>
        <p:txBody>
          <a:bodyPr wrap="square" rtlCol="0">
            <a:spAutoFit/>
          </a:bodyPr>
          <a:lstStyle/>
          <a:p>
            <a:pPr algn="ctr"/>
            <a:r>
              <a:rPr lang="zh-CN" altLang="en-US" sz="1400">
                <a:solidFill>
                  <a:srgbClr val="C00000"/>
                </a:solidFill>
                <a:latin typeface="+mn-ea"/>
                <a:cs typeface="+mn-ea"/>
              </a:rPr>
              <a:t>开发效率高</a:t>
            </a:r>
            <a:endParaRPr lang="zh-CN" altLang="en-US" sz="1400">
              <a:solidFill>
                <a:srgbClr val="C00000"/>
              </a:solidFill>
              <a:latin typeface="+mn-ea"/>
              <a:cs typeface="+mn-ea"/>
            </a:endParaRPr>
          </a:p>
          <a:p>
            <a:pPr algn="ctr"/>
            <a:r>
              <a:rPr lang="zh-CN" altLang="en-US" sz="1400">
                <a:solidFill>
                  <a:srgbClr val="C00000"/>
                </a:solidFill>
                <a:latin typeface="+mn-ea"/>
                <a:cs typeface="+mn-ea"/>
              </a:rPr>
              <a:t>性能媲美原生</a:t>
            </a:r>
            <a:endParaRPr lang="zh-CN" altLang="en-US" sz="1400">
              <a:solidFill>
                <a:srgbClr val="C00000"/>
              </a:solidFill>
              <a:latin typeface="+mn-ea"/>
              <a:cs typeface="+mn-ea"/>
            </a:endParaRPr>
          </a:p>
          <a:p>
            <a:pPr algn="ctr"/>
            <a:r>
              <a:rPr lang="en-US" altLang="zh-CN" sz="1400">
                <a:solidFill>
                  <a:srgbClr val="C00000"/>
                </a:solidFill>
                <a:latin typeface="+mn-ea"/>
                <a:cs typeface="+mn-ea"/>
              </a:rPr>
              <a:t>UI</a:t>
            </a:r>
            <a:r>
              <a:rPr lang="zh-CN" altLang="en-US" sz="1400">
                <a:solidFill>
                  <a:srgbClr val="C00000"/>
                </a:solidFill>
                <a:latin typeface="+mn-ea"/>
                <a:cs typeface="+mn-ea"/>
              </a:rPr>
              <a:t>多端统一</a:t>
            </a:r>
            <a:endParaRPr lang="zh-CN" altLang="en-US" sz="1400">
              <a:solidFill>
                <a:srgbClr val="C00000"/>
              </a:solidFill>
              <a:latin typeface="+mn-ea"/>
              <a:cs typeface="+mn-ea"/>
            </a:endParaRPr>
          </a:p>
          <a:p>
            <a:pPr algn="ctr"/>
            <a:r>
              <a:rPr lang="zh-CN" altLang="en-US" sz="1400">
                <a:solidFill>
                  <a:schemeClr val="tx1">
                    <a:lumMod val="50000"/>
                    <a:lumOff val="50000"/>
                  </a:schemeClr>
                </a:solidFill>
                <a:latin typeface="+mn-ea"/>
                <a:cs typeface="+mn-ea"/>
              </a:rPr>
              <a:t>学习成本略高</a:t>
            </a:r>
            <a:endParaRPr lang="zh-CN" altLang="en-US" sz="1400">
              <a:solidFill>
                <a:schemeClr val="tx1">
                  <a:lumMod val="50000"/>
                  <a:lumOff val="50000"/>
                </a:schemeClr>
              </a:solidFill>
              <a:latin typeface="+mn-ea"/>
              <a:cs typeface="+mn-ea"/>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组 3"/>
          <p:cNvPicPr>
            <a:picLocks noChangeAspect="1"/>
          </p:cNvPicPr>
          <p:nvPr/>
        </p:nvPicPr>
        <p:blipFill>
          <a:blip r:embed="rId1" cstate="screen"/>
          <a:stretch>
            <a:fillRect/>
          </a:stretch>
        </p:blipFill>
        <p:spPr>
          <a:xfrm flipV="1">
            <a:off x="0" y="5390515"/>
            <a:ext cx="1167130" cy="1467485"/>
          </a:xfrm>
          <a:prstGeom prst="rect">
            <a:avLst/>
          </a:prstGeom>
        </p:spPr>
      </p:pic>
      <p:sp>
        <p:nvSpPr>
          <p:cNvPr id="26" name="PA-圆角矩形 5"/>
          <p:cNvSpPr/>
          <p:nvPr>
            <p:custDataLst>
              <p:tags r:id="rId2"/>
            </p:custDataLst>
          </p:nvPr>
        </p:nvSpPr>
        <p:spPr>
          <a:xfrm>
            <a:off x="158115" y="341630"/>
            <a:ext cx="821055" cy="716915"/>
          </a:xfrm>
          <a:prstGeom prst="roundRect">
            <a:avLst>
              <a:gd name="adj" fmla="val 0"/>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rgbClr val="000000"/>
              </a:solidFill>
              <a:latin typeface="Arial" panose="020B0604020202090204"/>
              <a:ea typeface="微软雅黑"/>
              <a:sym typeface="Arial" panose="020B0604020202090204"/>
            </a:endParaRPr>
          </a:p>
        </p:txBody>
      </p:sp>
      <p:sp>
        <p:nvSpPr>
          <p:cNvPr id="9" name="文本框 8"/>
          <p:cNvSpPr txBox="1"/>
          <p:nvPr/>
        </p:nvSpPr>
        <p:spPr>
          <a:xfrm>
            <a:off x="307367" y="1113668"/>
            <a:ext cx="4840434" cy="1200329"/>
          </a:xfrm>
          <a:prstGeom prst="rect">
            <a:avLst/>
          </a:prstGeom>
          <a:noFill/>
        </p:spPr>
        <p:txBody>
          <a:bodyPr wrap="square">
            <a:spAutoFit/>
          </a:bodyPr>
          <a:lstStyle/>
          <a:p>
            <a:endParaRPr lang="en-US" altLang="zh-CN" dirty="0"/>
          </a:p>
          <a:p>
            <a:endParaRPr lang="en-US" altLang="zh-CN" dirty="0"/>
          </a:p>
          <a:p>
            <a:endParaRPr lang="en-US" altLang="zh-CN" dirty="0"/>
          </a:p>
          <a:p>
            <a:endParaRPr lang="zh-CN" altLang="en-US" dirty="0"/>
          </a:p>
        </p:txBody>
      </p:sp>
      <p:grpSp>
        <p:nvGrpSpPr>
          <p:cNvPr id="8" name="组合 7"/>
          <p:cNvGrpSpPr/>
          <p:nvPr/>
        </p:nvGrpSpPr>
        <p:grpSpPr>
          <a:xfrm>
            <a:off x="4322662" y="218925"/>
            <a:ext cx="4343742" cy="894743"/>
            <a:chOff x="7301" y="148"/>
            <a:chExt cx="4598" cy="1503"/>
          </a:xfrm>
        </p:grpSpPr>
        <p:sp>
          <p:nvSpPr>
            <p:cNvPr id="10" name="文本框 9"/>
            <p:cNvSpPr txBox="1"/>
            <p:nvPr/>
          </p:nvSpPr>
          <p:spPr>
            <a:xfrm>
              <a:off x="7301" y="148"/>
              <a:ext cx="4598" cy="1503"/>
            </a:xfrm>
            <a:prstGeom prst="rect">
              <a:avLst/>
            </a:prstGeom>
            <a:noFill/>
          </p:spPr>
          <p:txBody>
            <a:bodyPr wrap="square" rtlCol="0">
              <a:spAutoFit/>
            </a:bodyPr>
            <a:lstStyle/>
            <a:p>
              <a:pPr algn="ctr"/>
              <a:r>
                <a:rPr lang="zh-CN" altLang="en-US" sz="3200" b="1" dirty="0">
                  <a:solidFill>
                    <a:srgbClr val="091077"/>
                  </a:solidFill>
                  <a:latin typeface="Arial" panose="020B0604020202090204"/>
                  <a:ea typeface="微软雅黑"/>
                  <a:sym typeface="Arial" panose="020B0604020202090204"/>
                </a:rPr>
                <a:t>代码桥接</a:t>
              </a:r>
              <a:endParaRPr lang="zh-CN" altLang="en-US" sz="3200" b="1" dirty="0">
                <a:solidFill>
                  <a:srgbClr val="091077"/>
                </a:solidFill>
                <a:latin typeface="Arial" panose="020B0604020202090204"/>
                <a:ea typeface="微软雅黑"/>
                <a:sym typeface="Arial" panose="020B0604020202090204"/>
              </a:endParaRPr>
            </a:p>
            <a:p>
              <a:pPr algn="ctr"/>
              <a:r>
                <a:rPr lang="zh-CN" altLang="zh-CN" sz="2400" dirty="0">
                  <a:effectLst/>
                </a:rPr>
                <a:t> </a:t>
              </a:r>
              <a:endParaRPr lang="zh-CN" altLang="en-US" sz="2400" b="1" dirty="0">
                <a:solidFill>
                  <a:srgbClr val="091077"/>
                </a:solidFill>
                <a:latin typeface="Arial" panose="020B0604020202090204"/>
                <a:ea typeface="微软雅黑"/>
                <a:sym typeface="Arial" panose="020B0604020202090204"/>
              </a:endParaRPr>
            </a:p>
          </p:txBody>
        </p:sp>
        <p:cxnSp>
          <p:nvCxnSpPr>
            <p:cNvPr id="11" name="直接连接符 15"/>
            <p:cNvCxnSpPr/>
            <p:nvPr/>
          </p:nvCxnSpPr>
          <p:spPr>
            <a:xfrm>
              <a:off x="8737" y="1050"/>
              <a:ext cx="1726" cy="0"/>
            </a:xfrm>
            <a:prstGeom prst="line">
              <a:avLst/>
            </a:prstGeom>
            <a:ln w="31750">
              <a:solidFill>
                <a:srgbClr val="091077"/>
              </a:solidFill>
            </a:ln>
          </p:spPr>
          <p:style>
            <a:lnRef idx="1">
              <a:schemeClr val="accent1"/>
            </a:lnRef>
            <a:fillRef idx="0">
              <a:schemeClr val="accent1"/>
            </a:fillRef>
            <a:effectRef idx="0">
              <a:schemeClr val="accent1"/>
            </a:effectRef>
            <a:fontRef idx="minor">
              <a:schemeClr val="tx1"/>
            </a:fontRef>
          </p:style>
        </p:cxnSp>
      </p:grpSp>
      <p:sp>
        <p:nvSpPr>
          <p:cNvPr id="5" name="文本框 4"/>
          <p:cNvSpPr txBox="1"/>
          <p:nvPr/>
        </p:nvSpPr>
        <p:spPr>
          <a:xfrm>
            <a:off x="7785069" y="1015081"/>
            <a:ext cx="3668918" cy="523220"/>
          </a:xfrm>
          <a:prstGeom prst="rect">
            <a:avLst/>
          </a:prstGeom>
          <a:noFill/>
        </p:spPr>
        <p:txBody>
          <a:bodyPr wrap="square">
            <a:spAutoFit/>
          </a:bodyPr>
          <a:lstStyle/>
          <a:p>
            <a:pPr algn="just"/>
            <a:r>
              <a:rPr lang="zh-CN" altLang="en-US" sz="2800" dirty="0">
                <a:latin typeface="+mn-ea"/>
              </a:rPr>
              <a:t>生成的桥接代码案例</a:t>
            </a:r>
            <a:endParaRPr lang="zh-CN" altLang="en-US" sz="2800" dirty="0">
              <a:latin typeface="+mn-ea"/>
            </a:endParaRPr>
          </a:p>
        </p:txBody>
      </p:sp>
      <p:pic>
        <p:nvPicPr>
          <p:cNvPr id="6" name="图片 5" descr="组 4"/>
          <p:cNvPicPr>
            <a:picLocks noChangeAspect="1"/>
          </p:cNvPicPr>
          <p:nvPr/>
        </p:nvPicPr>
        <p:blipFill>
          <a:blip r:embed="rId3" cstate="screen"/>
          <a:stretch>
            <a:fillRect/>
          </a:stretch>
        </p:blipFill>
        <p:spPr>
          <a:xfrm flipV="1">
            <a:off x="11287125" y="0"/>
            <a:ext cx="907523" cy="1638000"/>
          </a:xfrm>
          <a:prstGeom prst="rect">
            <a:avLst/>
          </a:prstGeom>
        </p:spPr>
      </p:pic>
      <p:pic>
        <p:nvPicPr>
          <p:cNvPr id="4" name="图片 3" descr="p3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8899" y="700087"/>
            <a:ext cx="3136900" cy="2717800"/>
          </a:xfrm>
          <a:prstGeom prst="rect">
            <a:avLst/>
          </a:prstGeom>
          <a:noFill/>
          <a:ln>
            <a:noFill/>
          </a:ln>
        </p:spPr>
      </p:pic>
      <p:pic>
        <p:nvPicPr>
          <p:cNvPr id="7" name="图片 6"/>
          <p:cNvPicPr>
            <a:picLocks noChangeAspect="1"/>
          </p:cNvPicPr>
          <p:nvPr/>
        </p:nvPicPr>
        <p:blipFill>
          <a:blip r:embed="rId5"/>
          <a:stretch>
            <a:fillRect/>
          </a:stretch>
        </p:blipFill>
        <p:spPr>
          <a:xfrm>
            <a:off x="1685095" y="1015081"/>
            <a:ext cx="4151403" cy="3790104"/>
          </a:xfrm>
          <a:prstGeom prst="rect">
            <a:avLst/>
          </a:prstGeom>
        </p:spPr>
      </p:pic>
      <p:pic>
        <p:nvPicPr>
          <p:cNvPr id="2" name="图片 1"/>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12824" y="1708027"/>
            <a:ext cx="4598028" cy="4440381"/>
          </a:xfrm>
          <a:prstGeom prst="rect">
            <a:avLst/>
          </a:prstGeom>
          <a:noFill/>
          <a:ln>
            <a:noFill/>
          </a:ln>
        </p:spPr>
      </p:pic>
      <p:pic>
        <p:nvPicPr>
          <p:cNvPr id="12" name="图片 11"/>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7214226" y="2313997"/>
            <a:ext cx="4736520" cy="4231291"/>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组 3"/>
          <p:cNvPicPr>
            <a:picLocks noChangeAspect="1"/>
          </p:cNvPicPr>
          <p:nvPr/>
        </p:nvPicPr>
        <p:blipFill>
          <a:blip r:embed="rId1" cstate="screen"/>
          <a:stretch>
            <a:fillRect/>
          </a:stretch>
        </p:blipFill>
        <p:spPr>
          <a:xfrm flipV="1">
            <a:off x="0" y="5390515"/>
            <a:ext cx="1167130" cy="1467485"/>
          </a:xfrm>
          <a:prstGeom prst="rect">
            <a:avLst/>
          </a:prstGeom>
        </p:spPr>
      </p:pic>
      <p:sp>
        <p:nvSpPr>
          <p:cNvPr id="26" name="PA-圆角矩形 5"/>
          <p:cNvSpPr/>
          <p:nvPr>
            <p:custDataLst>
              <p:tags r:id="rId2"/>
            </p:custDataLst>
          </p:nvPr>
        </p:nvSpPr>
        <p:spPr>
          <a:xfrm>
            <a:off x="158115" y="341630"/>
            <a:ext cx="821055" cy="716915"/>
          </a:xfrm>
          <a:prstGeom prst="roundRect">
            <a:avLst>
              <a:gd name="adj" fmla="val 0"/>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rgbClr val="000000"/>
              </a:solidFill>
              <a:latin typeface="Arial" panose="020B0604020202090204"/>
              <a:ea typeface="微软雅黑"/>
              <a:sym typeface="Arial" panose="020B0604020202090204"/>
            </a:endParaRPr>
          </a:p>
        </p:txBody>
      </p:sp>
      <p:sp>
        <p:nvSpPr>
          <p:cNvPr id="9" name="文本框 8"/>
          <p:cNvSpPr txBox="1"/>
          <p:nvPr/>
        </p:nvSpPr>
        <p:spPr>
          <a:xfrm>
            <a:off x="307367" y="1113668"/>
            <a:ext cx="4840434" cy="1200329"/>
          </a:xfrm>
          <a:prstGeom prst="rect">
            <a:avLst/>
          </a:prstGeom>
          <a:noFill/>
        </p:spPr>
        <p:txBody>
          <a:bodyPr wrap="square">
            <a:spAutoFit/>
          </a:bodyPr>
          <a:lstStyle/>
          <a:p>
            <a:endParaRPr lang="en-US" altLang="zh-CN" dirty="0"/>
          </a:p>
          <a:p>
            <a:endParaRPr lang="en-US" altLang="zh-CN" dirty="0"/>
          </a:p>
          <a:p>
            <a:endParaRPr lang="en-US" altLang="zh-CN" dirty="0"/>
          </a:p>
          <a:p>
            <a:endParaRPr lang="zh-CN" altLang="en-US" dirty="0"/>
          </a:p>
        </p:txBody>
      </p:sp>
      <p:grpSp>
        <p:nvGrpSpPr>
          <p:cNvPr id="8" name="组合 7"/>
          <p:cNvGrpSpPr/>
          <p:nvPr/>
        </p:nvGrpSpPr>
        <p:grpSpPr>
          <a:xfrm>
            <a:off x="4053031" y="218925"/>
            <a:ext cx="4343742" cy="954273"/>
            <a:chOff x="7301" y="148"/>
            <a:chExt cx="4598" cy="1603"/>
          </a:xfrm>
        </p:grpSpPr>
        <p:sp>
          <p:nvSpPr>
            <p:cNvPr id="10" name="文本框 9"/>
            <p:cNvSpPr txBox="1"/>
            <p:nvPr/>
          </p:nvSpPr>
          <p:spPr>
            <a:xfrm>
              <a:off x="7301" y="148"/>
              <a:ext cx="4598" cy="1603"/>
            </a:xfrm>
            <a:prstGeom prst="rect">
              <a:avLst/>
            </a:prstGeom>
            <a:noFill/>
          </p:spPr>
          <p:txBody>
            <a:bodyPr wrap="square" rtlCol="0">
              <a:spAutoFit/>
            </a:bodyPr>
            <a:lstStyle/>
            <a:p>
              <a:pPr algn="ctr"/>
              <a:r>
                <a:rPr lang="zh-CN" altLang="en-US" sz="3200" b="1" dirty="0">
                  <a:solidFill>
                    <a:srgbClr val="091077"/>
                  </a:solidFill>
                  <a:latin typeface="Arial" panose="020B0604020202090204"/>
                  <a:ea typeface="微软雅黑"/>
                  <a:sym typeface="Arial" panose="020B0604020202090204"/>
                </a:rPr>
                <a:t>外部函数调用相关实现</a:t>
              </a:r>
              <a:endParaRPr lang="zh-CN" altLang="en-US" sz="3200" b="1" dirty="0">
                <a:solidFill>
                  <a:srgbClr val="091077"/>
                </a:solidFill>
                <a:latin typeface="Arial" panose="020B0604020202090204"/>
                <a:ea typeface="微软雅黑"/>
                <a:sym typeface="Arial" panose="020B0604020202090204"/>
              </a:endParaRPr>
            </a:p>
            <a:p>
              <a:pPr algn="ctr"/>
              <a:r>
                <a:rPr lang="zh-CN" altLang="zh-CN" sz="2400" dirty="0">
                  <a:effectLst/>
                </a:rPr>
                <a:t> </a:t>
              </a:r>
              <a:endParaRPr lang="zh-CN" altLang="en-US" sz="2400" b="1" dirty="0">
                <a:solidFill>
                  <a:srgbClr val="091077"/>
                </a:solidFill>
                <a:latin typeface="Arial" panose="020B0604020202090204"/>
                <a:ea typeface="微软雅黑"/>
                <a:sym typeface="Arial" panose="020B0604020202090204"/>
              </a:endParaRPr>
            </a:p>
          </p:txBody>
        </p:sp>
        <p:cxnSp>
          <p:nvCxnSpPr>
            <p:cNvPr id="11" name="直接连接符 15"/>
            <p:cNvCxnSpPr/>
            <p:nvPr/>
          </p:nvCxnSpPr>
          <p:spPr>
            <a:xfrm>
              <a:off x="8737" y="1050"/>
              <a:ext cx="1726" cy="0"/>
            </a:xfrm>
            <a:prstGeom prst="line">
              <a:avLst/>
            </a:prstGeom>
            <a:ln w="31750">
              <a:solidFill>
                <a:srgbClr val="091077"/>
              </a:solidFill>
            </a:ln>
          </p:spPr>
          <p:style>
            <a:lnRef idx="1">
              <a:schemeClr val="accent1"/>
            </a:lnRef>
            <a:fillRef idx="0">
              <a:schemeClr val="accent1"/>
            </a:fillRef>
            <a:effectRef idx="0">
              <a:schemeClr val="accent1"/>
            </a:effectRef>
            <a:fontRef idx="minor">
              <a:schemeClr val="tx1"/>
            </a:fontRef>
          </p:style>
        </p:cxnSp>
      </p:grpSp>
      <p:pic>
        <p:nvPicPr>
          <p:cNvPr id="13" name="图片 12"/>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83709" y="819000"/>
            <a:ext cx="5619512" cy="5883184"/>
          </a:xfrm>
          <a:prstGeom prst="rect">
            <a:avLst/>
          </a:prstGeom>
          <a:noFill/>
          <a:ln>
            <a:noFill/>
          </a:ln>
        </p:spPr>
      </p:pic>
      <p:pic>
        <p:nvPicPr>
          <p:cNvPr id="6" name="图片 5" descr="组 4"/>
          <p:cNvPicPr>
            <a:picLocks noChangeAspect="1"/>
          </p:cNvPicPr>
          <p:nvPr/>
        </p:nvPicPr>
        <p:blipFill>
          <a:blip r:embed="rId4" cstate="screen"/>
          <a:stretch>
            <a:fillRect/>
          </a:stretch>
        </p:blipFill>
        <p:spPr>
          <a:xfrm flipV="1">
            <a:off x="11287125" y="0"/>
            <a:ext cx="907523" cy="1638000"/>
          </a:xfrm>
          <a:prstGeom prst="rect">
            <a:avLst/>
          </a:prstGeom>
        </p:spPr>
      </p:pic>
      <p:sp>
        <p:nvSpPr>
          <p:cNvPr id="15" name="文本框 14"/>
          <p:cNvSpPr txBox="1"/>
          <p:nvPr/>
        </p:nvSpPr>
        <p:spPr>
          <a:xfrm>
            <a:off x="673072" y="1174088"/>
            <a:ext cx="5274440" cy="4893647"/>
          </a:xfrm>
          <a:prstGeom prst="rect">
            <a:avLst/>
          </a:prstGeom>
          <a:noFill/>
        </p:spPr>
        <p:txBody>
          <a:bodyPr wrap="square" rtlCol="0">
            <a:spAutoFit/>
          </a:bodyPr>
          <a:lstStyle/>
          <a:p>
            <a:r>
              <a:rPr kumimoji="1" lang="zh-CN" altLang="en-US" sz="2400" dirty="0">
                <a:latin typeface="+mn-ea"/>
              </a:rPr>
              <a:t>外部函数调用可以分为：</a:t>
            </a:r>
            <a:endParaRPr kumimoji="1" lang="en-US" altLang="zh-CN" sz="2400" dirty="0">
              <a:latin typeface="+mn-ea"/>
            </a:endParaRPr>
          </a:p>
          <a:p>
            <a:r>
              <a:rPr kumimoji="1" lang="en-US" altLang="zh-CN" sz="2400" dirty="0" err="1">
                <a:latin typeface="+mn-ea"/>
              </a:rPr>
              <a:t>setStaticParamExternal</a:t>
            </a:r>
            <a:r>
              <a:rPr kumimoji="1" lang="zh-CN" altLang="en-US" sz="2400" dirty="0">
                <a:latin typeface="+mn-ea"/>
              </a:rPr>
              <a:t>：设置外部全局变量</a:t>
            </a:r>
            <a:endParaRPr kumimoji="1" lang="en-US" altLang="zh-CN" sz="2400" dirty="0">
              <a:latin typeface="+mn-ea"/>
            </a:endParaRPr>
          </a:p>
          <a:p>
            <a:r>
              <a:rPr kumimoji="1" lang="en-US" altLang="zh-CN" sz="2400" dirty="0" err="1">
                <a:latin typeface="+mn-ea"/>
              </a:rPr>
              <a:t>getStaticParamExternal</a:t>
            </a:r>
            <a:r>
              <a:rPr kumimoji="1" lang="zh-CN" altLang="en-US" sz="2400" dirty="0">
                <a:latin typeface="+mn-ea"/>
              </a:rPr>
              <a:t>：获取外部全局变量</a:t>
            </a:r>
            <a:endParaRPr kumimoji="1" lang="en-US" altLang="zh-CN" sz="2400" dirty="0">
              <a:latin typeface="+mn-ea"/>
            </a:endParaRPr>
          </a:p>
          <a:p>
            <a:r>
              <a:rPr kumimoji="1" lang="en-US" altLang="zh-CN" sz="2400" dirty="0" err="1">
                <a:latin typeface="+mn-ea"/>
              </a:rPr>
              <a:t>setParamExternal</a:t>
            </a:r>
            <a:r>
              <a:rPr kumimoji="1" lang="zh-CN" altLang="en-US" sz="2400" dirty="0">
                <a:latin typeface="+mn-ea"/>
              </a:rPr>
              <a:t>：设置外部类参数</a:t>
            </a:r>
            <a:endParaRPr kumimoji="1" lang="en-US" altLang="zh-CN" sz="2400" dirty="0">
              <a:latin typeface="+mn-ea"/>
            </a:endParaRPr>
          </a:p>
          <a:p>
            <a:r>
              <a:rPr kumimoji="1" lang="en-US" altLang="zh-CN" sz="2400" dirty="0" err="1">
                <a:latin typeface="+mn-ea"/>
              </a:rPr>
              <a:t>getParamExternal</a:t>
            </a:r>
            <a:r>
              <a:rPr kumimoji="1" lang="zh-CN" altLang="en-US" sz="2400" dirty="0">
                <a:latin typeface="+mn-ea"/>
              </a:rPr>
              <a:t>：获取外部类参数</a:t>
            </a:r>
            <a:endParaRPr kumimoji="1" lang="en-US" altLang="zh-CN" sz="2400" dirty="0">
              <a:latin typeface="+mn-ea"/>
            </a:endParaRPr>
          </a:p>
          <a:p>
            <a:r>
              <a:rPr kumimoji="1" lang="en-US" altLang="zh-CN" sz="2400" dirty="0" err="1">
                <a:latin typeface="+mn-ea"/>
              </a:rPr>
              <a:t>hasExternalParam</a:t>
            </a:r>
            <a:r>
              <a:rPr kumimoji="1" lang="zh-CN" altLang="en-US" sz="2400" dirty="0">
                <a:latin typeface="+mn-ea"/>
              </a:rPr>
              <a:t>：判断是否有外部类参数</a:t>
            </a:r>
            <a:endParaRPr kumimoji="1" lang="en-US" altLang="zh-CN" sz="2400" dirty="0">
              <a:latin typeface="+mn-ea"/>
            </a:endParaRPr>
          </a:p>
          <a:p>
            <a:r>
              <a:rPr kumimoji="1" lang="en-US" altLang="zh-CN" sz="2400" dirty="0" err="1">
                <a:latin typeface="+mn-ea"/>
              </a:rPr>
              <a:t>callExternalFunction</a:t>
            </a:r>
            <a:r>
              <a:rPr kumimoji="1" lang="zh-CN" altLang="en-US" sz="2400" dirty="0">
                <a:latin typeface="+mn-ea"/>
              </a:rPr>
              <a:t>：调用外部类函数</a:t>
            </a:r>
            <a:endParaRPr kumimoji="1" lang="en-US" altLang="zh-CN" sz="2400" dirty="0">
              <a:latin typeface="+mn-ea"/>
            </a:endParaRPr>
          </a:p>
          <a:p>
            <a:r>
              <a:rPr kumimoji="1" lang="en-US" altLang="zh-CN" sz="2400" dirty="0" err="1">
                <a:latin typeface="+mn-ea"/>
              </a:rPr>
              <a:t>callExternalStaticFunction</a:t>
            </a:r>
            <a:r>
              <a:rPr kumimoji="1" lang="en-US" altLang="zh-CN" sz="2400" dirty="0">
                <a:latin typeface="+mn-ea"/>
              </a:rPr>
              <a:t>:</a:t>
            </a:r>
            <a:r>
              <a:rPr kumimoji="1" lang="zh-CN" altLang="en-US" sz="2400" dirty="0">
                <a:latin typeface="+mn-ea"/>
              </a:rPr>
              <a:t>调用外部静态或全局函数</a:t>
            </a:r>
            <a:endParaRPr kumimoji="1" lang="zh-CN" altLang="en-US" sz="2400" dirty="0">
              <a:latin typeface="+mn-ea"/>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组 3"/>
          <p:cNvPicPr>
            <a:picLocks noChangeAspect="1"/>
          </p:cNvPicPr>
          <p:nvPr/>
        </p:nvPicPr>
        <p:blipFill>
          <a:blip r:embed="rId1" cstate="screen"/>
          <a:stretch>
            <a:fillRect/>
          </a:stretch>
        </p:blipFill>
        <p:spPr>
          <a:xfrm flipV="1">
            <a:off x="0" y="5390515"/>
            <a:ext cx="1167130" cy="1467485"/>
          </a:xfrm>
          <a:prstGeom prst="rect">
            <a:avLst/>
          </a:prstGeom>
        </p:spPr>
      </p:pic>
      <p:sp>
        <p:nvSpPr>
          <p:cNvPr id="26" name="PA-圆角矩形 5"/>
          <p:cNvSpPr/>
          <p:nvPr>
            <p:custDataLst>
              <p:tags r:id="rId2"/>
            </p:custDataLst>
          </p:nvPr>
        </p:nvSpPr>
        <p:spPr>
          <a:xfrm>
            <a:off x="158115" y="341630"/>
            <a:ext cx="821055" cy="716915"/>
          </a:xfrm>
          <a:prstGeom prst="roundRect">
            <a:avLst>
              <a:gd name="adj" fmla="val 0"/>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rgbClr val="000000"/>
              </a:solidFill>
              <a:latin typeface="Arial" panose="020B0604020202090204"/>
              <a:ea typeface="微软雅黑"/>
              <a:sym typeface="Arial" panose="020B0604020202090204"/>
            </a:endParaRPr>
          </a:p>
        </p:txBody>
      </p:sp>
      <p:sp>
        <p:nvSpPr>
          <p:cNvPr id="9" name="文本框 8"/>
          <p:cNvSpPr txBox="1"/>
          <p:nvPr/>
        </p:nvSpPr>
        <p:spPr>
          <a:xfrm>
            <a:off x="307367" y="1113668"/>
            <a:ext cx="4840434" cy="1200329"/>
          </a:xfrm>
          <a:prstGeom prst="rect">
            <a:avLst/>
          </a:prstGeom>
          <a:noFill/>
        </p:spPr>
        <p:txBody>
          <a:bodyPr wrap="square">
            <a:spAutoFit/>
          </a:bodyPr>
          <a:lstStyle/>
          <a:p>
            <a:endParaRPr lang="en-US" altLang="zh-CN" dirty="0"/>
          </a:p>
          <a:p>
            <a:endParaRPr lang="en-US" altLang="zh-CN" dirty="0"/>
          </a:p>
          <a:p>
            <a:endParaRPr lang="en-US" altLang="zh-CN" dirty="0"/>
          </a:p>
          <a:p>
            <a:endParaRPr lang="zh-CN" altLang="en-US" dirty="0"/>
          </a:p>
        </p:txBody>
      </p:sp>
      <p:grpSp>
        <p:nvGrpSpPr>
          <p:cNvPr id="8" name="组合 7"/>
          <p:cNvGrpSpPr/>
          <p:nvPr/>
        </p:nvGrpSpPr>
        <p:grpSpPr>
          <a:xfrm>
            <a:off x="4053031" y="218925"/>
            <a:ext cx="4343742" cy="954273"/>
            <a:chOff x="7301" y="148"/>
            <a:chExt cx="4598" cy="1603"/>
          </a:xfrm>
        </p:grpSpPr>
        <p:sp>
          <p:nvSpPr>
            <p:cNvPr id="10" name="文本框 9"/>
            <p:cNvSpPr txBox="1"/>
            <p:nvPr/>
          </p:nvSpPr>
          <p:spPr>
            <a:xfrm>
              <a:off x="7301" y="148"/>
              <a:ext cx="4598" cy="1603"/>
            </a:xfrm>
            <a:prstGeom prst="rect">
              <a:avLst/>
            </a:prstGeom>
            <a:noFill/>
          </p:spPr>
          <p:txBody>
            <a:bodyPr wrap="square" rtlCol="0">
              <a:spAutoFit/>
            </a:bodyPr>
            <a:lstStyle/>
            <a:p>
              <a:pPr algn="ctr"/>
              <a:r>
                <a:rPr lang="zh-CN" altLang="en-US" sz="3200" b="1" dirty="0">
                  <a:solidFill>
                    <a:srgbClr val="091077"/>
                  </a:solidFill>
                  <a:latin typeface="Arial" panose="020B0604020202090204"/>
                  <a:ea typeface="微软雅黑"/>
                  <a:sym typeface="Arial" panose="020B0604020202090204"/>
                </a:rPr>
                <a:t>代码生成器</a:t>
              </a:r>
              <a:endParaRPr lang="zh-CN" altLang="en-US" sz="3200" b="1" dirty="0">
                <a:solidFill>
                  <a:srgbClr val="091077"/>
                </a:solidFill>
                <a:latin typeface="Arial" panose="020B0604020202090204"/>
                <a:ea typeface="微软雅黑"/>
                <a:sym typeface="Arial" panose="020B0604020202090204"/>
              </a:endParaRPr>
            </a:p>
            <a:p>
              <a:pPr algn="ctr"/>
              <a:r>
                <a:rPr lang="zh-CN" altLang="zh-CN" sz="2400" dirty="0">
                  <a:effectLst/>
                </a:rPr>
                <a:t> </a:t>
              </a:r>
              <a:endParaRPr lang="zh-CN" altLang="en-US" sz="2400" b="1" dirty="0">
                <a:solidFill>
                  <a:srgbClr val="091077"/>
                </a:solidFill>
                <a:latin typeface="Arial" panose="020B0604020202090204"/>
                <a:ea typeface="微软雅黑"/>
                <a:sym typeface="Arial" panose="020B0604020202090204"/>
              </a:endParaRPr>
            </a:p>
          </p:txBody>
        </p:sp>
        <p:cxnSp>
          <p:nvCxnSpPr>
            <p:cNvPr id="11" name="直接连接符 15"/>
            <p:cNvCxnSpPr/>
            <p:nvPr/>
          </p:nvCxnSpPr>
          <p:spPr>
            <a:xfrm>
              <a:off x="8737" y="1050"/>
              <a:ext cx="1726" cy="0"/>
            </a:xfrm>
            <a:prstGeom prst="line">
              <a:avLst/>
            </a:prstGeom>
            <a:ln w="31750">
              <a:solidFill>
                <a:srgbClr val="091077"/>
              </a:solidFill>
            </a:ln>
          </p:spPr>
          <p:style>
            <a:lnRef idx="1">
              <a:schemeClr val="accent1"/>
            </a:lnRef>
            <a:fillRef idx="0">
              <a:schemeClr val="accent1"/>
            </a:fillRef>
            <a:effectRef idx="0">
              <a:schemeClr val="accent1"/>
            </a:effectRef>
            <a:fontRef idx="minor">
              <a:schemeClr val="tx1"/>
            </a:fontRef>
          </p:style>
        </p:cxnSp>
      </p:grpSp>
      <p:pic>
        <p:nvPicPr>
          <p:cNvPr id="6" name="图片 5" descr="组 4"/>
          <p:cNvPicPr>
            <a:picLocks noChangeAspect="1"/>
          </p:cNvPicPr>
          <p:nvPr/>
        </p:nvPicPr>
        <p:blipFill>
          <a:blip r:embed="rId3" cstate="screen"/>
          <a:stretch>
            <a:fillRect/>
          </a:stretch>
        </p:blipFill>
        <p:spPr>
          <a:xfrm flipV="1">
            <a:off x="11287125" y="0"/>
            <a:ext cx="907523" cy="1638000"/>
          </a:xfrm>
          <a:prstGeom prst="rect">
            <a:avLst/>
          </a:prstGeom>
        </p:spPr>
      </p:pic>
      <p:sp>
        <p:nvSpPr>
          <p:cNvPr id="2" name="文本框 1"/>
          <p:cNvSpPr txBox="1"/>
          <p:nvPr/>
        </p:nvSpPr>
        <p:spPr>
          <a:xfrm>
            <a:off x="979170" y="1113668"/>
            <a:ext cx="10497722" cy="4828373"/>
          </a:xfrm>
          <a:prstGeom prst="rect">
            <a:avLst/>
          </a:prstGeom>
          <a:noFill/>
        </p:spPr>
        <p:txBody>
          <a:bodyPr wrap="square" rtlCol="0">
            <a:spAutoFit/>
          </a:bodyPr>
          <a:lstStyle/>
          <a:p>
            <a:r>
              <a:rPr kumimoji="1" lang="zh-CN" altLang="en-US" sz="2400" dirty="0">
                <a:latin typeface="+mn-ea"/>
              </a:rPr>
              <a:t>代码生成器的主要作用是根据配置自动生成桥接代码。用到的框架：</a:t>
            </a:r>
            <a:endParaRPr kumimoji="1" lang="en-US" altLang="zh-CN" sz="2400" dirty="0">
              <a:latin typeface="+mn-ea"/>
            </a:endParaRPr>
          </a:p>
          <a:p>
            <a:r>
              <a:rPr lang="en-US" altLang="zh-CN" sz="2400" kern="100" dirty="0" err="1">
                <a:effectLst/>
                <a:latin typeface="+mn-ea"/>
              </a:rPr>
              <a:t>build_runner</a:t>
            </a:r>
            <a:r>
              <a:rPr lang="zh-CN" altLang="zh-CN" sz="2400" dirty="0">
                <a:effectLst/>
                <a:latin typeface="+mn-ea"/>
              </a:rPr>
              <a:t> </a:t>
            </a:r>
            <a:r>
              <a:rPr kumimoji="1" lang="zh-CN" altLang="en-US" sz="2400" dirty="0">
                <a:effectLst/>
                <a:latin typeface="+mn-ea"/>
              </a:rPr>
              <a:t>：代码生成的构建系统，可以在项目目录通过命令进行代码生成</a:t>
            </a:r>
            <a:endParaRPr kumimoji="1" lang="en-US" altLang="zh-CN" sz="2400" dirty="0">
              <a:effectLst/>
              <a:latin typeface="+mn-ea"/>
            </a:endParaRPr>
          </a:p>
          <a:p>
            <a:r>
              <a:rPr lang="en-US" altLang="zh-CN" sz="2400" kern="100" dirty="0">
                <a:effectLst/>
                <a:latin typeface="+mn-ea"/>
              </a:rPr>
              <a:t>analyzer</a:t>
            </a:r>
            <a:r>
              <a:rPr lang="zh-CN" altLang="zh-CN" sz="2400" dirty="0">
                <a:effectLst/>
                <a:latin typeface="+mn-ea"/>
              </a:rPr>
              <a:t> </a:t>
            </a:r>
            <a:r>
              <a:rPr kumimoji="1" lang="zh-CN" altLang="en-US" sz="2400" dirty="0">
                <a:latin typeface="+mn-ea"/>
              </a:rPr>
              <a:t>：轻量级的</a:t>
            </a:r>
            <a:r>
              <a:rPr kumimoji="1" lang="en-US" altLang="zh-CN" sz="2400" dirty="0">
                <a:latin typeface="+mn-ea"/>
              </a:rPr>
              <a:t>dart</a:t>
            </a:r>
            <a:r>
              <a:rPr kumimoji="1" lang="zh-CN" altLang="en-US" sz="2400" dirty="0">
                <a:latin typeface="+mn-ea"/>
              </a:rPr>
              <a:t>代码</a:t>
            </a:r>
            <a:r>
              <a:rPr kumimoji="1" lang="en-US" altLang="zh-CN" sz="2400" dirty="0">
                <a:latin typeface="+mn-ea"/>
              </a:rPr>
              <a:t>  AST</a:t>
            </a:r>
            <a:r>
              <a:rPr kumimoji="1" lang="zh-CN" altLang="en-US" sz="2400" dirty="0">
                <a:latin typeface="+mn-ea"/>
              </a:rPr>
              <a:t>解析库。对已有代码进行解析</a:t>
            </a:r>
            <a:endParaRPr kumimoji="1" lang="en-US" altLang="zh-CN" sz="2400" dirty="0">
              <a:latin typeface="+mn-ea"/>
            </a:endParaRPr>
          </a:p>
          <a:p>
            <a:r>
              <a:rPr lang="en-US" altLang="zh-CN" sz="2400" kern="100" dirty="0" err="1">
                <a:effectLst/>
                <a:latin typeface="+mn-ea"/>
              </a:rPr>
              <a:t>code_builder</a:t>
            </a:r>
            <a:r>
              <a:rPr lang="zh-CN" altLang="zh-CN" sz="2400" dirty="0">
                <a:effectLst/>
                <a:latin typeface="+mn-ea"/>
              </a:rPr>
              <a:t> </a:t>
            </a:r>
            <a:r>
              <a:rPr kumimoji="1" lang="zh-CN" altLang="en-US" sz="2400" dirty="0">
                <a:effectLst/>
                <a:latin typeface="+mn-ea"/>
              </a:rPr>
              <a:t>：代码生成库，</a:t>
            </a:r>
            <a:r>
              <a:rPr lang="zh-CN" altLang="zh-CN" sz="2400" kern="100" dirty="0">
                <a:effectLst/>
                <a:latin typeface="+mn-ea"/>
                <a:cs typeface="Times New Roman" panose="02020503050405090304" pitchFamily="18" charset="0"/>
              </a:rPr>
              <a:t>通过构建语法树节点的方式组代码中的各个组成部分，然后生成代码文本</a:t>
            </a:r>
            <a:r>
              <a:rPr lang="zh-CN" altLang="en-US" sz="2400" kern="100" dirty="0">
                <a:effectLst/>
                <a:latin typeface="+mn-ea"/>
                <a:cs typeface="Times New Roman" panose="02020503050405090304" pitchFamily="18" charset="0"/>
              </a:rPr>
              <a:t>。</a:t>
            </a:r>
            <a:r>
              <a:rPr lang="zh-CN" altLang="zh-CN" sz="2400" dirty="0">
                <a:effectLst/>
                <a:latin typeface="+mn-ea"/>
              </a:rPr>
              <a:t> </a:t>
            </a:r>
            <a:endParaRPr kumimoji="1" lang="en-US" altLang="zh-CN" sz="2400" dirty="0">
              <a:latin typeface="+mn-ea"/>
            </a:endParaRPr>
          </a:p>
          <a:p>
            <a:r>
              <a:rPr kumimoji="1" lang="zh-CN" altLang="en-US" sz="2400" dirty="0">
                <a:effectLst/>
                <a:latin typeface="+mn-ea"/>
              </a:rPr>
              <a:t>按需生成：</a:t>
            </a:r>
            <a:endParaRPr kumimoji="1" lang="en-US" altLang="zh-CN" sz="2400" dirty="0">
              <a:effectLst/>
              <a:latin typeface="+mn-ea"/>
            </a:endParaRPr>
          </a:p>
          <a:p>
            <a:pPr indent="304800" algn="just">
              <a:lnSpc>
                <a:spcPct val="150000"/>
              </a:lnSpc>
            </a:pPr>
            <a:r>
              <a:rPr lang="zh-CN" altLang="zh-CN" sz="2400" kern="100" dirty="0">
                <a:effectLst/>
                <a:latin typeface="+mn-ea"/>
              </a:rPr>
              <a:t>在</a:t>
            </a:r>
            <a:r>
              <a:rPr lang="en-US" altLang="zh-CN" sz="2400" kern="100" dirty="0" err="1">
                <a:effectLst/>
                <a:latin typeface="+mn-ea"/>
              </a:rPr>
              <a:t>MircoDart</a:t>
            </a:r>
            <a:r>
              <a:rPr lang="zh-CN" altLang="zh-CN" sz="2400" kern="100" dirty="0">
                <a:effectLst/>
                <a:latin typeface="+mn-ea"/>
              </a:rPr>
              <a:t>编译器的编译阶段，可以通过参数设置是否生成</a:t>
            </a:r>
            <a:r>
              <a:rPr lang="zh-CN" altLang="zh-CN" sz="2400" b="1" kern="100" dirty="0">
                <a:solidFill>
                  <a:srgbClr val="FF0000"/>
                </a:solidFill>
                <a:effectLst/>
                <a:latin typeface="+mn-ea"/>
              </a:rPr>
              <a:t>最小化外部代码调用列表文件</a:t>
            </a:r>
            <a:r>
              <a:rPr lang="zh-CN" altLang="zh-CN" sz="2400" kern="100" dirty="0">
                <a:effectLst/>
                <a:latin typeface="+mn-ea"/>
              </a:rPr>
              <a:t>。代码生成器可以通过参数设置是否按需生成桥接代码，通过读取调用列表文件，生成的桥接代码可以最小化满足动态化代码的运行。</a:t>
            </a:r>
            <a:r>
              <a:rPr lang="zh-CN" altLang="zh-CN" sz="2400" b="1" kern="100" dirty="0">
                <a:solidFill>
                  <a:srgbClr val="FF0000"/>
                </a:solidFill>
                <a:effectLst/>
                <a:latin typeface="+mn-ea"/>
              </a:rPr>
              <a:t>这么做有利有弊，它可以减少代码量，但是限制了动态化代码的桥接能力。</a:t>
            </a:r>
            <a:endParaRPr lang="zh-CN" altLang="zh-CN" sz="2400" b="1" kern="100" dirty="0">
              <a:solidFill>
                <a:srgbClr val="FF0000"/>
              </a:solidFill>
              <a:effectLst/>
              <a:latin typeface="+mn-ea"/>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E:\设计\PPT\组 3.png组 3"/>
          <p:cNvPicPr>
            <a:picLocks noChangeAspect="1"/>
          </p:cNvPicPr>
          <p:nvPr/>
        </p:nvPicPr>
        <p:blipFill>
          <a:blip r:embed="rId1"/>
          <a:srcRect/>
          <a:stretch>
            <a:fillRect/>
          </a:stretch>
        </p:blipFill>
        <p:spPr>
          <a:xfrm flipV="1">
            <a:off x="318" y="836295"/>
            <a:ext cx="4788535" cy="6021705"/>
          </a:xfrm>
          <a:prstGeom prst="rect">
            <a:avLst/>
          </a:prstGeom>
        </p:spPr>
      </p:pic>
      <p:grpSp>
        <p:nvGrpSpPr>
          <p:cNvPr id="34" name="组合 33"/>
          <p:cNvGrpSpPr/>
          <p:nvPr/>
        </p:nvGrpSpPr>
        <p:grpSpPr>
          <a:xfrm>
            <a:off x="10791825" y="382905"/>
            <a:ext cx="640080" cy="162560"/>
            <a:chOff x="10323" y="481"/>
            <a:chExt cx="1008" cy="256"/>
          </a:xfrm>
        </p:grpSpPr>
        <p:sp>
          <p:nvSpPr>
            <p:cNvPr id="31" name="平行四边形 30"/>
            <p:cNvSpPr/>
            <p:nvPr/>
          </p:nvSpPr>
          <p:spPr>
            <a:xfrm>
              <a:off x="10323" y="481"/>
              <a:ext cx="257" cy="257"/>
            </a:xfrm>
            <a:prstGeom prst="parallelogram">
              <a:avLst/>
            </a:prstGeom>
            <a:solidFill>
              <a:srgbClr val="0910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sp>
          <p:nvSpPr>
            <p:cNvPr id="32" name="平行四边形 31"/>
            <p:cNvSpPr/>
            <p:nvPr/>
          </p:nvSpPr>
          <p:spPr>
            <a:xfrm>
              <a:off x="10699" y="481"/>
              <a:ext cx="257" cy="257"/>
            </a:xfrm>
            <a:prstGeom prst="parallelogram">
              <a:avLst/>
            </a:prstGeom>
            <a:solidFill>
              <a:srgbClr val="E22D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sp>
          <p:nvSpPr>
            <p:cNvPr id="33" name="平行四边形 32"/>
            <p:cNvSpPr/>
            <p:nvPr/>
          </p:nvSpPr>
          <p:spPr>
            <a:xfrm>
              <a:off x="11075" y="481"/>
              <a:ext cx="257" cy="257"/>
            </a:xfrm>
            <a:prstGeom prst="parallelogram">
              <a:avLst/>
            </a:prstGeom>
            <a:solidFill>
              <a:srgbClr val="1560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grpSp>
      <p:grpSp>
        <p:nvGrpSpPr>
          <p:cNvPr id="89" name="组合 88"/>
          <p:cNvGrpSpPr/>
          <p:nvPr/>
        </p:nvGrpSpPr>
        <p:grpSpPr>
          <a:xfrm>
            <a:off x="1307465" y="2032635"/>
            <a:ext cx="612140" cy="666115"/>
            <a:chOff x="16567" y="9402"/>
            <a:chExt cx="592" cy="644"/>
          </a:xfrm>
          <a:solidFill>
            <a:schemeClr val="bg1">
              <a:alpha val="9000"/>
            </a:schemeClr>
          </a:solidFill>
        </p:grpSpPr>
        <p:grpSp>
          <p:nvGrpSpPr>
            <p:cNvPr id="90" name="组合 89"/>
            <p:cNvGrpSpPr/>
            <p:nvPr/>
          </p:nvGrpSpPr>
          <p:grpSpPr>
            <a:xfrm>
              <a:off x="16567" y="9402"/>
              <a:ext cx="76" cy="644"/>
              <a:chOff x="17654" y="8060"/>
              <a:chExt cx="162" cy="1362"/>
            </a:xfrm>
            <a:grpFill/>
          </p:grpSpPr>
          <p:sp>
            <p:nvSpPr>
              <p:cNvPr id="91" name="椭圆 90"/>
              <p:cNvSpPr/>
              <p:nvPr/>
            </p:nvSpPr>
            <p:spPr>
              <a:xfrm>
                <a:off x="17654" y="80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sp>
            <p:nvSpPr>
              <p:cNvPr id="92" name="椭圆 91"/>
              <p:cNvSpPr/>
              <p:nvPr/>
            </p:nvSpPr>
            <p:spPr>
              <a:xfrm>
                <a:off x="17654" y="82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sp>
            <p:nvSpPr>
              <p:cNvPr id="93" name="椭圆 92"/>
              <p:cNvSpPr/>
              <p:nvPr/>
            </p:nvSpPr>
            <p:spPr>
              <a:xfrm>
                <a:off x="17654" y="84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sp>
            <p:nvSpPr>
              <p:cNvPr id="94" name="椭圆 93"/>
              <p:cNvSpPr/>
              <p:nvPr/>
            </p:nvSpPr>
            <p:spPr>
              <a:xfrm>
                <a:off x="17654" y="86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sp>
            <p:nvSpPr>
              <p:cNvPr id="95" name="椭圆 94"/>
              <p:cNvSpPr/>
              <p:nvPr/>
            </p:nvSpPr>
            <p:spPr>
              <a:xfrm>
                <a:off x="17654" y="88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sp>
            <p:nvSpPr>
              <p:cNvPr id="96" name="椭圆 95"/>
              <p:cNvSpPr/>
              <p:nvPr/>
            </p:nvSpPr>
            <p:spPr>
              <a:xfrm>
                <a:off x="17654" y="90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sp>
            <p:nvSpPr>
              <p:cNvPr id="97" name="椭圆 96"/>
              <p:cNvSpPr/>
              <p:nvPr/>
            </p:nvSpPr>
            <p:spPr>
              <a:xfrm>
                <a:off x="17654" y="92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grpSp>
        <p:grpSp>
          <p:nvGrpSpPr>
            <p:cNvPr id="98" name="组合 97"/>
            <p:cNvGrpSpPr/>
            <p:nvPr/>
          </p:nvGrpSpPr>
          <p:grpSpPr>
            <a:xfrm>
              <a:off x="16696" y="9402"/>
              <a:ext cx="76" cy="644"/>
              <a:chOff x="17654" y="8060"/>
              <a:chExt cx="162" cy="1362"/>
            </a:xfrm>
            <a:grpFill/>
          </p:grpSpPr>
          <p:sp>
            <p:nvSpPr>
              <p:cNvPr id="99" name="椭圆 98"/>
              <p:cNvSpPr/>
              <p:nvPr/>
            </p:nvSpPr>
            <p:spPr>
              <a:xfrm>
                <a:off x="17654" y="80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sp>
            <p:nvSpPr>
              <p:cNvPr id="100" name="椭圆 99"/>
              <p:cNvSpPr/>
              <p:nvPr/>
            </p:nvSpPr>
            <p:spPr>
              <a:xfrm>
                <a:off x="17654" y="82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sp>
            <p:nvSpPr>
              <p:cNvPr id="101" name="椭圆 100"/>
              <p:cNvSpPr/>
              <p:nvPr/>
            </p:nvSpPr>
            <p:spPr>
              <a:xfrm>
                <a:off x="17654" y="84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sp>
            <p:nvSpPr>
              <p:cNvPr id="102" name="椭圆 101"/>
              <p:cNvSpPr/>
              <p:nvPr/>
            </p:nvSpPr>
            <p:spPr>
              <a:xfrm>
                <a:off x="17654" y="86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sp>
            <p:nvSpPr>
              <p:cNvPr id="103" name="椭圆 102"/>
              <p:cNvSpPr/>
              <p:nvPr/>
            </p:nvSpPr>
            <p:spPr>
              <a:xfrm>
                <a:off x="17654" y="88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sp>
            <p:nvSpPr>
              <p:cNvPr id="104" name="椭圆 103"/>
              <p:cNvSpPr/>
              <p:nvPr/>
            </p:nvSpPr>
            <p:spPr>
              <a:xfrm>
                <a:off x="17654" y="90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sp>
            <p:nvSpPr>
              <p:cNvPr id="105" name="椭圆 104"/>
              <p:cNvSpPr/>
              <p:nvPr/>
            </p:nvSpPr>
            <p:spPr>
              <a:xfrm>
                <a:off x="17654" y="92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grpSp>
        <p:grpSp>
          <p:nvGrpSpPr>
            <p:cNvPr id="106" name="组合 105"/>
            <p:cNvGrpSpPr/>
            <p:nvPr/>
          </p:nvGrpSpPr>
          <p:grpSpPr>
            <a:xfrm>
              <a:off x="16825" y="9402"/>
              <a:ext cx="76" cy="644"/>
              <a:chOff x="17654" y="8060"/>
              <a:chExt cx="162" cy="1362"/>
            </a:xfrm>
            <a:grpFill/>
          </p:grpSpPr>
          <p:sp>
            <p:nvSpPr>
              <p:cNvPr id="107" name="椭圆 106"/>
              <p:cNvSpPr/>
              <p:nvPr/>
            </p:nvSpPr>
            <p:spPr>
              <a:xfrm>
                <a:off x="17654" y="80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sp>
            <p:nvSpPr>
              <p:cNvPr id="108" name="椭圆 107"/>
              <p:cNvSpPr/>
              <p:nvPr/>
            </p:nvSpPr>
            <p:spPr>
              <a:xfrm>
                <a:off x="17654" y="82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sp>
            <p:nvSpPr>
              <p:cNvPr id="109" name="椭圆 108"/>
              <p:cNvSpPr/>
              <p:nvPr/>
            </p:nvSpPr>
            <p:spPr>
              <a:xfrm>
                <a:off x="17654" y="84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sp>
            <p:nvSpPr>
              <p:cNvPr id="110" name="椭圆 109"/>
              <p:cNvSpPr/>
              <p:nvPr/>
            </p:nvSpPr>
            <p:spPr>
              <a:xfrm>
                <a:off x="17654" y="86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sp>
            <p:nvSpPr>
              <p:cNvPr id="111" name="椭圆 110"/>
              <p:cNvSpPr/>
              <p:nvPr/>
            </p:nvSpPr>
            <p:spPr>
              <a:xfrm>
                <a:off x="17654" y="88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sp>
            <p:nvSpPr>
              <p:cNvPr id="112" name="椭圆 111"/>
              <p:cNvSpPr/>
              <p:nvPr/>
            </p:nvSpPr>
            <p:spPr>
              <a:xfrm>
                <a:off x="17654" y="90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sp>
            <p:nvSpPr>
              <p:cNvPr id="113" name="椭圆 112"/>
              <p:cNvSpPr/>
              <p:nvPr/>
            </p:nvSpPr>
            <p:spPr>
              <a:xfrm>
                <a:off x="17654" y="92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grpSp>
        <p:grpSp>
          <p:nvGrpSpPr>
            <p:cNvPr id="114" name="组合 113"/>
            <p:cNvGrpSpPr/>
            <p:nvPr/>
          </p:nvGrpSpPr>
          <p:grpSpPr>
            <a:xfrm>
              <a:off x="16954" y="9402"/>
              <a:ext cx="76" cy="644"/>
              <a:chOff x="17654" y="8060"/>
              <a:chExt cx="162" cy="1362"/>
            </a:xfrm>
            <a:grpFill/>
          </p:grpSpPr>
          <p:sp>
            <p:nvSpPr>
              <p:cNvPr id="115" name="椭圆 114"/>
              <p:cNvSpPr/>
              <p:nvPr/>
            </p:nvSpPr>
            <p:spPr>
              <a:xfrm>
                <a:off x="17654" y="80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sp>
            <p:nvSpPr>
              <p:cNvPr id="116" name="椭圆 115"/>
              <p:cNvSpPr/>
              <p:nvPr/>
            </p:nvSpPr>
            <p:spPr>
              <a:xfrm>
                <a:off x="17654" y="82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sp>
            <p:nvSpPr>
              <p:cNvPr id="117" name="椭圆 116"/>
              <p:cNvSpPr/>
              <p:nvPr/>
            </p:nvSpPr>
            <p:spPr>
              <a:xfrm>
                <a:off x="17654" y="84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sp>
            <p:nvSpPr>
              <p:cNvPr id="118" name="椭圆 117"/>
              <p:cNvSpPr/>
              <p:nvPr/>
            </p:nvSpPr>
            <p:spPr>
              <a:xfrm>
                <a:off x="17654" y="86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sp>
            <p:nvSpPr>
              <p:cNvPr id="119" name="椭圆 118"/>
              <p:cNvSpPr/>
              <p:nvPr/>
            </p:nvSpPr>
            <p:spPr>
              <a:xfrm>
                <a:off x="17654" y="88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sp>
            <p:nvSpPr>
              <p:cNvPr id="120" name="椭圆 119"/>
              <p:cNvSpPr/>
              <p:nvPr/>
            </p:nvSpPr>
            <p:spPr>
              <a:xfrm>
                <a:off x="17654" y="90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sp>
            <p:nvSpPr>
              <p:cNvPr id="121" name="椭圆 120"/>
              <p:cNvSpPr/>
              <p:nvPr/>
            </p:nvSpPr>
            <p:spPr>
              <a:xfrm>
                <a:off x="17654" y="92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grpSp>
        <p:grpSp>
          <p:nvGrpSpPr>
            <p:cNvPr id="122" name="组合 121"/>
            <p:cNvGrpSpPr/>
            <p:nvPr/>
          </p:nvGrpSpPr>
          <p:grpSpPr>
            <a:xfrm>
              <a:off x="17083" y="9402"/>
              <a:ext cx="76" cy="644"/>
              <a:chOff x="17654" y="8060"/>
              <a:chExt cx="162" cy="1362"/>
            </a:xfrm>
            <a:grpFill/>
          </p:grpSpPr>
          <p:sp>
            <p:nvSpPr>
              <p:cNvPr id="123" name="椭圆 122"/>
              <p:cNvSpPr/>
              <p:nvPr/>
            </p:nvSpPr>
            <p:spPr>
              <a:xfrm>
                <a:off x="17654" y="80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sp>
            <p:nvSpPr>
              <p:cNvPr id="124" name="椭圆 123"/>
              <p:cNvSpPr/>
              <p:nvPr/>
            </p:nvSpPr>
            <p:spPr>
              <a:xfrm>
                <a:off x="17654" y="82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sp>
            <p:nvSpPr>
              <p:cNvPr id="125" name="椭圆 124"/>
              <p:cNvSpPr/>
              <p:nvPr/>
            </p:nvSpPr>
            <p:spPr>
              <a:xfrm>
                <a:off x="17654" y="84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sp>
            <p:nvSpPr>
              <p:cNvPr id="126" name="椭圆 125"/>
              <p:cNvSpPr/>
              <p:nvPr/>
            </p:nvSpPr>
            <p:spPr>
              <a:xfrm>
                <a:off x="17654" y="86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sp>
            <p:nvSpPr>
              <p:cNvPr id="127" name="椭圆 126"/>
              <p:cNvSpPr/>
              <p:nvPr/>
            </p:nvSpPr>
            <p:spPr>
              <a:xfrm>
                <a:off x="17654" y="88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sp>
            <p:nvSpPr>
              <p:cNvPr id="128" name="椭圆 127"/>
              <p:cNvSpPr/>
              <p:nvPr/>
            </p:nvSpPr>
            <p:spPr>
              <a:xfrm>
                <a:off x="17654" y="90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sp>
            <p:nvSpPr>
              <p:cNvPr id="129" name="椭圆 128"/>
              <p:cNvSpPr/>
              <p:nvPr/>
            </p:nvSpPr>
            <p:spPr>
              <a:xfrm>
                <a:off x="17654" y="92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grpSp>
      </p:grpSp>
      <p:sp>
        <p:nvSpPr>
          <p:cNvPr id="7" name="直角三角形 6"/>
          <p:cNvSpPr/>
          <p:nvPr/>
        </p:nvSpPr>
        <p:spPr>
          <a:xfrm flipH="1" flipV="1">
            <a:off x="8496935" y="0"/>
            <a:ext cx="3695065" cy="3695065"/>
          </a:xfrm>
          <a:prstGeom prst="r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pic>
        <p:nvPicPr>
          <p:cNvPr id="8" name="图片 7" descr="形状 1 拷贝 2"/>
          <p:cNvPicPr>
            <a:picLocks noChangeAspect="1"/>
          </p:cNvPicPr>
          <p:nvPr/>
        </p:nvPicPr>
        <p:blipFill>
          <a:blip r:embed="rId2"/>
          <a:stretch>
            <a:fillRect/>
          </a:stretch>
        </p:blipFill>
        <p:spPr>
          <a:xfrm>
            <a:off x="10613390" y="12065"/>
            <a:ext cx="1578610" cy="3189605"/>
          </a:xfrm>
          <a:prstGeom prst="rect">
            <a:avLst/>
          </a:prstGeom>
        </p:spPr>
      </p:pic>
      <p:sp>
        <p:nvSpPr>
          <p:cNvPr id="10" name="文本框 9"/>
          <p:cNvSpPr txBox="1"/>
          <p:nvPr/>
        </p:nvSpPr>
        <p:spPr>
          <a:xfrm>
            <a:off x="5558790" y="2174875"/>
            <a:ext cx="4622800" cy="1106805"/>
          </a:xfrm>
          <a:prstGeom prst="rect">
            <a:avLst/>
          </a:prstGeom>
          <a:noFill/>
        </p:spPr>
        <p:txBody>
          <a:bodyPr wrap="square" rtlCol="0">
            <a:spAutoFit/>
          </a:bodyPr>
          <a:lstStyle/>
          <a:p>
            <a:pPr algn="r"/>
            <a:r>
              <a:rPr lang="en-US" altLang="zh-CN" sz="6600" dirty="0">
                <a:solidFill>
                  <a:srgbClr val="091077"/>
                </a:solidFill>
                <a:latin typeface="Arial" panose="020B0604020202090204"/>
                <a:ea typeface="微软雅黑"/>
                <a:sym typeface="Arial" panose="020B0604020202090204"/>
              </a:rPr>
              <a:t>PART 04</a:t>
            </a:r>
            <a:endParaRPr lang="en-US" altLang="zh-CN" sz="6600" dirty="0">
              <a:solidFill>
                <a:srgbClr val="091077"/>
              </a:solidFill>
              <a:latin typeface="Arial" panose="020B0604020202090204"/>
              <a:ea typeface="微软雅黑"/>
              <a:sym typeface="Arial" panose="020B0604020202090204"/>
            </a:endParaRPr>
          </a:p>
        </p:txBody>
      </p:sp>
      <p:sp>
        <p:nvSpPr>
          <p:cNvPr id="15" name="文本框 14"/>
          <p:cNvSpPr txBox="1"/>
          <p:nvPr/>
        </p:nvSpPr>
        <p:spPr>
          <a:xfrm>
            <a:off x="7508240" y="3267710"/>
            <a:ext cx="2673350" cy="521970"/>
          </a:xfrm>
          <a:prstGeom prst="rect">
            <a:avLst/>
          </a:prstGeom>
          <a:noFill/>
        </p:spPr>
        <p:txBody>
          <a:bodyPr wrap="square" rtlCol="0">
            <a:spAutoFit/>
          </a:bodyPr>
          <a:lstStyle/>
          <a:p>
            <a:pPr algn="r"/>
            <a:r>
              <a:rPr lang="zh-CN" altLang="en-US" sz="2800" b="1" dirty="0">
                <a:solidFill>
                  <a:srgbClr val="091077"/>
                </a:solidFill>
                <a:latin typeface="Arial" panose="020B0604020202090204"/>
                <a:ea typeface="微软雅黑"/>
                <a:sym typeface="Arial" panose="020B0604020202090204"/>
              </a:rPr>
              <a:t>系统测试</a:t>
            </a:r>
            <a:endParaRPr lang="zh-CN" altLang="en-US" sz="2800" b="1" dirty="0">
              <a:solidFill>
                <a:srgbClr val="091077"/>
              </a:solidFill>
              <a:latin typeface="Arial" panose="020B0604020202090204"/>
              <a:ea typeface="微软雅黑"/>
              <a:sym typeface="Arial" panose="020B0604020202090204"/>
            </a:endParaRPr>
          </a:p>
        </p:txBody>
      </p:sp>
      <p:sp>
        <p:nvSpPr>
          <p:cNvPr id="2" name="文本框 1"/>
          <p:cNvSpPr txBox="1"/>
          <p:nvPr/>
        </p:nvSpPr>
        <p:spPr>
          <a:xfrm>
            <a:off x="5334635" y="4018309"/>
            <a:ext cx="4750435" cy="369332"/>
          </a:xfrm>
          <a:prstGeom prst="rect">
            <a:avLst/>
          </a:prstGeom>
          <a:noFill/>
        </p:spPr>
        <p:txBody>
          <a:bodyPr wrap="square">
            <a:spAutoFit/>
          </a:bodyPr>
          <a:lstStyle/>
          <a:p>
            <a:pPr algn="r"/>
            <a:r>
              <a:rPr lang="zh-CN" altLang="en-US" sz="1800" b="1" dirty="0">
                <a:solidFill>
                  <a:srgbClr val="091077"/>
                </a:solidFill>
                <a:latin typeface="Arial" panose="020B0604020202090204"/>
                <a:ea typeface="微软雅黑"/>
                <a:sym typeface="Arial" panose="020B0604020202090204"/>
              </a:rPr>
              <a:t>测试环境</a:t>
            </a:r>
            <a:endParaRPr lang="zh-CN" altLang="en-US" sz="1800" b="1" dirty="0">
              <a:solidFill>
                <a:srgbClr val="091077"/>
              </a:solidFill>
              <a:latin typeface="Arial" panose="020B0604020202090204"/>
              <a:ea typeface="微软雅黑"/>
              <a:sym typeface="Arial" panose="020B0604020202090204"/>
            </a:endParaRPr>
          </a:p>
        </p:txBody>
      </p:sp>
      <p:sp>
        <p:nvSpPr>
          <p:cNvPr id="3" name="文本框 2"/>
          <p:cNvSpPr txBox="1"/>
          <p:nvPr/>
        </p:nvSpPr>
        <p:spPr>
          <a:xfrm>
            <a:off x="5334635" y="4399768"/>
            <a:ext cx="4750435" cy="369332"/>
          </a:xfrm>
          <a:prstGeom prst="rect">
            <a:avLst/>
          </a:prstGeom>
          <a:noFill/>
        </p:spPr>
        <p:txBody>
          <a:bodyPr wrap="square">
            <a:spAutoFit/>
          </a:bodyPr>
          <a:lstStyle/>
          <a:p>
            <a:pPr algn="r"/>
            <a:r>
              <a:rPr lang="zh-CN" altLang="en-US" b="1" dirty="0">
                <a:solidFill>
                  <a:srgbClr val="091077"/>
                </a:solidFill>
                <a:latin typeface="Arial" panose="020B0604020202090204"/>
                <a:ea typeface="微软雅黑"/>
                <a:sym typeface="Arial" panose="020B0604020202090204"/>
              </a:rPr>
              <a:t>语法兼容性测试</a:t>
            </a:r>
            <a:endParaRPr lang="zh-CN" altLang="en-US" sz="1800" b="1" dirty="0">
              <a:solidFill>
                <a:srgbClr val="091077"/>
              </a:solidFill>
              <a:latin typeface="Arial" panose="020B0604020202090204"/>
              <a:ea typeface="微软雅黑"/>
              <a:sym typeface="Arial" panose="020B0604020202090204"/>
            </a:endParaRPr>
          </a:p>
        </p:txBody>
      </p:sp>
      <p:sp>
        <p:nvSpPr>
          <p:cNvPr id="4" name="文本框 3"/>
          <p:cNvSpPr txBox="1"/>
          <p:nvPr/>
        </p:nvSpPr>
        <p:spPr>
          <a:xfrm>
            <a:off x="5334635" y="4787900"/>
            <a:ext cx="4750435" cy="369332"/>
          </a:xfrm>
          <a:prstGeom prst="rect">
            <a:avLst/>
          </a:prstGeom>
          <a:noFill/>
        </p:spPr>
        <p:txBody>
          <a:bodyPr wrap="square">
            <a:spAutoFit/>
          </a:bodyPr>
          <a:lstStyle/>
          <a:p>
            <a:pPr algn="r"/>
            <a:r>
              <a:rPr lang="en-US" altLang="zh-CN" b="1" dirty="0">
                <a:solidFill>
                  <a:srgbClr val="091077"/>
                </a:solidFill>
                <a:latin typeface="Arial" panose="020B0604020202090204"/>
                <a:ea typeface="微软雅黑"/>
                <a:sym typeface="Arial" panose="020B0604020202090204"/>
              </a:rPr>
              <a:t>Dart </a:t>
            </a:r>
            <a:r>
              <a:rPr lang="zh-CN" altLang="en-US" b="1" dirty="0">
                <a:solidFill>
                  <a:srgbClr val="091077"/>
                </a:solidFill>
                <a:latin typeface="Arial" panose="020B0604020202090204"/>
                <a:ea typeface="微软雅黑"/>
                <a:sym typeface="Arial" panose="020B0604020202090204"/>
              </a:rPr>
              <a:t>性能测试</a:t>
            </a:r>
            <a:endParaRPr lang="zh-CN" altLang="en-US" sz="1800" b="1" dirty="0">
              <a:solidFill>
                <a:srgbClr val="091077"/>
              </a:solidFill>
              <a:latin typeface="Arial" panose="020B0604020202090204"/>
              <a:ea typeface="微软雅黑"/>
              <a:sym typeface="Arial" panose="020B0604020202090204"/>
            </a:endParaRPr>
          </a:p>
        </p:txBody>
      </p:sp>
      <p:sp>
        <p:nvSpPr>
          <p:cNvPr id="5" name="文本框 4"/>
          <p:cNvSpPr txBox="1"/>
          <p:nvPr/>
        </p:nvSpPr>
        <p:spPr>
          <a:xfrm>
            <a:off x="5354808" y="5161421"/>
            <a:ext cx="4750435" cy="369332"/>
          </a:xfrm>
          <a:prstGeom prst="rect">
            <a:avLst/>
          </a:prstGeom>
          <a:noFill/>
        </p:spPr>
        <p:txBody>
          <a:bodyPr wrap="square">
            <a:spAutoFit/>
          </a:bodyPr>
          <a:lstStyle/>
          <a:p>
            <a:pPr algn="r"/>
            <a:r>
              <a:rPr lang="en-US" altLang="zh-CN" b="1" dirty="0">
                <a:solidFill>
                  <a:srgbClr val="091077"/>
                </a:solidFill>
                <a:latin typeface="Arial" panose="020B0604020202090204"/>
                <a:ea typeface="微软雅黑"/>
                <a:sym typeface="Arial" panose="020B0604020202090204"/>
              </a:rPr>
              <a:t>Flutter</a:t>
            </a:r>
            <a:r>
              <a:rPr lang="zh-CN" altLang="en-US" b="1" dirty="0">
                <a:solidFill>
                  <a:srgbClr val="091077"/>
                </a:solidFill>
                <a:latin typeface="Arial" panose="020B0604020202090204"/>
                <a:ea typeface="微软雅黑"/>
                <a:sym typeface="Arial" panose="020B0604020202090204"/>
              </a:rPr>
              <a:t> 性能测试</a:t>
            </a:r>
            <a:endParaRPr lang="zh-CN" altLang="en-US" sz="1800" b="1" dirty="0">
              <a:solidFill>
                <a:srgbClr val="091077"/>
              </a:solidFill>
              <a:latin typeface="Arial" panose="020B0604020202090204"/>
              <a:ea typeface="微软雅黑"/>
              <a:sym typeface="Arial" panose="020B0604020202090204"/>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组 3"/>
          <p:cNvPicPr>
            <a:picLocks noChangeAspect="1"/>
          </p:cNvPicPr>
          <p:nvPr/>
        </p:nvPicPr>
        <p:blipFill>
          <a:blip r:embed="rId1" cstate="screen"/>
          <a:stretch>
            <a:fillRect/>
          </a:stretch>
        </p:blipFill>
        <p:spPr>
          <a:xfrm flipV="1">
            <a:off x="0" y="5390515"/>
            <a:ext cx="1167130" cy="1467485"/>
          </a:xfrm>
          <a:prstGeom prst="rect">
            <a:avLst/>
          </a:prstGeom>
        </p:spPr>
      </p:pic>
      <p:sp>
        <p:nvSpPr>
          <p:cNvPr id="26" name="PA-圆角矩形 5"/>
          <p:cNvSpPr/>
          <p:nvPr>
            <p:custDataLst>
              <p:tags r:id="rId2"/>
            </p:custDataLst>
          </p:nvPr>
        </p:nvSpPr>
        <p:spPr>
          <a:xfrm>
            <a:off x="158115" y="341630"/>
            <a:ext cx="821055" cy="716915"/>
          </a:xfrm>
          <a:prstGeom prst="roundRect">
            <a:avLst>
              <a:gd name="adj" fmla="val 0"/>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rgbClr val="000000"/>
              </a:solidFill>
              <a:latin typeface="Arial" panose="020B0604020202090204"/>
              <a:ea typeface="微软雅黑"/>
              <a:sym typeface="Arial" panose="020B0604020202090204"/>
            </a:endParaRPr>
          </a:p>
        </p:txBody>
      </p:sp>
      <p:sp>
        <p:nvSpPr>
          <p:cNvPr id="9" name="文本框 8"/>
          <p:cNvSpPr txBox="1"/>
          <p:nvPr/>
        </p:nvSpPr>
        <p:spPr>
          <a:xfrm>
            <a:off x="307367" y="1113668"/>
            <a:ext cx="4840434" cy="1200329"/>
          </a:xfrm>
          <a:prstGeom prst="rect">
            <a:avLst/>
          </a:prstGeom>
          <a:noFill/>
        </p:spPr>
        <p:txBody>
          <a:bodyPr wrap="square">
            <a:spAutoFit/>
          </a:bodyPr>
          <a:lstStyle/>
          <a:p>
            <a:endParaRPr lang="en-US" altLang="zh-CN" dirty="0"/>
          </a:p>
          <a:p>
            <a:endParaRPr lang="en-US" altLang="zh-CN" dirty="0"/>
          </a:p>
          <a:p>
            <a:endParaRPr lang="en-US" altLang="zh-CN" dirty="0"/>
          </a:p>
          <a:p>
            <a:endParaRPr lang="zh-CN" altLang="en-US" dirty="0"/>
          </a:p>
        </p:txBody>
      </p:sp>
      <p:grpSp>
        <p:nvGrpSpPr>
          <p:cNvPr id="8" name="组合 7"/>
          <p:cNvGrpSpPr/>
          <p:nvPr/>
        </p:nvGrpSpPr>
        <p:grpSpPr>
          <a:xfrm>
            <a:off x="4053031" y="218925"/>
            <a:ext cx="4343742" cy="954273"/>
            <a:chOff x="7301" y="148"/>
            <a:chExt cx="4598" cy="1603"/>
          </a:xfrm>
        </p:grpSpPr>
        <p:sp>
          <p:nvSpPr>
            <p:cNvPr id="10" name="文本框 9"/>
            <p:cNvSpPr txBox="1"/>
            <p:nvPr/>
          </p:nvSpPr>
          <p:spPr>
            <a:xfrm>
              <a:off x="7301" y="148"/>
              <a:ext cx="4598" cy="1603"/>
            </a:xfrm>
            <a:prstGeom prst="rect">
              <a:avLst/>
            </a:prstGeom>
            <a:noFill/>
          </p:spPr>
          <p:txBody>
            <a:bodyPr wrap="square" rtlCol="0">
              <a:spAutoFit/>
            </a:bodyPr>
            <a:lstStyle/>
            <a:p>
              <a:pPr algn="ctr"/>
              <a:r>
                <a:rPr lang="zh-CN" altLang="en-US" sz="3200" b="1" dirty="0">
                  <a:solidFill>
                    <a:srgbClr val="091077"/>
                  </a:solidFill>
                  <a:latin typeface="Arial" panose="020B0604020202090204"/>
                  <a:ea typeface="微软雅黑"/>
                  <a:sym typeface="Arial" panose="020B0604020202090204"/>
                </a:rPr>
                <a:t>测试环境</a:t>
              </a:r>
              <a:endParaRPr lang="zh-CN" altLang="en-US" sz="3200" b="1" dirty="0">
                <a:solidFill>
                  <a:srgbClr val="091077"/>
                </a:solidFill>
                <a:latin typeface="Arial" panose="020B0604020202090204"/>
                <a:ea typeface="微软雅黑"/>
                <a:sym typeface="Arial" panose="020B0604020202090204"/>
              </a:endParaRPr>
            </a:p>
            <a:p>
              <a:pPr algn="ctr"/>
              <a:r>
                <a:rPr lang="zh-CN" altLang="zh-CN" sz="2400" dirty="0">
                  <a:effectLst/>
                </a:rPr>
                <a:t> </a:t>
              </a:r>
              <a:endParaRPr lang="zh-CN" altLang="en-US" sz="2400" b="1" dirty="0">
                <a:solidFill>
                  <a:srgbClr val="091077"/>
                </a:solidFill>
                <a:latin typeface="Arial" panose="020B0604020202090204"/>
                <a:ea typeface="微软雅黑"/>
                <a:sym typeface="Arial" panose="020B0604020202090204"/>
              </a:endParaRPr>
            </a:p>
          </p:txBody>
        </p:sp>
        <p:cxnSp>
          <p:nvCxnSpPr>
            <p:cNvPr id="11" name="直接连接符 15"/>
            <p:cNvCxnSpPr/>
            <p:nvPr/>
          </p:nvCxnSpPr>
          <p:spPr>
            <a:xfrm>
              <a:off x="8737" y="1050"/>
              <a:ext cx="1726" cy="0"/>
            </a:xfrm>
            <a:prstGeom prst="line">
              <a:avLst/>
            </a:prstGeom>
            <a:ln w="31750">
              <a:solidFill>
                <a:srgbClr val="091077"/>
              </a:solidFill>
            </a:ln>
          </p:spPr>
          <p:style>
            <a:lnRef idx="1">
              <a:schemeClr val="accent1"/>
            </a:lnRef>
            <a:fillRef idx="0">
              <a:schemeClr val="accent1"/>
            </a:fillRef>
            <a:effectRef idx="0">
              <a:schemeClr val="accent1"/>
            </a:effectRef>
            <a:fontRef idx="minor">
              <a:schemeClr val="tx1"/>
            </a:fontRef>
          </p:style>
        </p:cxnSp>
      </p:grpSp>
      <p:pic>
        <p:nvPicPr>
          <p:cNvPr id="6" name="图片 5" descr="组 4"/>
          <p:cNvPicPr>
            <a:picLocks noChangeAspect="1"/>
          </p:cNvPicPr>
          <p:nvPr/>
        </p:nvPicPr>
        <p:blipFill>
          <a:blip r:embed="rId3" cstate="screen"/>
          <a:stretch>
            <a:fillRect/>
          </a:stretch>
        </p:blipFill>
        <p:spPr>
          <a:xfrm flipV="1">
            <a:off x="11287125" y="0"/>
            <a:ext cx="907523" cy="1638000"/>
          </a:xfrm>
          <a:prstGeom prst="rect">
            <a:avLst/>
          </a:prstGeom>
        </p:spPr>
      </p:pic>
      <p:sp>
        <p:nvSpPr>
          <p:cNvPr id="2" name="文本框 1"/>
          <p:cNvSpPr txBox="1"/>
          <p:nvPr/>
        </p:nvSpPr>
        <p:spPr>
          <a:xfrm>
            <a:off x="976041" y="1210583"/>
            <a:ext cx="10311084" cy="4540538"/>
          </a:xfrm>
          <a:prstGeom prst="rect">
            <a:avLst/>
          </a:prstGeom>
          <a:noFill/>
        </p:spPr>
        <p:txBody>
          <a:bodyPr wrap="square" rtlCol="0">
            <a:spAutoFit/>
          </a:bodyPr>
          <a:lstStyle/>
          <a:p>
            <a:pPr indent="304800" algn="just">
              <a:lnSpc>
                <a:spcPct val="150000"/>
              </a:lnSpc>
            </a:pPr>
            <a:r>
              <a:rPr lang="zh-CN" altLang="zh-CN" sz="2800" kern="100" dirty="0">
                <a:effectLst/>
                <a:latin typeface="+mn-ea"/>
              </a:rPr>
              <a:t>本次系统的开发与测试硬件环境</a:t>
            </a:r>
            <a:r>
              <a:rPr lang="zh-CN" altLang="en-US" sz="2800" kern="100" dirty="0">
                <a:effectLst/>
                <a:latin typeface="+mn-ea"/>
              </a:rPr>
              <a:t>：</a:t>
            </a:r>
            <a:r>
              <a:rPr lang="en-US" altLang="zh-CN" sz="2800" kern="100" dirty="0" err="1">
                <a:effectLst/>
                <a:latin typeface="+mn-ea"/>
              </a:rPr>
              <a:t>Macbook</a:t>
            </a:r>
            <a:r>
              <a:rPr lang="en-US" altLang="zh-CN" sz="2800" kern="100" dirty="0">
                <a:effectLst/>
                <a:latin typeface="+mn-ea"/>
              </a:rPr>
              <a:t> Air M1 16G 1T</a:t>
            </a:r>
            <a:endParaRPr lang="en-US" altLang="zh-CN" sz="2800" kern="100" dirty="0">
              <a:effectLst/>
              <a:latin typeface="+mn-ea"/>
            </a:endParaRPr>
          </a:p>
          <a:p>
            <a:pPr indent="304800" algn="just">
              <a:lnSpc>
                <a:spcPct val="150000"/>
              </a:lnSpc>
            </a:pPr>
            <a:r>
              <a:rPr lang="zh-CN" altLang="zh-CN" sz="2800" kern="100" dirty="0">
                <a:effectLst/>
                <a:latin typeface="+mn-ea"/>
              </a:rPr>
              <a:t>操作系统</a:t>
            </a:r>
            <a:r>
              <a:rPr lang="zh-CN" altLang="en-US" sz="2800" kern="100" dirty="0">
                <a:effectLst/>
                <a:latin typeface="+mn-ea"/>
              </a:rPr>
              <a:t>：</a:t>
            </a:r>
            <a:r>
              <a:rPr lang="en-US" altLang="zh-CN" sz="2800" kern="100" dirty="0">
                <a:effectLst/>
                <a:latin typeface="+mn-ea"/>
              </a:rPr>
              <a:t>MacOS Sonoma 14</a:t>
            </a:r>
            <a:endParaRPr lang="en-US" altLang="zh-CN" sz="2800" kern="100" dirty="0">
              <a:effectLst/>
              <a:latin typeface="+mn-ea"/>
            </a:endParaRPr>
          </a:p>
          <a:p>
            <a:pPr indent="304800" algn="just">
              <a:lnSpc>
                <a:spcPct val="150000"/>
              </a:lnSpc>
            </a:pPr>
            <a:r>
              <a:rPr lang="zh-CN" altLang="zh-CN" sz="2800" kern="100" dirty="0">
                <a:effectLst/>
                <a:latin typeface="+mn-ea"/>
              </a:rPr>
              <a:t>开发工具</a:t>
            </a:r>
            <a:r>
              <a:rPr lang="zh-CN" altLang="en-US" sz="2800" kern="100" dirty="0">
                <a:effectLst/>
                <a:latin typeface="+mn-ea"/>
              </a:rPr>
              <a:t>：</a:t>
            </a:r>
            <a:r>
              <a:rPr lang="en-US" altLang="zh-CN" sz="2800" kern="100" dirty="0" err="1">
                <a:effectLst/>
                <a:latin typeface="+mn-ea"/>
              </a:rPr>
              <a:t>VSCode</a:t>
            </a:r>
            <a:r>
              <a:rPr lang="en-US" altLang="zh-CN" sz="2800" kern="100" dirty="0">
                <a:effectLst/>
                <a:latin typeface="+mn-ea"/>
              </a:rPr>
              <a:t> 1.87.0</a:t>
            </a:r>
            <a:endParaRPr lang="en-US" altLang="zh-CN" sz="2800" kern="100" dirty="0">
              <a:effectLst/>
              <a:latin typeface="+mn-ea"/>
            </a:endParaRPr>
          </a:p>
          <a:p>
            <a:pPr indent="304800" algn="just">
              <a:lnSpc>
                <a:spcPct val="150000"/>
              </a:lnSpc>
            </a:pPr>
            <a:r>
              <a:rPr lang="en-US" altLang="zh-CN" sz="2800" kern="100" dirty="0">
                <a:effectLst/>
                <a:latin typeface="+mn-ea"/>
              </a:rPr>
              <a:t>Flutter</a:t>
            </a:r>
            <a:r>
              <a:rPr lang="zh-CN" altLang="zh-CN" sz="2800" kern="100" dirty="0">
                <a:effectLst/>
                <a:latin typeface="+mn-ea"/>
              </a:rPr>
              <a:t>版本</a:t>
            </a:r>
            <a:r>
              <a:rPr lang="zh-CN" altLang="en-US" sz="2800" kern="100" dirty="0">
                <a:effectLst/>
                <a:latin typeface="+mn-ea"/>
              </a:rPr>
              <a:t>：</a:t>
            </a:r>
            <a:r>
              <a:rPr lang="en-US" altLang="zh-CN" sz="2800" kern="100" dirty="0">
                <a:effectLst/>
                <a:latin typeface="+mn-ea"/>
              </a:rPr>
              <a:t>3.10.5</a:t>
            </a:r>
            <a:endParaRPr lang="en-US" altLang="zh-CN" sz="2800" kern="100" dirty="0">
              <a:effectLst/>
              <a:latin typeface="+mn-ea"/>
            </a:endParaRPr>
          </a:p>
          <a:p>
            <a:pPr indent="304800" algn="just">
              <a:lnSpc>
                <a:spcPct val="150000"/>
              </a:lnSpc>
            </a:pPr>
            <a:r>
              <a:rPr lang="en-US" altLang="zh-CN" sz="2800" kern="100" dirty="0">
                <a:effectLst/>
                <a:latin typeface="+mn-ea"/>
              </a:rPr>
              <a:t>Dart SDK</a:t>
            </a:r>
            <a:r>
              <a:rPr lang="zh-CN" altLang="zh-CN" sz="2800" kern="100" dirty="0">
                <a:effectLst/>
                <a:latin typeface="+mn-ea"/>
              </a:rPr>
              <a:t>版本</a:t>
            </a:r>
            <a:r>
              <a:rPr lang="zh-CN" altLang="en-US" sz="2800" kern="100" dirty="0">
                <a:effectLst/>
                <a:latin typeface="+mn-ea"/>
              </a:rPr>
              <a:t>：</a:t>
            </a:r>
            <a:r>
              <a:rPr lang="en-US" altLang="zh-CN" sz="2800" kern="100" dirty="0">
                <a:effectLst/>
                <a:latin typeface="+mn-ea"/>
              </a:rPr>
              <a:t>3.0.5</a:t>
            </a:r>
            <a:endParaRPr lang="en-US" altLang="zh-CN" sz="2800" kern="100" dirty="0">
              <a:effectLst/>
              <a:latin typeface="+mn-ea"/>
            </a:endParaRPr>
          </a:p>
          <a:p>
            <a:pPr indent="304800" algn="just">
              <a:lnSpc>
                <a:spcPct val="150000"/>
              </a:lnSpc>
            </a:pPr>
            <a:r>
              <a:rPr lang="en-US" altLang="zh-CN" sz="2800" kern="100" dirty="0">
                <a:effectLst/>
                <a:latin typeface="+mn-ea"/>
              </a:rPr>
              <a:t>Flutter</a:t>
            </a:r>
            <a:r>
              <a:rPr lang="zh-CN" altLang="zh-CN" sz="2800" kern="100" dirty="0">
                <a:effectLst/>
                <a:latin typeface="+mn-ea"/>
              </a:rPr>
              <a:t>应用的性能测试工具为</a:t>
            </a:r>
            <a:r>
              <a:rPr lang="en-US" altLang="zh-CN" sz="2800" kern="100" dirty="0" err="1">
                <a:effectLst/>
                <a:latin typeface="+mn-ea"/>
              </a:rPr>
              <a:t>devtools</a:t>
            </a:r>
            <a:r>
              <a:rPr lang="zh-CN" altLang="zh-CN" sz="2800" kern="100" dirty="0">
                <a:effectLst/>
                <a:latin typeface="+mn-ea"/>
              </a:rPr>
              <a:t>，通过它能够分析</a:t>
            </a:r>
            <a:r>
              <a:rPr lang="zh-CN" altLang="en-US" sz="2800" kern="100" dirty="0">
                <a:effectLst/>
                <a:latin typeface="+mn-ea"/>
              </a:rPr>
              <a:t>  </a:t>
            </a:r>
            <a:r>
              <a:rPr lang="en-US" altLang="zh-CN" sz="2800" kern="100" dirty="0">
                <a:effectLst/>
                <a:latin typeface="+mn-ea"/>
              </a:rPr>
              <a:t>Flutter</a:t>
            </a:r>
            <a:r>
              <a:rPr lang="zh-CN" altLang="zh-CN" sz="2800" kern="100" dirty="0">
                <a:effectLst/>
                <a:latin typeface="+mn-ea"/>
              </a:rPr>
              <a:t>应用的帧率，内存</a:t>
            </a:r>
            <a:r>
              <a:rPr lang="zh-CN" altLang="en-US" sz="2800" kern="100" dirty="0">
                <a:effectLst/>
                <a:latin typeface="+mn-ea"/>
              </a:rPr>
              <a:t>等</a:t>
            </a:r>
            <a:r>
              <a:rPr lang="zh-CN" altLang="zh-CN" sz="2800" kern="100" dirty="0">
                <a:effectLst/>
                <a:latin typeface="+mn-ea"/>
              </a:rPr>
              <a:t>。</a:t>
            </a:r>
            <a:endParaRPr lang="zh-CN" altLang="zh-CN" sz="2800" kern="100" dirty="0">
              <a:effectLst/>
              <a:latin typeface="+mn-ea"/>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组 3"/>
          <p:cNvPicPr>
            <a:picLocks noChangeAspect="1"/>
          </p:cNvPicPr>
          <p:nvPr/>
        </p:nvPicPr>
        <p:blipFill>
          <a:blip r:embed="rId1" cstate="screen"/>
          <a:stretch>
            <a:fillRect/>
          </a:stretch>
        </p:blipFill>
        <p:spPr>
          <a:xfrm flipV="1">
            <a:off x="0" y="5390515"/>
            <a:ext cx="1167130" cy="1467485"/>
          </a:xfrm>
          <a:prstGeom prst="rect">
            <a:avLst/>
          </a:prstGeom>
        </p:spPr>
      </p:pic>
      <p:sp>
        <p:nvSpPr>
          <p:cNvPr id="26" name="PA-圆角矩形 5"/>
          <p:cNvSpPr/>
          <p:nvPr>
            <p:custDataLst>
              <p:tags r:id="rId2"/>
            </p:custDataLst>
          </p:nvPr>
        </p:nvSpPr>
        <p:spPr>
          <a:xfrm>
            <a:off x="158115" y="341630"/>
            <a:ext cx="821055" cy="716915"/>
          </a:xfrm>
          <a:prstGeom prst="roundRect">
            <a:avLst>
              <a:gd name="adj" fmla="val 0"/>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rgbClr val="000000"/>
              </a:solidFill>
              <a:latin typeface="Arial" panose="020B0604020202090204"/>
              <a:ea typeface="微软雅黑"/>
              <a:sym typeface="Arial" panose="020B0604020202090204"/>
            </a:endParaRPr>
          </a:p>
        </p:txBody>
      </p:sp>
      <p:sp>
        <p:nvSpPr>
          <p:cNvPr id="9" name="文本框 8"/>
          <p:cNvSpPr txBox="1"/>
          <p:nvPr/>
        </p:nvSpPr>
        <p:spPr>
          <a:xfrm>
            <a:off x="307367" y="1113668"/>
            <a:ext cx="4840434" cy="1200329"/>
          </a:xfrm>
          <a:prstGeom prst="rect">
            <a:avLst/>
          </a:prstGeom>
          <a:noFill/>
        </p:spPr>
        <p:txBody>
          <a:bodyPr wrap="square">
            <a:spAutoFit/>
          </a:bodyPr>
          <a:lstStyle/>
          <a:p>
            <a:endParaRPr lang="en-US" altLang="zh-CN" dirty="0"/>
          </a:p>
          <a:p>
            <a:endParaRPr lang="en-US" altLang="zh-CN" dirty="0"/>
          </a:p>
          <a:p>
            <a:endParaRPr lang="en-US" altLang="zh-CN" dirty="0"/>
          </a:p>
          <a:p>
            <a:endParaRPr lang="zh-CN" altLang="en-US" dirty="0"/>
          </a:p>
        </p:txBody>
      </p:sp>
      <p:grpSp>
        <p:nvGrpSpPr>
          <p:cNvPr id="8" name="组合 7"/>
          <p:cNvGrpSpPr/>
          <p:nvPr/>
        </p:nvGrpSpPr>
        <p:grpSpPr>
          <a:xfrm>
            <a:off x="4053031" y="218925"/>
            <a:ext cx="4343742" cy="954273"/>
            <a:chOff x="7301" y="148"/>
            <a:chExt cx="4598" cy="1603"/>
          </a:xfrm>
        </p:grpSpPr>
        <p:sp>
          <p:nvSpPr>
            <p:cNvPr id="10" name="文本框 9"/>
            <p:cNvSpPr txBox="1"/>
            <p:nvPr/>
          </p:nvSpPr>
          <p:spPr>
            <a:xfrm>
              <a:off x="7301" y="148"/>
              <a:ext cx="4598" cy="1603"/>
            </a:xfrm>
            <a:prstGeom prst="rect">
              <a:avLst/>
            </a:prstGeom>
            <a:noFill/>
          </p:spPr>
          <p:txBody>
            <a:bodyPr wrap="square" rtlCol="0">
              <a:spAutoFit/>
            </a:bodyPr>
            <a:lstStyle/>
            <a:p>
              <a:pPr algn="ctr"/>
              <a:r>
                <a:rPr lang="zh-CN" altLang="en-US" sz="3200" b="1" dirty="0">
                  <a:solidFill>
                    <a:srgbClr val="091077"/>
                  </a:solidFill>
                  <a:latin typeface="Arial" panose="020B0604020202090204"/>
                  <a:ea typeface="微软雅黑"/>
                  <a:sym typeface="Arial" panose="020B0604020202090204"/>
                </a:rPr>
                <a:t>语法兼容测试</a:t>
              </a:r>
              <a:endParaRPr lang="zh-CN" altLang="en-US" sz="3200" b="1" dirty="0">
                <a:solidFill>
                  <a:srgbClr val="091077"/>
                </a:solidFill>
                <a:latin typeface="Arial" panose="020B0604020202090204"/>
                <a:ea typeface="微软雅黑"/>
                <a:sym typeface="Arial" panose="020B0604020202090204"/>
              </a:endParaRPr>
            </a:p>
            <a:p>
              <a:pPr algn="ctr"/>
              <a:r>
                <a:rPr lang="zh-CN" altLang="zh-CN" sz="2400" dirty="0">
                  <a:effectLst/>
                </a:rPr>
                <a:t> </a:t>
              </a:r>
              <a:endParaRPr lang="zh-CN" altLang="en-US" sz="2400" b="1" dirty="0">
                <a:solidFill>
                  <a:srgbClr val="091077"/>
                </a:solidFill>
                <a:latin typeface="Arial" panose="020B0604020202090204"/>
                <a:ea typeface="微软雅黑"/>
                <a:sym typeface="Arial" panose="020B0604020202090204"/>
              </a:endParaRPr>
            </a:p>
          </p:txBody>
        </p:sp>
        <p:cxnSp>
          <p:nvCxnSpPr>
            <p:cNvPr id="11" name="直接连接符 15"/>
            <p:cNvCxnSpPr/>
            <p:nvPr/>
          </p:nvCxnSpPr>
          <p:spPr>
            <a:xfrm>
              <a:off x="8737" y="1050"/>
              <a:ext cx="1726" cy="0"/>
            </a:xfrm>
            <a:prstGeom prst="line">
              <a:avLst/>
            </a:prstGeom>
            <a:ln w="31750">
              <a:solidFill>
                <a:srgbClr val="091077"/>
              </a:solidFill>
            </a:ln>
          </p:spPr>
          <p:style>
            <a:lnRef idx="1">
              <a:schemeClr val="accent1"/>
            </a:lnRef>
            <a:fillRef idx="0">
              <a:schemeClr val="accent1"/>
            </a:fillRef>
            <a:effectRef idx="0">
              <a:schemeClr val="accent1"/>
            </a:effectRef>
            <a:fontRef idx="minor">
              <a:schemeClr val="tx1"/>
            </a:fontRef>
          </p:style>
        </p:cxnSp>
      </p:grpSp>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47801" y="1194568"/>
            <a:ext cx="6856701" cy="4571134"/>
          </a:xfrm>
          <a:prstGeom prst="rect">
            <a:avLst/>
          </a:prstGeom>
          <a:noFill/>
          <a:ln>
            <a:noFill/>
          </a:ln>
        </p:spPr>
      </p:pic>
      <p:pic>
        <p:nvPicPr>
          <p:cNvPr id="6" name="图片 5" descr="组 4"/>
          <p:cNvPicPr>
            <a:picLocks noChangeAspect="1"/>
          </p:cNvPicPr>
          <p:nvPr/>
        </p:nvPicPr>
        <p:blipFill>
          <a:blip r:embed="rId4" cstate="screen"/>
          <a:stretch>
            <a:fillRect/>
          </a:stretch>
        </p:blipFill>
        <p:spPr>
          <a:xfrm flipV="1">
            <a:off x="11287125" y="0"/>
            <a:ext cx="907523" cy="1638000"/>
          </a:xfrm>
          <a:prstGeom prst="rect">
            <a:avLst/>
          </a:prstGeom>
        </p:spPr>
      </p:pic>
      <p:sp>
        <p:nvSpPr>
          <p:cNvPr id="7" name="文本框 6"/>
          <p:cNvSpPr txBox="1"/>
          <p:nvPr/>
        </p:nvSpPr>
        <p:spPr>
          <a:xfrm>
            <a:off x="468924" y="1210719"/>
            <a:ext cx="4583722" cy="5116272"/>
          </a:xfrm>
          <a:prstGeom prst="rect">
            <a:avLst/>
          </a:prstGeom>
          <a:noFill/>
        </p:spPr>
        <p:txBody>
          <a:bodyPr wrap="square">
            <a:spAutoFit/>
          </a:bodyPr>
          <a:lstStyle/>
          <a:p>
            <a:pPr indent="304800" algn="just">
              <a:lnSpc>
                <a:spcPct val="150000"/>
              </a:lnSpc>
            </a:pPr>
            <a:r>
              <a:rPr lang="zh-CN" altLang="zh-CN" sz="2000" kern="100" dirty="0">
                <a:effectLst/>
                <a:latin typeface="+mn-ea"/>
              </a:rPr>
              <a:t>为了保证编译器生成的字节码能够被准确地解析，且支持完整的</a:t>
            </a:r>
            <a:r>
              <a:rPr lang="en-US" altLang="zh-CN" sz="2000" kern="100" dirty="0">
                <a:effectLst/>
                <a:latin typeface="+mn-ea"/>
              </a:rPr>
              <a:t>dart</a:t>
            </a:r>
            <a:r>
              <a:rPr lang="zh-CN" altLang="zh-CN" sz="2000" kern="100" dirty="0">
                <a:effectLst/>
                <a:latin typeface="+mn-ea"/>
              </a:rPr>
              <a:t>语法，</a:t>
            </a:r>
            <a:r>
              <a:rPr lang="en-US" altLang="zh-CN" sz="2000" kern="100" dirty="0" err="1">
                <a:effectLst/>
                <a:latin typeface="+mn-ea"/>
              </a:rPr>
              <a:t>MicroDart</a:t>
            </a:r>
            <a:r>
              <a:rPr lang="zh-CN" altLang="zh-CN" sz="2000" kern="100" dirty="0">
                <a:effectLst/>
                <a:latin typeface="+mn-ea"/>
              </a:rPr>
              <a:t>专门设计了用于语法兼容性测试的</a:t>
            </a:r>
            <a:r>
              <a:rPr lang="en-US" altLang="zh-CN" sz="2000" kern="100" dirty="0">
                <a:effectLst/>
                <a:latin typeface="+mn-ea"/>
              </a:rPr>
              <a:t>Benchmark</a:t>
            </a:r>
            <a:r>
              <a:rPr lang="zh-CN" altLang="zh-CN" sz="2000" kern="100" dirty="0">
                <a:effectLst/>
                <a:latin typeface="+mn-ea"/>
              </a:rPr>
              <a:t>。目前</a:t>
            </a:r>
            <a:r>
              <a:rPr lang="en-US" altLang="zh-CN" sz="2000" kern="100" dirty="0">
                <a:effectLst/>
                <a:latin typeface="+mn-ea"/>
              </a:rPr>
              <a:t>Benchmark</a:t>
            </a:r>
            <a:r>
              <a:rPr lang="zh-CN" altLang="zh-CN" sz="2000" kern="100" dirty="0">
                <a:effectLst/>
                <a:latin typeface="+mn-ea"/>
              </a:rPr>
              <a:t>的测试用例已有</a:t>
            </a:r>
            <a:r>
              <a:rPr lang="en-US" altLang="zh-CN" sz="2000" kern="100" dirty="0">
                <a:effectLst/>
                <a:latin typeface="+mn-ea"/>
              </a:rPr>
              <a:t>40</a:t>
            </a:r>
            <a:r>
              <a:rPr lang="zh-CN" altLang="zh-CN" sz="2000" kern="100" dirty="0">
                <a:effectLst/>
                <a:latin typeface="+mn-ea"/>
              </a:rPr>
              <a:t>多个，且在不断增加中。大部分测试用例参考了</a:t>
            </a:r>
            <a:r>
              <a:rPr lang="en-US" altLang="zh-CN" sz="2000" kern="100" dirty="0">
                <a:effectLst/>
                <a:latin typeface="+mn-ea"/>
              </a:rPr>
              <a:t>dart </a:t>
            </a:r>
            <a:r>
              <a:rPr lang="en-US" altLang="zh-CN" sz="2000" kern="100" dirty="0" err="1">
                <a:effectLst/>
                <a:latin typeface="+mn-ea"/>
              </a:rPr>
              <a:t>sdk</a:t>
            </a:r>
            <a:r>
              <a:rPr lang="zh-CN" altLang="zh-CN" sz="2000" kern="100" dirty="0">
                <a:effectLst/>
                <a:latin typeface="+mn-ea"/>
              </a:rPr>
              <a:t>中的测试用例设计，部分测试用例整合了多个语法测试项。在项目不断迭代开发过程中，通过运行</a:t>
            </a:r>
            <a:r>
              <a:rPr lang="en-US" altLang="zh-CN" sz="2000" kern="100" dirty="0">
                <a:effectLst/>
                <a:latin typeface="+mn-ea"/>
              </a:rPr>
              <a:t>benchmark</a:t>
            </a:r>
            <a:r>
              <a:rPr lang="zh-CN" altLang="zh-CN" sz="2000" kern="100" dirty="0">
                <a:effectLst/>
                <a:latin typeface="+mn-ea"/>
              </a:rPr>
              <a:t>能保证编译器与解释器功能的健壮性</a:t>
            </a:r>
            <a:r>
              <a:rPr lang="zh-CN" altLang="en-US" sz="2000" kern="100" dirty="0">
                <a:effectLst/>
                <a:latin typeface="+mn-ea"/>
              </a:rPr>
              <a:t>，以及对</a:t>
            </a:r>
            <a:r>
              <a:rPr lang="en-US" altLang="zh-CN" sz="2000" kern="100" dirty="0">
                <a:effectLst/>
                <a:latin typeface="+mn-ea"/>
              </a:rPr>
              <a:t>dart</a:t>
            </a:r>
            <a:r>
              <a:rPr lang="zh-CN" altLang="en-US" sz="2000" kern="100" dirty="0">
                <a:effectLst/>
                <a:latin typeface="+mn-ea"/>
              </a:rPr>
              <a:t>语法的兼容性</a:t>
            </a:r>
            <a:r>
              <a:rPr lang="zh-CN" altLang="zh-CN" sz="2000" kern="100" dirty="0">
                <a:effectLst/>
                <a:latin typeface="+mn-ea"/>
              </a:rPr>
              <a:t>。</a:t>
            </a:r>
            <a:endParaRPr lang="zh-CN" altLang="zh-CN" sz="2000" kern="100" dirty="0">
              <a:effectLst/>
              <a:latin typeface="+mn-ea"/>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组 3"/>
          <p:cNvPicPr>
            <a:picLocks noChangeAspect="1"/>
          </p:cNvPicPr>
          <p:nvPr/>
        </p:nvPicPr>
        <p:blipFill>
          <a:blip r:embed="rId1" cstate="screen"/>
          <a:stretch>
            <a:fillRect/>
          </a:stretch>
        </p:blipFill>
        <p:spPr>
          <a:xfrm flipV="1">
            <a:off x="0" y="5390515"/>
            <a:ext cx="1167130" cy="1467485"/>
          </a:xfrm>
          <a:prstGeom prst="rect">
            <a:avLst/>
          </a:prstGeom>
        </p:spPr>
      </p:pic>
      <p:sp>
        <p:nvSpPr>
          <p:cNvPr id="26" name="PA-圆角矩形 5"/>
          <p:cNvSpPr/>
          <p:nvPr>
            <p:custDataLst>
              <p:tags r:id="rId2"/>
            </p:custDataLst>
          </p:nvPr>
        </p:nvSpPr>
        <p:spPr>
          <a:xfrm>
            <a:off x="158115" y="341630"/>
            <a:ext cx="821055" cy="716915"/>
          </a:xfrm>
          <a:prstGeom prst="roundRect">
            <a:avLst>
              <a:gd name="adj" fmla="val 0"/>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rgbClr val="000000"/>
              </a:solidFill>
              <a:latin typeface="Arial" panose="020B0604020202090204"/>
              <a:ea typeface="微软雅黑"/>
              <a:sym typeface="Arial" panose="020B0604020202090204"/>
            </a:endParaRPr>
          </a:p>
        </p:txBody>
      </p:sp>
      <p:sp>
        <p:nvSpPr>
          <p:cNvPr id="9" name="文本框 8"/>
          <p:cNvSpPr txBox="1"/>
          <p:nvPr/>
        </p:nvSpPr>
        <p:spPr>
          <a:xfrm>
            <a:off x="307367" y="1113668"/>
            <a:ext cx="4840434" cy="1200329"/>
          </a:xfrm>
          <a:prstGeom prst="rect">
            <a:avLst/>
          </a:prstGeom>
          <a:noFill/>
        </p:spPr>
        <p:txBody>
          <a:bodyPr wrap="square">
            <a:spAutoFit/>
          </a:bodyPr>
          <a:lstStyle/>
          <a:p>
            <a:endParaRPr lang="en-US" altLang="zh-CN" dirty="0"/>
          </a:p>
          <a:p>
            <a:endParaRPr lang="en-US" altLang="zh-CN" dirty="0"/>
          </a:p>
          <a:p>
            <a:endParaRPr lang="en-US" altLang="zh-CN" dirty="0"/>
          </a:p>
          <a:p>
            <a:endParaRPr lang="zh-CN" altLang="en-US" dirty="0"/>
          </a:p>
        </p:txBody>
      </p:sp>
      <p:grpSp>
        <p:nvGrpSpPr>
          <p:cNvPr id="8" name="组合 7"/>
          <p:cNvGrpSpPr/>
          <p:nvPr/>
        </p:nvGrpSpPr>
        <p:grpSpPr>
          <a:xfrm>
            <a:off x="4053031" y="218925"/>
            <a:ext cx="4343742" cy="954273"/>
            <a:chOff x="7301" y="148"/>
            <a:chExt cx="4598" cy="1603"/>
          </a:xfrm>
        </p:grpSpPr>
        <p:sp>
          <p:nvSpPr>
            <p:cNvPr id="10" name="文本框 9"/>
            <p:cNvSpPr txBox="1"/>
            <p:nvPr/>
          </p:nvSpPr>
          <p:spPr>
            <a:xfrm>
              <a:off x="7301" y="148"/>
              <a:ext cx="4598" cy="1603"/>
            </a:xfrm>
            <a:prstGeom prst="rect">
              <a:avLst/>
            </a:prstGeom>
            <a:noFill/>
          </p:spPr>
          <p:txBody>
            <a:bodyPr wrap="square" rtlCol="0">
              <a:spAutoFit/>
            </a:bodyPr>
            <a:lstStyle/>
            <a:p>
              <a:pPr algn="ctr"/>
              <a:r>
                <a:rPr lang="en-US" altLang="zh-CN" sz="3200" b="1" dirty="0">
                  <a:solidFill>
                    <a:srgbClr val="091077"/>
                  </a:solidFill>
                  <a:latin typeface="Arial" panose="020B0604020202090204"/>
                  <a:ea typeface="微软雅黑"/>
                  <a:sym typeface="Arial" panose="020B0604020202090204"/>
                </a:rPr>
                <a:t>Dart</a:t>
              </a:r>
              <a:r>
                <a:rPr lang="zh-CN" altLang="en-US" sz="3200" b="1" dirty="0">
                  <a:solidFill>
                    <a:srgbClr val="091077"/>
                  </a:solidFill>
                  <a:latin typeface="Arial" panose="020B0604020202090204"/>
                  <a:ea typeface="微软雅黑"/>
                  <a:sym typeface="Arial" panose="020B0604020202090204"/>
                </a:rPr>
                <a:t>性能测试</a:t>
              </a:r>
              <a:endParaRPr lang="zh-CN" altLang="en-US" sz="3200" b="1" dirty="0">
                <a:solidFill>
                  <a:srgbClr val="091077"/>
                </a:solidFill>
                <a:latin typeface="Arial" panose="020B0604020202090204"/>
                <a:ea typeface="微软雅黑"/>
                <a:sym typeface="Arial" panose="020B0604020202090204"/>
              </a:endParaRPr>
            </a:p>
            <a:p>
              <a:pPr algn="ctr"/>
              <a:r>
                <a:rPr lang="zh-CN" altLang="zh-CN" sz="2400" dirty="0">
                  <a:effectLst/>
                </a:rPr>
                <a:t> </a:t>
              </a:r>
              <a:endParaRPr lang="zh-CN" altLang="en-US" sz="2400" b="1" dirty="0">
                <a:solidFill>
                  <a:srgbClr val="091077"/>
                </a:solidFill>
                <a:latin typeface="Arial" panose="020B0604020202090204"/>
                <a:ea typeface="微软雅黑"/>
                <a:sym typeface="Arial" panose="020B0604020202090204"/>
              </a:endParaRPr>
            </a:p>
          </p:txBody>
        </p:sp>
        <p:cxnSp>
          <p:nvCxnSpPr>
            <p:cNvPr id="11" name="直接连接符 15"/>
            <p:cNvCxnSpPr/>
            <p:nvPr/>
          </p:nvCxnSpPr>
          <p:spPr>
            <a:xfrm>
              <a:off x="8737" y="1050"/>
              <a:ext cx="1726" cy="0"/>
            </a:xfrm>
            <a:prstGeom prst="line">
              <a:avLst/>
            </a:prstGeom>
            <a:ln w="31750">
              <a:solidFill>
                <a:srgbClr val="091077"/>
              </a:solidFill>
            </a:ln>
          </p:spPr>
          <p:style>
            <a:lnRef idx="1">
              <a:schemeClr val="accent1"/>
            </a:lnRef>
            <a:fillRef idx="0">
              <a:schemeClr val="accent1"/>
            </a:fillRef>
            <a:effectRef idx="0">
              <a:schemeClr val="accent1"/>
            </a:effectRef>
            <a:fontRef idx="minor">
              <a:schemeClr val="tx1"/>
            </a:fontRef>
          </p:style>
        </p:cxnSp>
      </p:grpSp>
      <p:sp>
        <p:nvSpPr>
          <p:cNvPr id="7" name="文本框 6"/>
          <p:cNvSpPr txBox="1"/>
          <p:nvPr/>
        </p:nvSpPr>
        <p:spPr>
          <a:xfrm>
            <a:off x="468924" y="1210719"/>
            <a:ext cx="6213230" cy="5025671"/>
          </a:xfrm>
          <a:prstGeom prst="rect">
            <a:avLst/>
          </a:prstGeom>
          <a:noFill/>
        </p:spPr>
        <p:txBody>
          <a:bodyPr wrap="square">
            <a:spAutoFit/>
          </a:bodyPr>
          <a:lstStyle/>
          <a:p>
            <a:pPr indent="304800" algn="just">
              <a:lnSpc>
                <a:spcPct val="150000"/>
              </a:lnSpc>
            </a:pPr>
            <a:r>
              <a:rPr lang="zh-CN" altLang="zh-CN" sz="1800" kern="100" dirty="0">
                <a:solidFill>
                  <a:srgbClr val="515151"/>
                </a:solidFill>
                <a:effectLst/>
                <a:highlight>
                  <a:srgbClr val="FFFFFF"/>
                </a:highlight>
                <a:latin typeface="+mn-ea"/>
              </a:rPr>
              <a:t>测试用代码片段，</a:t>
            </a:r>
            <a:r>
              <a:rPr lang="zh-CN" altLang="zh-CN" sz="1800" kern="100" dirty="0">
                <a:effectLst/>
                <a:latin typeface="+mn-ea"/>
              </a:rPr>
              <a:t>其中</a:t>
            </a:r>
            <a:r>
              <a:rPr lang="en-US" altLang="zh-CN" sz="1800" kern="100" dirty="0">
                <a:effectLst/>
                <a:latin typeface="+mn-ea"/>
              </a:rPr>
              <a:t>“</a:t>
            </a:r>
            <a:r>
              <a:rPr lang="zh-CN" altLang="zh-CN" sz="1800" kern="100" dirty="0">
                <a:effectLst/>
                <a:latin typeface="+mn-ea"/>
              </a:rPr>
              <a:t>代码段</a:t>
            </a:r>
            <a:r>
              <a:rPr lang="en-US" altLang="zh-CN" sz="1800" kern="100" dirty="0">
                <a:effectLst/>
                <a:latin typeface="+mn-ea"/>
              </a:rPr>
              <a:t>1”</a:t>
            </a:r>
            <a:r>
              <a:rPr lang="zh-CN" altLang="zh-CN" sz="1800" kern="100" dirty="0">
                <a:effectLst/>
                <a:latin typeface="+mn-ea"/>
              </a:rPr>
              <a:t>是普通</a:t>
            </a:r>
            <a:r>
              <a:rPr lang="en-US" altLang="zh-CN" sz="1800" kern="100" dirty="0">
                <a:effectLst/>
                <a:latin typeface="+mn-ea"/>
              </a:rPr>
              <a:t>for</a:t>
            </a:r>
            <a:r>
              <a:rPr lang="zh-CN" altLang="zh-CN" sz="1800" kern="100" dirty="0">
                <a:effectLst/>
                <a:latin typeface="+mn-ea"/>
              </a:rPr>
              <a:t>循环，</a:t>
            </a:r>
            <a:r>
              <a:rPr lang="en-US" altLang="zh-CN" sz="1800" kern="100" dirty="0">
                <a:effectLst/>
                <a:latin typeface="+mn-ea"/>
              </a:rPr>
              <a:t>“</a:t>
            </a:r>
            <a:r>
              <a:rPr lang="zh-CN" altLang="zh-CN" sz="1800" kern="100" dirty="0">
                <a:effectLst/>
                <a:latin typeface="+mn-ea"/>
              </a:rPr>
              <a:t>代码段</a:t>
            </a:r>
            <a:r>
              <a:rPr lang="en-US" altLang="zh-CN" sz="1800" kern="100" dirty="0">
                <a:effectLst/>
                <a:latin typeface="+mn-ea"/>
              </a:rPr>
              <a:t>2”</a:t>
            </a:r>
            <a:r>
              <a:rPr lang="zh-CN" altLang="zh-CN" sz="1800" kern="100" dirty="0">
                <a:effectLst/>
                <a:latin typeface="+mn-ea"/>
              </a:rPr>
              <a:t>是在</a:t>
            </a:r>
            <a:r>
              <a:rPr lang="en-US" altLang="zh-CN" sz="1800" kern="100" dirty="0">
                <a:effectLst/>
                <a:latin typeface="+mn-ea"/>
              </a:rPr>
              <a:t>for</a:t>
            </a:r>
            <a:r>
              <a:rPr lang="zh-CN" altLang="zh-CN" sz="1800" kern="100" dirty="0">
                <a:effectLst/>
                <a:latin typeface="+mn-ea"/>
              </a:rPr>
              <a:t>循环的基础上添加了随机数的调用。</a:t>
            </a:r>
            <a:r>
              <a:rPr lang="en-US" altLang="zh-CN" sz="1800" kern="100" dirty="0">
                <a:effectLst/>
                <a:latin typeface="+mn-ea"/>
              </a:rPr>
              <a:t>“</a:t>
            </a:r>
            <a:r>
              <a:rPr lang="zh-CN" altLang="zh-CN" sz="1800" kern="100" dirty="0">
                <a:effectLst/>
                <a:latin typeface="+mn-ea"/>
              </a:rPr>
              <a:t>代码段</a:t>
            </a:r>
            <a:r>
              <a:rPr lang="en-US" altLang="zh-CN" sz="1800" kern="100" dirty="0">
                <a:effectLst/>
                <a:latin typeface="+mn-ea"/>
              </a:rPr>
              <a:t> 3”</a:t>
            </a:r>
            <a:r>
              <a:rPr lang="zh-CN" altLang="zh-CN" sz="1800" kern="100" dirty="0">
                <a:effectLst/>
                <a:latin typeface="+mn-ea"/>
              </a:rPr>
              <a:t>，</a:t>
            </a:r>
            <a:r>
              <a:rPr lang="en-US" altLang="zh-CN" sz="1800" kern="100" dirty="0">
                <a:effectLst/>
                <a:latin typeface="+mn-ea"/>
              </a:rPr>
              <a:t>“</a:t>
            </a:r>
            <a:r>
              <a:rPr lang="zh-CN" altLang="zh-CN" sz="1800" kern="100" dirty="0">
                <a:effectLst/>
                <a:latin typeface="+mn-ea"/>
              </a:rPr>
              <a:t>代码段</a:t>
            </a:r>
            <a:r>
              <a:rPr lang="en-US" altLang="zh-CN" sz="1800" kern="100" dirty="0">
                <a:effectLst/>
                <a:latin typeface="+mn-ea"/>
              </a:rPr>
              <a:t> 4”</a:t>
            </a:r>
            <a:r>
              <a:rPr lang="zh-CN" altLang="zh-CN" sz="1800" kern="100" dirty="0">
                <a:effectLst/>
                <a:latin typeface="+mn-ea"/>
              </a:rPr>
              <a:t>， </a:t>
            </a:r>
            <a:r>
              <a:rPr lang="en-US" altLang="zh-CN" sz="1800" kern="100" dirty="0">
                <a:effectLst/>
                <a:latin typeface="+mn-ea"/>
              </a:rPr>
              <a:t>“</a:t>
            </a:r>
            <a:r>
              <a:rPr lang="zh-CN" altLang="zh-CN" sz="1800" kern="100" dirty="0">
                <a:effectLst/>
                <a:latin typeface="+mn-ea"/>
              </a:rPr>
              <a:t>代码段</a:t>
            </a:r>
            <a:r>
              <a:rPr lang="en-US" altLang="zh-CN" sz="1800" kern="100" dirty="0">
                <a:effectLst/>
                <a:latin typeface="+mn-ea"/>
              </a:rPr>
              <a:t> 5”</a:t>
            </a:r>
            <a:r>
              <a:rPr lang="zh-CN" altLang="zh-CN" sz="1800" kern="100" dirty="0">
                <a:effectLst/>
                <a:latin typeface="+mn-ea"/>
              </a:rPr>
              <a:t>分别是对</a:t>
            </a:r>
            <a:r>
              <a:rPr lang="en-US" altLang="zh-CN" sz="1800" kern="100" dirty="0">
                <a:effectLst/>
                <a:latin typeface="+mn-ea"/>
              </a:rPr>
              <a:t> Dart </a:t>
            </a:r>
            <a:r>
              <a:rPr lang="zh-CN" altLang="zh-CN" sz="1800" kern="100" dirty="0">
                <a:effectLst/>
                <a:latin typeface="+mn-ea"/>
              </a:rPr>
              <a:t>中常用数据存储结构 </a:t>
            </a:r>
            <a:r>
              <a:rPr lang="en-US" altLang="zh-CN" sz="1800" kern="100" dirty="0">
                <a:effectLst/>
                <a:latin typeface="+mn-ea"/>
              </a:rPr>
              <a:t>List</a:t>
            </a:r>
            <a:r>
              <a:rPr lang="zh-CN" altLang="zh-CN" sz="1800" kern="100" dirty="0">
                <a:effectLst/>
                <a:latin typeface="+mn-ea"/>
              </a:rPr>
              <a:t>，</a:t>
            </a:r>
            <a:r>
              <a:rPr lang="en-US" altLang="zh-CN" sz="1800" kern="100" dirty="0">
                <a:effectLst/>
                <a:latin typeface="+mn-ea"/>
              </a:rPr>
              <a:t>Set</a:t>
            </a:r>
            <a:r>
              <a:rPr lang="zh-CN" altLang="zh-CN" sz="1800" kern="100" dirty="0">
                <a:effectLst/>
                <a:latin typeface="+mn-ea"/>
              </a:rPr>
              <a:t>，</a:t>
            </a:r>
            <a:r>
              <a:rPr lang="en-US" altLang="zh-CN" sz="1800" kern="100" dirty="0">
                <a:effectLst/>
                <a:latin typeface="+mn-ea"/>
              </a:rPr>
              <a:t>Map</a:t>
            </a:r>
            <a:r>
              <a:rPr lang="zh-CN" altLang="zh-CN" sz="1800" kern="100" dirty="0">
                <a:effectLst/>
                <a:latin typeface="+mn-ea"/>
              </a:rPr>
              <a:t>的性能测试，“代码段</a:t>
            </a:r>
            <a:r>
              <a:rPr lang="en-US" altLang="zh-CN" sz="1800" kern="100" dirty="0">
                <a:effectLst/>
                <a:latin typeface="+mn-ea"/>
              </a:rPr>
              <a:t> 6”</a:t>
            </a:r>
            <a:r>
              <a:rPr lang="zh-CN" altLang="zh-CN" sz="1800" kern="100" dirty="0">
                <a:effectLst/>
                <a:latin typeface="+mn-ea"/>
              </a:rPr>
              <a:t>是模拟类的继承</a:t>
            </a:r>
            <a:r>
              <a:rPr lang="en-US" altLang="zh-CN" sz="1800" kern="100" dirty="0">
                <a:effectLst/>
                <a:latin typeface="+mn-ea"/>
              </a:rPr>
              <a:t>,</a:t>
            </a:r>
            <a:r>
              <a:rPr lang="zh-CN" altLang="zh-CN" sz="1800" kern="100" dirty="0">
                <a:effectLst/>
                <a:latin typeface="+mn-ea"/>
              </a:rPr>
              <a:t>初始化与函数调用，是最常见的调用场景。</a:t>
            </a:r>
            <a:endParaRPr lang="zh-CN" altLang="zh-CN" sz="1800" kern="100" dirty="0">
              <a:effectLst/>
              <a:latin typeface="+mn-ea"/>
            </a:endParaRPr>
          </a:p>
          <a:p>
            <a:pPr indent="304800" algn="just">
              <a:lnSpc>
                <a:spcPct val="150000"/>
              </a:lnSpc>
            </a:pPr>
            <a:r>
              <a:rPr lang="zh-CN" altLang="zh-CN" sz="1800" kern="100" dirty="0">
                <a:effectLst/>
                <a:latin typeface="+mn-ea"/>
              </a:rPr>
              <a:t>一般而言原生的</a:t>
            </a:r>
            <a:r>
              <a:rPr lang="en-US" altLang="zh-CN" sz="1800" kern="100" dirty="0">
                <a:effectLst/>
                <a:latin typeface="+mn-ea"/>
              </a:rPr>
              <a:t>dart</a:t>
            </a:r>
            <a:r>
              <a:rPr lang="zh-CN" altLang="zh-CN" sz="1800" kern="100" dirty="0">
                <a:effectLst/>
                <a:latin typeface="+mn-ea"/>
              </a:rPr>
              <a:t>代码可以编译成</a:t>
            </a:r>
            <a:r>
              <a:rPr lang="en-US" altLang="zh-CN" sz="1800" kern="100" dirty="0">
                <a:effectLst/>
                <a:latin typeface="+mn-ea"/>
              </a:rPr>
              <a:t>kernel</a:t>
            </a:r>
            <a:r>
              <a:rPr lang="zh-CN" altLang="zh-CN" sz="1800" kern="100" dirty="0">
                <a:effectLst/>
                <a:latin typeface="+mn-ea"/>
              </a:rPr>
              <a:t>，</a:t>
            </a:r>
            <a:r>
              <a:rPr lang="en-US" altLang="zh-CN" sz="1800" kern="100" dirty="0" err="1">
                <a:effectLst/>
                <a:latin typeface="+mn-ea"/>
              </a:rPr>
              <a:t>jit</a:t>
            </a:r>
            <a:r>
              <a:rPr lang="zh-CN" altLang="zh-CN" sz="1800" kern="100" dirty="0">
                <a:effectLst/>
                <a:latin typeface="+mn-ea"/>
              </a:rPr>
              <a:t>，</a:t>
            </a:r>
            <a:r>
              <a:rPr lang="en-US" altLang="zh-CN" sz="1800" kern="100" dirty="0">
                <a:effectLst/>
                <a:latin typeface="+mn-ea"/>
              </a:rPr>
              <a:t>oat</a:t>
            </a:r>
            <a:r>
              <a:rPr lang="zh-CN" altLang="zh-CN" sz="1800" kern="100" dirty="0">
                <a:effectLst/>
                <a:latin typeface="+mn-ea"/>
              </a:rPr>
              <a:t>三种不同的产物，其中</a:t>
            </a:r>
            <a:r>
              <a:rPr lang="en-US" altLang="zh-CN" sz="1800" kern="100" dirty="0">
                <a:effectLst/>
                <a:latin typeface="+mn-ea"/>
              </a:rPr>
              <a:t>kernel</a:t>
            </a:r>
            <a:r>
              <a:rPr lang="zh-CN" altLang="zh-CN" sz="1800" kern="100" dirty="0">
                <a:effectLst/>
                <a:latin typeface="+mn-ea"/>
              </a:rPr>
              <a:t>是编译器优化的字节码文件，</a:t>
            </a:r>
            <a:r>
              <a:rPr lang="en-US" altLang="zh-CN" sz="1800" kern="100" dirty="0" err="1">
                <a:effectLst/>
                <a:latin typeface="+mn-ea"/>
              </a:rPr>
              <a:t>jit</a:t>
            </a:r>
            <a:r>
              <a:rPr lang="zh-CN" altLang="zh-CN" sz="1800" kern="100" dirty="0">
                <a:effectLst/>
                <a:latin typeface="+mn-ea"/>
              </a:rPr>
              <a:t>是经过动态编译技术运行在</a:t>
            </a:r>
            <a:r>
              <a:rPr lang="en-US" altLang="zh-CN" sz="1800" kern="100" dirty="0">
                <a:effectLst/>
                <a:latin typeface="+mn-ea"/>
              </a:rPr>
              <a:t>Dart</a:t>
            </a:r>
            <a:r>
              <a:rPr lang="zh-CN" altLang="zh-CN" sz="1800" kern="100" dirty="0">
                <a:effectLst/>
                <a:latin typeface="+mn-ea"/>
              </a:rPr>
              <a:t>虚拟机上的字节码文件，而</a:t>
            </a:r>
            <a:r>
              <a:rPr lang="en-US" altLang="zh-CN" sz="1800" kern="100" dirty="0">
                <a:effectLst/>
                <a:latin typeface="+mn-ea"/>
              </a:rPr>
              <a:t>oat</a:t>
            </a:r>
            <a:r>
              <a:rPr lang="zh-CN" altLang="zh-CN" sz="1800" kern="100" dirty="0">
                <a:effectLst/>
                <a:latin typeface="+mn-ea"/>
              </a:rPr>
              <a:t>则是根据操作系统编译出的二进制机器码。</a:t>
            </a:r>
            <a:endParaRPr lang="en-US" altLang="zh-CN" sz="1800" kern="100" dirty="0">
              <a:effectLst/>
              <a:latin typeface="+mn-ea"/>
            </a:endParaRPr>
          </a:p>
          <a:p>
            <a:pPr indent="304800" algn="just">
              <a:lnSpc>
                <a:spcPct val="150000"/>
              </a:lnSpc>
            </a:pPr>
            <a:r>
              <a:rPr lang="zh-CN" altLang="zh-CN" sz="1800" kern="100" dirty="0">
                <a:effectLst/>
                <a:latin typeface="+mn-ea"/>
              </a:rPr>
              <a:t>本次测试会将代码段的调用耗时统计实现分别以原生与</a:t>
            </a:r>
            <a:r>
              <a:rPr lang="en-US" altLang="zh-CN" sz="1800" kern="100" dirty="0" err="1">
                <a:effectLst/>
                <a:latin typeface="+mn-ea"/>
              </a:rPr>
              <a:t>MicroDart</a:t>
            </a:r>
            <a:r>
              <a:rPr lang="zh-CN" altLang="zh-CN" sz="1800" kern="100" dirty="0">
                <a:effectLst/>
                <a:latin typeface="+mn-ea"/>
              </a:rPr>
              <a:t>实现，并编译成</a:t>
            </a:r>
            <a:r>
              <a:rPr lang="en-US" altLang="zh-CN" sz="1800" kern="100" dirty="0">
                <a:effectLst/>
                <a:latin typeface="+mn-ea"/>
              </a:rPr>
              <a:t>kernel</a:t>
            </a:r>
            <a:r>
              <a:rPr lang="zh-CN" altLang="zh-CN" sz="1800" kern="100" dirty="0">
                <a:effectLst/>
                <a:latin typeface="+mn-ea"/>
              </a:rPr>
              <a:t>，</a:t>
            </a:r>
            <a:r>
              <a:rPr lang="en-US" altLang="zh-CN" sz="1800" kern="100" dirty="0" err="1">
                <a:effectLst/>
                <a:latin typeface="+mn-ea"/>
              </a:rPr>
              <a:t>jit</a:t>
            </a:r>
            <a:r>
              <a:rPr lang="zh-CN" altLang="zh-CN" sz="1800" kern="100" dirty="0">
                <a:effectLst/>
                <a:latin typeface="+mn-ea"/>
              </a:rPr>
              <a:t>，</a:t>
            </a:r>
            <a:r>
              <a:rPr lang="en-US" altLang="zh-CN" sz="1800" kern="100" dirty="0">
                <a:effectLst/>
                <a:latin typeface="+mn-ea"/>
              </a:rPr>
              <a:t>oat</a:t>
            </a:r>
            <a:r>
              <a:rPr lang="zh-CN" altLang="zh-CN" sz="1800" kern="100" dirty="0">
                <a:effectLst/>
                <a:latin typeface="+mn-ea"/>
              </a:rPr>
              <a:t>三种不同执行产物去测试，会循环测试</a:t>
            </a:r>
            <a:r>
              <a:rPr lang="en-US" altLang="zh-CN" sz="1800" kern="100" dirty="0">
                <a:effectLst/>
                <a:latin typeface="+mn-ea"/>
              </a:rPr>
              <a:t>100</a:t>
            </a:r>
            <a:r>
              <a:rPr lang="zh-CN" altLang="zh-CN" sz="1800" kern="100" dirty="0">
                <a:effectLst/>
                <a:latin typeface="+mn-ea"/>
              </a:rPr>
              <a:t>次并算出其平均值。</a:t>
            </a:r>
            <a:endParaRPr lang="zh-CN" altLang="zh-CN" sz="1800" kern="100" dirty="0">
              <a:effectLst/>
              <a:latin typeface="+mn-ea"/>
            </a:endParaRPr>
          </a:p>
        </p:txBody>
      </p:sp>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16207" y="919167"/>
            <a:ext cx="4844453" cy="5938833"/>
          </a:xfrm>
          <a:prstGeom prst="rect">
            <a:avLst/>
          </a:prstGeom>
          <a:noFill/>
          <a:ln>
            <a:noFill/>
          </a:ln>
        </p:spPr>
      </p:pic>
      <p:pic>
        <p:nvPicPr>
          <p:cNvPr id="6" name="图片 5" descr="组 4"/>
          <p:cNvPicPr>
            <a:picLocks noChangeAspect="1"/>
          </p:cNvPicPr>
          <p:nvPr/>
        </p:nvPicPr>
        <p:blipFill>
          <a:blip r:embed="rId4" cstate="screen"/>
          <a:stretch>
            <a:fillRect/>
          </a:stretch>
        </p:blipFill>
        <p:spPr>
          <a:xfrm flipV="1">
            <a:off x="11287125" y="0"/>
            <a:ext cx="907523" cy="1638000"/>
          </a:xfrm>
          <a:prstGeom prst="rect">
            <a:avLst/>
          </a:prstGeom>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组 3"/>
          <p:cNvPicPr>
            <a:picLocks noChangeAspect="1"/>
          </p:cNvPicPr>
          <p:nvPr/>
        </p:nvPicPr>
        <p:blipFill>
          <a:blip r:embed="rId1" cstate="screen"/>
          <a:stretch>
            <a:fillRect/>
          </a:stretch>
        </p:blipFill>
        <p:spPr>
          <a:xfrm flipV="1">
            <a:off x="0" y="5390515"/>
            <a:ext cx="1167130" cy="1467485"/>
          </a:xfrm>
          <a:prstGeom prst="rect">
            <a:avLst/>
          </a:prstGeom>
        </p:spPr>
      </p:pic>
      <p:sp>
        <p:nvSpPr>
          <p:cNvPr id="26" name="PA-圆角矩形 5"/>
          <p:cNvSpPr/>
          <p:nvPr>
            <p:custDataLst>
              <p:tags r:id="rId2"/>
            </p:custDataLst>
          </p:nvPr>
        </p:nvSpPr>
        <p:spPr>
          <a:xfrm>
            <a:off x="158115" y="341630"/>
            <a:ext cx="821055" cy="716915"/>
          </a:xfrm>
          <a:prstGeom prst="roundRect">
            <a:avLst>
              <a:gd name="adj" fmla="val 0"/>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rgbClr val="000000"/>
              </a:solidFill>
              <a:latin typeface="Arial" panose="020B0604020202090204"/>
              <a:ea typeface="微软雅黑"/>
              <a:sym typeface="Arial" panose="020B0604020202090204"/>
            </a:endParaRPr>
          </a:p>
        </p:txBody>
      </p:sp>
      <p:sp>
        <p:nvSpPr>
          <p:cNvPr id="9" name="文本框 8"/>
          <p:cNvSpPr txBox="1"/>
          <p:nvPr/>
        </p:nvSpPr>
        <p:spPr>
          <a:xfrm>
            <a:off x="307367" y="1113668"/>
            <a:ext cx="4840434" cy="1200329"/>
          </a:xfrm>
          <a:prstGeom prst="rect">
            <a:avLst/>
          </a:prstGeom>
          <a:noFill/>
        </p:spPr>
        <p:txBody>
          <a:bodyPr wrap="square">
            <a:spAutoFit/>
          </a:bodyPr>
          <a:lstStyle/>
          <a:p>
            <a:endParaRPr lang="en-US" altLang="zh-CN" dirty="0"/>
          </a:p>
          <a:p>
            <a:endParaRPr lang="en-US" altLang="zh-CN" dirty="0"/>
          </a:p>
          <a:p>
            <a:endParaRPr lang="en-US" altLang="zh-CN" dirty="0"/>
          </a:p>
          <a:p>
            <a:endParaRPr lang="zh-CN" altLang="en-US" dirty="0"/>
          </a:p>
        </p:txBody>
      </p:sp>
      <p:grpSp>
        <p:nvGrpSpPr>
          <p:cNvPr id="8" name="组合 7"/>
          <p:cNvGrpSpPr/>
          <p:nvPr/>
        </p:nvGrpSpPr>
        <p:grpSpPr>
          <a:xfrm>
            <a:off x="4053031" y="218925"/>
            <a:ext cx="4343742" cy="954273"/>
            <a:chOff x="7301" y="148"/>
            <a:chExt cx="4598" cy="1603"/>
          </a:xfrm>
        </p:grpSpPr>
        <p:sp>
          <p:nvSpPr>
            <p:cNvPr id="10" name="文本框 9"/>
            <p:cNvSpPr txBox="1"/>
            <p:nvPr/>
          </p:nvSpPr>
          <p:spPr>
            <a:xfrm>
              <a:off x="7301" y="148"/>
              <a:ext cx="4598" cy="1603"/>
            </a:xfrm>
            <a:prstGeom prst="rect">
              <a:avLst/>
            </a:prstGeom>
            <a:noFill/>
          </p:spPr>
          <p:txBody>
            <a:bodyPr wrap="square" rtlCol="0">
              <a:spAutoFit/>
            </a:bodyPr>
            <a:lstStyle/>
            <a:p>
              <a:pPr algn="ctr"/>
              <a:r>
                <a:rPr lang="en-US" altLang="zh-CN" sz="3200" b="1" dirty="0">
                  <a:solidFill>
                    <a:srgbClr val="091077"/>
                  </a:solidFill>
                  <a:latin typeface="Arial" panose="020B0604020202090204"/>
                  <a:ea typeface="微软雅黑"/>
                  <a:sym typeface="Arial" panose="020B0604020202090204"/>
                </a:rPr>
                <a:t>Dart</a:t>
              </a:r>
              <a:r>
                <a:rPr lang="zh-CN" altLang="en-US" sz="3200" b="1" dirty="0">
                  <a:solidFill>
                    <a:srgbClr val="091077"/>
                  </a:solidFill>
                  <a:latin typeface="Arial" panose="020B0604020202090204"/>
                  <a:ea typeface="微软雅黑"/>
                  <a:sym typeface="Arial" panose="020B0604020202090204"/>
                </a:rPr>
                <a:t>性能测试</a:t>
              </a:r>
              <a:endParaRPr lang="zh-CN" altLang="en-US" sz="3200" b="1" dirty="0">
                <a:solidFill>
                  <a:srgbClr val="091077"/>
                </a:solidFill>
                <a:latin typeface="Arial" panose="020B0604020202090204"/>
                <a:ea typeface="微软雅黑"/>
                <a:sym typeface="Arial" panose="020B0604020202090204"/>
              </a:endParaRPr>
            </a:p>
            <a:p>
              <a:pPr algn="ctr"/>
              <a:r>
                <a:rPr lang="zh-CN" altLang="zh-CN" sz="2400" dirty="0">
                  <a:effectLst/>
                </a:rPr>
                <a:t> </a:t>
              </a:r>
              <a:endParaRPr lang="zh-CN" altLang="en-US" sz="2400" b="1" dirty="0">
                <a:solidFill>
                  <a:srgbClr val="091077"/>
                </a:solidFill>
                <a:latin typeface="Arial" panose="020B0604020202090204"/>
                <a:ea typeface="微软雅黑"/>
                <a:sym typeface="Arial" panose="020B0604020202090204"/>
              </a:endParaRPr>
            </a:p>
          </p:txBody>
        </p:sp>
        <p:cxnSp>
          <p:nvCxnSpPr>
            <p:cNvPr id="11" name="直接连接符 15"/>
            <p:cNvCxnSpPr/>
            <p:nvPr/>
          </p:nvCxnSpPr>
          <p:spPr>
            <a:xfrm>
              <a:off x="8737" y="1050"/>
              <a:ext cx="1726" cy="0"/>
            </a:xfrm>
            <a:prstGeom prst="line">
              <a:avLst/>
            </a:prstGeom>
            <a:ln w="31750">
              <a:solidFill>
                <a:srgbClr val="091077"/>
              </a:solidFill>
            </a:ln>
          </p:spPr>
          <p:style>
            <a:lnRef idx="1">
              <a:schemeClr val="accent1"/>
            </a:lnRef>
            <a:fillRef idx="0">
              <a:schemeClr val="accent1"/>
            </a:fillRef>
            <a:effectRef idx="0">
              <a:schemeClr val="accent1"/>
            </a:effectRef>
            <a:fontRef idx="minor">
              <a:schemeClr val="tx1"/>
            </a:fontRef>
          </p:style>
        </p:cxnSp>
      </p:grpSp>
      <p:pic>
        <p:nvPicPr>
          <p:cNvPr id="6" name="图片 5" descr="组 4"/>
          <p:cNvPicPr>
            <a:picLocks noChangeAspect="1"/>
          </p:cNvPicPr>
          <p:nvPr/>
        </p:nvPicPr>
        <p:blipFill>
          <a:blip r:embed="rId3" cstate="screen"/>
          <a:stretch>
            <a:fillRect/>
          </a:stretch>
        </p:blipFill>
        <p:spPr>
          <a:xfrm flipV="1">
            <a:off x="11287125" y="0"/>
            <a:ext cx="907523" cy="1638000"/>
          </a:xfrm>
          <a:prstGeom prst="rect">
            <a:avLst/>
          </a:prstGeom>
        </p:spPr>
      </p:pic>
      <p:graphicFrame>
        <p:nvGraphicFramePr>
          <p:cNvPr id="4" name="表格 3"/>
          <p:cNvGraphicFramePr>
            <a:graphicFrameLocks noGrp="1"/>
          </p:cNvGraphicFramePr>
          <p:nvPr/>
        </p:nvGraphicFramePr>
        <p:xfrm>
          <a:off x="855785" y="1058545"/>
          <a:ext cx="10222520" cy="2595880"/>
        </p:xfrm>
        <a:graphic>
          <a:graphicData uri="http://schemas.openxmlformats.org/drawingml/2006/table">
            <a:tbl>
              <a:tblPr firstRow="1" bandRow="1">
                <a:tableStyleId>{5C22544A-7EE6-4342-B048-85BDC9FD1C3A}</a:tableStyleId>
              </a:tblPr>
              <a:tblGrid>
                <a:gridCol w="1805353"/>
                <a:gridCol w="1115367"/>
                <a:gridCol w="1460360"/>
                <a:gridCol w="1460360"/>
                <a:gridCol w="1460360"/>
                <a:gridCol w="1460360"/>
                <a:gridCol w="1460360"/>
              </a:tblGrid>
              <a:tr h="370840">
                <a:tc>
                  <a:txBody>
                    <a:bodyPr/>
                    <a:lstStyle/>
                    <a:p>
                      <a:r>
                        <a:rPr lang="zh-CN" altLang="zh-CN" sz="1800" b="1" kern="1200" dirty="0">
                          <a:solidFill>
                            <a:schemeClr val="lt1"/>
                          </a:solidFill>
                          <a:effectLst/>
                          <a:latin typeface="+mn-lt"/>
                          <a:ea typeface="+mn-ea"/>
                          <a:cs typeface="+mn-cs"/>
                        </a:rPr>
                        <a:t>运行环境</a:t>
                      </a:r>
                      <a:r>
                        <a:rPr lang="zh-CN" altLang="zh-CN" dirty="0">
                          <a:effectLst/>
                        </a:rPr>
                        <a:t> </a:t>
                      </a:r>
                      <a:endParaRPr lang="zh-CN" altLang="en-US" dirty="0"/>
                    </a:p>
                  </a:txBody>
                  <a:tcPr/>
                </a:tc>
                <a:tc>
                  <a:txBody>
                    <a:bodyPr/>
                    <a:lstStyle/>
                    <a:p>
                      <a:r>
                        <a:rPr lang="zh-CN" altLang="zh-CN" sz="1800" b="1" kern="1200" dirty="0">
                          <a:solidFill>
                            <a:schemeClr val="lt1"/>
                          </a:solidFill>
                          <a:effectLst/>
                          <a:latin typeface="+mn-lt"/>
                          <a:ea typeface="+mn-ea"/>
                          <a:cs typeface="+mn-cs"/>
                        </a:rPr>
                        <a:t>代码段</a:t>
                      </a:r>
                      <a:r>
                        <a:rPr lang="en-US" altLang="zh-CN" sz="1800" b="1" kern="1200" dirty="0">
                          <a:solidFill>
                            <a:schemeClr val="lt1"/>
                          </a:solidFill>
                          <a:effectLst/>
                          <a:latin typeface="+mn-lt"/>
                          <a:ea typeface="+mn-ea"/>
                          <a:cs typeface="+mn-cs"/>
                        </a:rPr>
                        <a:t>1</a:t>
                      </a:r>
                      <a:r>
                        <a:rPr lang="zh-CN" altLang="zh-CN" dirty="0">
                          <a:effectLst/>
                        </a:rPr>
                        <a:t> </a:t>
                      </a:r>
                      <a:endParaRPr lang="zh-CN" altLang="en-US" dirty="0"/>
                    </a:p>
                  </a:txBody>
                  <a:tcPr/>
                </a:tc>
                <a:tc>
                  <a:txBody>
                    <a:bodyPr/>
                    <a:lstStyle/>
                    <a:p>
                      <a:r>
                        <a:rPr lang="zh-CN" altLang="zh-CN" sz="1800" b="1" kern="1200" dirty="0">
                          <a:solidFill>
                            <a:schemeClr val="lt1"/>
                          </a:solidFill>
                          <a:effectLst/>
                          <a:latin typeface="+mn-lt"/>
                          <a:ea typeface="+mn-ea"/>
                          <a:cs typeface="+mn-cs"/>
                        </a:rPr>
                        <a:t>代码段</a:t>
                      </a:r>
                      <a:r>
                        <a:rPr lang="en-US" altLang="zh-CN" sz="1800" b="1" kern="1200" dirty="0">
                          <a:solidFill>
                            <a:schemeClr val="lt1"/>
                          </a:solidFill>
                          <a:effectLst/>
                          <a:latin typeface="+mn-lt"/>
                          <a:ea typeface="+mn-ea"/>
                          <a:cs typeface="+mn-cs"/>
                        </a:rPr>
                        <a:t>2</a:t>
                      </a:r>
                      <a:r>
                        <a:rPr lang="zh-CN" altLang="zh-CN" dirty="0">
                          <a:effectLst/>
                        </a:rPr>
                        <a:t> </a:t>
                      </a:r>
                      <a:endParaRPr lang="zh-CN" altLang="en-US" dirty="0"/>
                    </a:p>
                  </a:txBody>
                  <a:tcPr/>
                </a:tc>
                <a:tc>
                  <a:txBody>
                    <a:bodyPr/>
                    <a:lstStyle/>
                    <a:p>
                      <a:r>
                        <a:rPr lang="zh-CN" altLang="zh-CN" sz="1800" b="1" kern="1200" dirty="0">
                          <a:solidFill>
                            <a:schemeClr val="lt1"/>
                          </a:solidFill>
                          <a:effectLst/>
                          <a:latin typeface="+mn-lt"/>
                          <a:ea typeface="+mn-ea"/>
                          <a:cs typeface="+mn-cs"/>
                        </a:rPr>
                        <a:t>代码段</a:t>
                      </a:r>
                      <a:r>
                        <a:rPr lang="en-US" altLang="zh-CN" sz="1800" b="1" kern="1200" dirty="0">
                          <a:solidFill>
                            <a:schemeClr val="lt1"/>
                          </a:solidFill>
                          <a:effectLst/>
                          <a:latin typeface="+mn-lt"/>
                          <a:ea typeface="+mn-ea"/>
                          <a:cs typeface="+mn-cs"/>
                        </a:rPr>
                        <a:t>3</a:t>
                      </a:r>
                      <a:r>
                        <a:rPr lang="zh-CN" altLang="zh-CN" dirty="0">
                          <a:effectLst/>
                        </a:rPr>
                        <a:t> </a:t>
                      </a:r>
                      <a:endParaRPr lang="zh-CN" altLang="en-US" dirty="0"/>
                    </a:p>
                  </a:txBody>
                  <a:tcPr/>
                </a:tc>
                <a:tc>
                  <a:txBody>
                    <a:bodyPr/>
                    <a:lstStyle/>
                    <a:p>
                      <a:r>
                        <a:rPr lang="zh-CN" altLang="zh-CN" sz="1800" b="1" kern="1200" dirty="0">
                          <a:solidFill>
                            <a:schemeClr val="lt1"/>
                          </a:solidFill>
                          <a:effectLst/>
                          <a:latin typeface="+mn-lt"/>
                          <a:ea typeface="+mn-ea"/>
                          <a:cs typeface="+mn-cs"/>
                        </a:rPr>
                        <a:t>代码段</a:t>
                      </a:r>
                      <a:r>
                        <a:rPr lang="en-US" altLang="zh-CN" sz="1800" b="1" kern="1200" dirty="0">
                          <a:solidFill>
                            <a:schemeClr val="lt1"/>
                          </a:solidFill>
                          <a:effectLst/>
                          <a:latin typeface="+mn-lt"/>
                          <a:ea typeface="+mn-ea"/>
                          <a:cs typeface="+mn-cs"/>
                        </a:rPr>
                        <a:t>4</a:t>
                      </a:r>
                      <a:r>
                        <a:rPr lang="zh-CN" altLang="zh-CN" dirty="0">
                          <a:effectLst/>
                        </a:rPr>
                        <a:t> </a:t>
                      </a:r>
                      <a:endParaRPr lang="zh-CN" altLang="en-US" dirty="0"/>
                    </a:p>
                  </a:txBody>
                  <a:tcPr/>
                </a:tc>
                <a:tc>
                  <a:txBody>
                    <a:bodyPr/>
                    <a:lstStyle/>
                    <a:p>
                      <a:r>
                        <a:rPr lang="zh-CN" altLang="zh-CN" sz="1800" b="1" kern="1200" dirty="0">
                          <a:solidFill>
                            <a:schemeClr val="lt1"/>
                          </a:solidFill>
                          <a:effectLst/>
                          <a:latin typeface="+mn-lt"/>
                          <a:ea typeface="+mn-ea"/>
                          <a:cs typeface="+mn-cs"/>
                        </a:rPr>
                        <a:t>代码段</a:t>
                      </a:r>
                      <a:r>
                        <a:rPr lang="en-US" altLang="zh-CN" sz="1800" b="1" kern="1200" dirty="0">
                          <a:solidFill>
                            <a:schemeClr val="lt1"/>
                          </a:solidFill>
                          <a:effectLst/>
                          <a:latin typeface="+mn-lt"/>
                          <a:ea typeface="+mn-ea"/>
                          <a:cs typeface="+mn-cs"/>
                        </a:rPr>
                        <a:t>5</a:t>
                      </a:r>
                      <a:r>
                        <a:rPr lang="zh-CN" altLang="zh-CN" dirty="0">
                          <a:effectLst/>
                        </a:rPr>
                        <a:t> </a:t>
                      </a:r>
                      <a:endParaRPr lang="zh-CN" altLang="en-US" dirty="0"/>
                    </a:p>
                  </a:txBody>
                  <a:tcPr/>
                </a:tc>
                <a:tc>
                  <a:txBody>
                    <a:bodyPr/>
                    <a:lstStyle/>
                    <a:p>
                      <a:r>
                        <a:rPr lang="zh-CN" altLang="zh-CN" sz="1800" b="1" kern="1200" dirty="0">
                          <a:solidFill>
                            <a:schemeClr val="lt1"/>
                          </a:solidFill>
                          <a:effectLst/>
                          <a:latin typeface="+mn-lt"/>
                          <a:ea typeface="+mn-ea"/>
                          <a:cs typeface="+mn-cs"/>
                        </a:rPr>
                        <a:t>代码段</a:t>
                      </a:r>
                      <a:r>
                        <a:rPr lang="en-US" altLang="zh-CN" sz="1800" b="1" kern="1200" dirty="0">
                          <a:solidFill>
                            <a:schemeClr val="lt1"/>
                          </a:solidFill>
                          <a:effectLst/>
                          <a:latin typeface="+mn-lt"/>
                          <a:ea typeface="+mn-ea"/>
                          <a:cs typeface="+mn-cs"/>
                        </a:rPr>
                        <a:t>6</a:t>
                      </a:r>
                      <a:r>
                        <a:rPr lang="zh-CN" altLang="zh-CN" dirty="0">
                          <a:effectLst/>
                        </a:rPr>
                        <a:t> </a:t>
                      </a:r>
                      <a:endParaRPr lang="zh-CN" altLang="en-US" dirty="0"/>
                    </a:p>
                  </a:txBody>
                  <a:tcPr/>
                </a:tc>
              </a:tr>
              <a:tr h="370840">
                <a:tc>
                  <a:txBody>
                    <a:bodyPr/>
                    <a:lstStyle/>
                    <a:p>
                      <a:r>
                        <a:rPr lang="en-US" altLang="zh-CN" sz="1800" kern="1200" dirty="0" err="1">
                          <a:solidFill>
                            <a:schemeClr val="dk1"/>
                          </a:solidFill>
                          <a:effectLst/>
                          <a:latin typeface="+mn-lt"/>
                          <a:ea typeface="+mn-ea"/>
                          <a:cs typeface="+mn-cs"/>
                        </a:rPr>
                        <a:t>dart+jit</a:t>
                      </a:r>
                      <a:r>
                        <a:rPr lang="zh-CN" altLang="zh-CN" dirty="0">
                          <a:effectLst/>
                        </a:rPr>
                        <a:t> </a:t>
                      </a:r>
                      <a:endParaRPr lang="zh-CN" altLang="en-US" dirty="0"/>
                    </a:p>
                  </a:txBody>
                  <a:tcPr/>
                </a:tc>
                <a:tc>
                  <a:txBody>
                    <a:bodyPr/>
                    <a:lstStyle/>
                    <a:p>
                      <a:r>
                        <a:rPr lang="en-US" altLang="zh-CN" sz="1800" kern="1200" dirty="0">
                          <a:solidFill>
                            <a:schemeClr val="dk1"/>
                          </a:solidFill>
                          <a:effectLst/>
                          <a:latin typeface="+mn-lt"/>
                          <a:ea typeface="+mn-ea"/>
                          <a:cs typeface="+mn-cs"/>
                        </a:rPr>
                        <a:t>2ms</a:t>
                      </a:r>
                      <a:r>
                        <a:rPr lang="zh-CN" altLang="zh-CN" dirty="0">
                          <a:effectLst/>
                        </a:rPr>
                        <a:t> </a:t>
                      </a:r>
                      <a:endParaRPr lang="zh-CN" altLang="en-US" dirty="0"/>
                    </a:p>
                  </a:txBody>
                  <a:tcPr/>
                </a:tc>
                <a:tc>
                  <a:txBody>
                    <a:bodyPr/>
                    <a:lstStyle/>
                    <a:p>
                      <a:r>
                        <a:rPr lang="en-US" altLang="zh-CN" sz="1800" kern="1200" dirty="0">
                          <a:solidFill>
                            <a:schemeClr val="dk1"/>
                          </a:solidFill>
                          <a:effectLst/>
                          <a:latin typeface="+mn-lt"/>
                          <a:ea typeface="+mn-ea"/>
                          <a:cs typeface="+mn-cs"/>
                        </a:rPr>
                        <a:t>303ms</a:t>
                      </a:r>
                      <a:r>
                        <a:rPr lang="zh-CN" altLang="zh-CN" dirty="0">
                          <a:effectLst/>
                        </a:rPr>
                        <a:t> </a:t>
                      </a:r>
                      <a:endParaRPr lang="zh-CN" altLang="en-US" dirty="0"/>
                    </a:p>
                  </a:txBody>
                  <a:tcPr/>
                </a:tc>
                <a:tc>
                  <a:txBody>
                    <a:bodyPr/>
                    <a:lstStyle/>
                    <a:p>
                      <a:r>
                        <a:rPr lang="en-US" altLang="zh-CN" sz="1800" kern="1200" dirty="0">
                          <a:solidFill>
                            <a:schemeClr val="dk1"/>
                          </a:solidFill>
                          <a:effectLst/>
                          <a:latin typeface="+mn-lt"/>
                          <a:ea typeface="+mn-ea"/>
                          <a:cs typeface="+mn-cs"/>
                        </a:rPr>
                        <a:t>25ms</a:t>
                      </a:r>
                      <a:r>
                        <a:rPr lang="zh-CN" altLang="zh-CN" dirty="0">
                          <a:effectLst/>
                        </a:rPr>
                        <a:t> </a:t>
                      </a:r>
                      <a:endParaRPr lang="zh-CN" altLang="en-US" dirty="0"/>
                    </a:p>
                  </a:txBody>
                  <a:tcPr/>
                </a:tc>
                <a:tc>
                  <a:txBody>
                    <a:bodyPr/>
                    <a:lstStyle/>
                    <a:p>
                      <a:r>
                        <a:rPr lang="en-US" altLang="zh-CN" sz="1800" kern="1200" dirty="0">
                          <a:solidFill>
                            <a:schemeClr val="dk1"/>
                          </a:solidFill>
                          <a:effectLst/>
                          <a:latin typeface="+mn-lt"/>
                          <a:ea typeface="+mn-ea"/>
                          <a:cs typeface="+mn-cs"/>
                        </a:rPr>
                        <a:t>39ms</a:t>
                      </a:r>
                      <a:r>
                        <a:rPr lang="zh-CN" altLang="zh-CN" dirty="0">
                          <a:effectLst/>
                        </a:rPr>
                        <a:t> </a:t>
                      </a:r>
                      <a:endParaRPr lang="zh-CN" altLang="en-US" dirty="0"/>
                    </a:p>
                  </a:txBody>
                  <a:tcPr/>
                </a:tc>
                <a:tc>
                  <a:txBody>
                    <a:bodyPr/>
                    <a:lstStyle/>
                    <a:p>
                      <a:r>
                        <a:rPr lang="en-US" altLang="zh-CN" sz="1800" kern="1200" dirty="0">
                          <a:solidFill>
                            <a:schemeClr val="dk1"/>
                          </a:solidFill>
                          <a:effectLst/>
                          <a:latin typeface="+mn-lt"/>
                          <a:ea typeface="+mn-ea"/>
                          <a:cs typeface="+mn-cs"/>
                        </a:rPr>
                        <a:t>43ms</a:t>
                      </a:r>
                      <a:r>
                        <a:rPr lang="zh-CN" altLang="zh-CN" dirty="0">
                          <a:effectLst/>
                        </a:rPr>
                        <a:t> </a:t>
                      </a:r>
                      <a:endParaRPr lang="zh-CN" altLang="en-US" dirty="0"/>
                    </a:p>
                  </a:txBody>
                  <a:tcPr/>
                </a:tc>
                <a:tc>
                  <a:txBody>
                    <a:bodyPr/>
                    <a:lstStyle/>
                    <a:p>
                      <a:r>
                        <a:rPr lang="en-US" altLang="zh-CN" sz="1800" kern="1200" dirty="0">
                          <a:solidFill>
                            <a:schemeClr val="dk1"/>
                          </a:solidFill>
                          <a:effectLst/>
                          <a:latin typeface="+mn-lt"/>
                          <a:ea typeface="+mn-ea"/>
                          <a:cs typeface="+mn-cs"/>
                        </a:rPr>
                        <a:t>169ms</a:t>
                      </a:r>
                      <a:r>
                        <a:rPr lang="zh-CN" altLang="zh-CN" dirty="0">
                          <a:effectLst/>
                        </a:rPr>
                        <a:t> </a:t>
                      </a:r>
                      <a:endParaRPr lang="zh-CN" altLang="en-US" dirty="0"/>
                    </a:p>
                  </a:txBody>
                  <a:tcPr/>
                </a:tc>
              </a:tr>
              <a:tr h="370840">
                <a:tc>
                  <a:txBody>
                    <a:bodyPr/>
                    <a:lstStyle/>
                    <a:p>
                      <a:r>
                        <a:rPr lang="en-US" altLang="zh-CN" sz="1800" kern="1200" dirty="0" err="1">
                          <a:solidFill>
                            <a:srgbClr val="FF0000"/>
                          </a:solidFill>
                          <a:effectLst/>
                          <a:latin typeface="+mn-lt"/>
                          <a:ea typeface="+mn-ea"/>
                          <a:cs typeface="+mn-cs"/>
                        </a:rPr>
                        <a:t>dart+oat</a:t>
                      </a:r>
                      <a:r>
                        <a:rPr lang="zh-CN" altLang="zh-CN" dirty="0">
                          <a:solidFill>
                            <a:srgbClr val="FF0000"/>
                          </a:solidFill>
                          <a:effectLst/>
                        </a:rPr>
                        <a:t> </a:t>
                      </a:r>
                      <a:endParaRPr lang="zh-CN" altLang="en-US" dirty="0">
                        <a:solidFill>
                          <a:srgbClr val="FF0000"/>
                        </a:solidFill>
                      </a:endParaRPr>
                    </a:p>
                  </a:txBody>
                  <a:tcPr/>
                </a:tc>
                <a:tc>
                  <a:txBody>
                    <a:bodyPr/>
                    <a:lstStyle/>
                    <a:p>
                      <a:r>
                        <a:rPr lang="en-US" altLang="zh-CN" sz="1800" kern="1200" dirty="0">
                          <a:solidFill>
                            <a:srgbClr val="FF0000"/>
                          </a:solidFill>
                          <a:effectLst/>
                          <a:latin typeface="+mn-lt"/>
                          <a:ea typeface="+mn-ea"/>
                          <a:cs typeface="+mn-cs"/>
                        </a:rPr>
                        <a:t>0ms</a:t>
                      </a:r>
                      <a:r>
                        <a:rPr lang="zh-CN" altLang="zh-CN" dirty="0">
                          <a:solidFill>
                            <a:srgbClr val="FF0000"/>
                          </a:solidFill>
                          <a:effectLst/>
                        </a:rPr>
                        <a:t> </a:t>
                      </a:r>
                      <a:endParaRPr lang="zh-CN" altLang="en-US" dirty="0">
                        <a:solidFill>
                          <a:srgbClr val="FF0000"/>
                        </a:solidFill>
                      </a:endParaRPr>
                    </a:p>
                  </a:txBody>
                  <a:tcPr/>
                </a:tc>
                <a:tc>
                  <a:txBody>
                    <a:bodyPr/>
                    <a:lstStyle/>
                    <a:p>
                      <a:r>
                        <a:rPr lang="en-US" altLang="zh-CN" sz="1800" kern="1200" dirty="0">
                          <a:solidFill>
                            <a:srgbClr val="FF0000"/>
                          </a:solidFill>
                          <a:effectLst/>
                          <a:latin typeface="+mn-lt"/>
                          <a:ea typeface="+mn-ea"/>
                          <a:cs typeface="+mn-cs"/>
                        </a:rPr>
                        <a:t>226ms</a:t>
                      </a:r>
                      <a:r>
                        <a:rPr lang="zh-CN" altLang="zh-CN" dirty="0">
                          <a:solidFill>
                            <a:srgbClr val="FF0000"/>
                          </a:solidFill>
                          <a:effectLst/>
                        </a:rPr>
                        <a:t> </a:t>
                      </a:r>
                      <a:endParaRPr lang="zh-CN" altLang="en-US" dirty="0">
                        <a:solidFill>
                          <a:srgbClr val="FF0000"/>
                        </a:solidFill>
                      </a:endParaRPr>
                    </a:p>
                  </a:txBody>
                  <a:tcPr/>
                </a:tc>
                <a:tc>
                  <a:txBody>
                    <a:bodyPr/>
                    <a:lstStyle/>
                    <a:p>
                      <a:r>
                        <a:rPr lang="en-US" altLang="zh-CN" sz="1800" kern="1200" dirty="0">
                          <a:solidFill>
                            <a:srgbClr val="FF0000"/>
                          </a:solidFill>
                          <a:effectLst/>
                          <a:latin typeface="+mn-lt"/>
                          <a:ea typeface="+mn-ea"/>
                          <a:cs typeface="+mn-cs"/>
                        </a:rPr>
                        <a:t>18ms</a:t>
                      </a:r>
                      <a:r>
                        <a:rPr lang="zh-CN" altLang="zh-CN" dirty="0">
                          <a:solidFill>
                            <a:srgbClr val="FF0000"/>
                          </a:solidFill>
                          <a:effectLst/>
                        </a:rPr>
                        <a:t> </a:t>
                      </a:r>
                      <a:endParaRPr lang="zh-CN" altLang="en-US" dirty="0">
                        <a:solidFill>
                          <a:srgbClr val="FF0000"/>
                        </a:solidFill>
                      </a:endParaRPr>
                    </a:p>
                  </a:txBody>
                  <a:tcPr/>
                </a:tc>
                <a:tc>
                  <a:txBody>
                    <a:bodyPr/>
                    <a:lstStyle/>
                    <a:p>
                      <a:r>
                        <a:rPr lang="en-US" altLang="zh-CN" sz="1800" kern="1200" dirty="0">
                          <a:solidFill>
                            <a:srgbClr val="FF0000"/>
                          </a:solidFill>
                          <a:effectLst/>
                          <a:latin typeface="+mn-lt"/>
                          <a:ea typeface="+mn-ea"/>
                          <a:cs typeface="+mn-cs"/>
                        </a:rPr>
                        <a:t>20ms</a:t>
                      </a:r>
                      <a:r>
                        <a:rPr lang="zh-CN" altLang="zh-CN" dirty="0">
                          <a:solidFill>
                            <a:srgbClr val="FF0000"/>
                          </a:solidFill>
                          <a:effectLst/>
                        </a:rPr>
                        <a:t> </a:t>
                      </a:r>
                      <a:endParaRPr lang="zh-CN" altLang="en-US" dirty="0">
                        <a:solidFill>
                          <a:srgbClr val="FF0000"/>
                        </a:solidFill>
                      </a:endParaRPr>
                    </a:p>
                  </a:txBody>
                  <a:tcPr/>
                </a:tc>
                <a:tc>
                  <a:txBody>
                    <a:bodyPr/>
                    <a:lstStyle/>
                    <a:p>
                      <a:r>
                        <a:rPr lang="en-US" altLang="zh-CN" sz="1800" kern="1200" dirty="0">
                          <a:solidFill>
                            <a:srgbClr val="FF0000"/>
                          </a:solidFill>
                          <a:effectLst/>
                          <a:latin typeface="+mn-lt"/>
                          <a:ea typeface="+mn-ea"/>
                          <a:cs typeface="+mn-cs"/>
                        </a:rPr>
                        <a:t>20ms</a:t>
                      </a:r>
                      <a:r>
                        <a:rPr lang="zh-CN" altLang="zh-CN" dirty="0">
                          <a:solidFill>
                            <a:srgbClr val="FF0000"/>
                          </a:solidFill>
                          <a:effectLst/>
                        </a:rPr>
                        <a:t> </a:t>
                      </a:r>
                      <a:endParaRPr lang="zh-CN" altLang="en-US" dirty="0">
                        <a:solidFill>
                          <a:srgbClr val="FF0000"/>
                        </a:solidFill>
                      </a:endParaRPr>
                    </a:p>
                  </a:txBody>
                  <a:tcPr/>
                </a:tc>
                <a:tc>
                  <a:txBody>
                    <a:bodyPr/>
                    <a:lstStyle/>
                    <a:p>
                      <a:r>
                        <a:rPr lang="en-US" altLang="zh-CN" sz="1800" kern="1200" dirty="0">
                          <a:solidFill>
                            <a:srgbClr val="FF0000"/>
                          </a:solidFill>
                          <a:effectLst/>
                          <a:latin typeface="+mn-lt"/>
                          <a:ea typeface="+mn-ea"/>
                          <a:cs typeface="+mn-cs"/>
                        </a:rPr>
                        <a:t>173ms</a:t>
                      </a:r>
                      <a:r>
                        <a:rPr lang="zh-CN" altLang="zh-CN" dirty="0">
                          <a:solidFill>
                            <a:srgbClr val="FF0000"/>
                          </a:solidFill>
                          <a:effectLst/>
                        </a:rPr>
                        <a:t> </a:t>
                      </a:r>
                      <a:endParaRPr lang="zh-CN" altLang="en-US" dirty="0">
                        <a:solidFill>
                          <a:srgbClr val="FF0000"/>
                        </a:solidFill>
                      </a:endParaRPr>
                    </a:p>
                  </a:txBody>
                  <a:tcPr/>
                </a:tc>
              </a:tr>
              <a:tr h="370840">
                <a:tc>
                  <a:txBody>
                    <a:bodyPr/>
                    <a:lstStyle/>
                    <a:p>
                      <a:r>
                        <a:rPr lang="en-US" altLang="zh-CN" sz="1800" kern="1200" dirty="0" err="1">
                          <a:solidFill>
                            <a:schemeClr val="dk1"/>
                          </a:solidFill>
                          <a:effectLst/>
                          <a:latin typeface="+mn-lt"/>
                          <a:ea typeface="+mn-ea"/>
                          <a:cs typeface="+mn-cs"/>
                        </a:rPr>
                        <a:t>dart+kernal</a:t>
                      </a:r>
                      <a:r>
                        <a:rPr lang="zh-CN" altLang="zh-CN" dirty="0">
                          <a:effectLst/>
                        </a:rPr>
                        <a:t> </a:t>
                      </a:r>
                      <a:endParaRPr lang="zh-CN" altLang="en-US" dirty="0"/>
                    </a:p>
                  </a:txBody>
                  <a:tcPr/>
                </a:tc>
                <a:tc>
                  <a:txBody>
                    <a:bodyPr/>
                    <a:lstStyle/>
                    <a:p>
                      <a:r>
                        <a:rPr lang="en-US" altLang="zh-CN" sz="1800" kern="1200" dirty="0">
                          <a:solidFill>
                            <a:schemeClr val="dk1"/>
                          </a:solidFill>
                          <a:effectLst/>
                          <a:latin typeface="+mn-lt"/>
                          <a:ea typeface="+mn-ea"/>
                          <a:cs typeface="+mn-cs"/>
                        </a:rPr>
                        <a:t>34ms</a:t>
                      </a:r>
                      <a:r>
                        <a:rPr lang="zh-CN" altLang="zh-CN" dirty="0">
                          <a:effectLst/>
                        </a:rPr>
                        <a:t> </a:t>
                      </a:r>
                      <a:endParaRPr lang="zh-CN" altLang="en-US" dirty="0"/>
                    </a:p>
                  </a:txBody>
                  <a:tcPr/>
                </a:tc>
                <a:tc>
                  <a:txBody>
                    <a:bodyPr/>
                    <a:lstStyle/>
                    <a:p>
                      <a:r>
                        <a:rPr lang="en-US" altLang="zh-CN" sz="1800" kern="1200" dirty="0">
                          <a:solidFill>
                            <a:schemeClr val="dk1"/>
                          </a:solidFill>
                          <a:effectLst/>
                          <a:latin typeface="+mn-lt"/>
                          <a:ea typeface="+mn-ea"/>
                          <a:cs typeface="+mn-cs"/>
                        </a:rPr>
                        <a:t>631ms</a:t>
                      </a:r>
                      <a:r>
                        <a:rPr lang="zh-CN" altLang="zh-CN" dirty="0">
                          <a:effectLst/>
                        </a:rPr>
                        <a:t> </a:t>
                      </a:r>
                      <a:endParaRPr lang="zh-CN" altLang="en-US" dirty="0"/>
                    </a:p>
                  </a:txBody>
                  <a:tcPr/>
                </a:tc>
                <a:tc>
                  <a:txBody>
                    <a:bodyPr/>
                    <a:lstStyle/>
                    <a:p>
                      <a:r>
                        <a:rPr lang="en-US" altLang="zh-CN" sz="1800" kern="1200" dirty="0">
                          <a:solidFill>
                            <a:schemeClr val="dk1"/>
                          </a:solidFill>
                          <a:effectLst/>
                          <a:latin typeface="+mn-lt"/>
                          <a:ea typeface="+mn-ea"/>
                          <a:cs typeface="+mn-cs"/>
                        </a:rPr>
                        <a:t>281ms</a:t>
                      </a:r>
                      <a:r>
                        <a:rPr lang="zh-CN" altLang="zh-CN" dirty="0">
                          <a:effectLst/>
                        </a:rPr>
                        <a:t> </a:t>
                      </a:r>
                      <a:endParaRPr lang="zh-CN" altLang="en-US" dirty="0"/>
                    </a:p>
                  </a:txBody>
                  <a:tcPr/>
                </a:tc>
                <a:tc>
                  <a:txBody>
                    <a:bodyPr/>
                    <a:lstStyle/>
                    <a:p>
                      <a:r>
                        <a:rPr lang="en-US" altLang="zh-CN" sz="1800" kern="1200" dirty="0">
                          <a:solidFill>
                            <a:schemeClr val="dk1"/>
                          </a:solidFill>
                          <a:effectLst/>
                          <a:latin typeface="+mn-lt"/>
                          <a:ea typeface="+mn-ea"/>
                          <a:cs typeface="+mn-cs"/>
                        </a:rPr>
                        <a:t>1556ms</a:t>
                      </a:r>
                      <a:r>
                        <a:rPr lang="zh-CN" altLang="zh-CN" dirty="0">
                          <a:effectLst/>
                        </a:rPr>
                        <a:t> </a:t>
                      </a:r>
                      <a:endParaRPr lang="zh-CN" altLang="en-US" dirty="0"/>
                    </a:p>
                  </a:txBody>
                  <a:tcPr/>
                </a:tc>
                <a:tc>
                  <a:txBody>
                    <a:bodyPr/>
                    <a:lstStyle/>
                    <a:p>
                      <a:r>
                        <a:rPr lang="en-US" altLang="zh-CN" sz="1800" kern="1200" dirty="0">
                          <a:solidFill>
                            <a:schemeClr val="dk1"/>
                          </a:solidFill>
                          <a:effectLst/>
                          <a:latin typeface="+mn-lt"/>
                          <a:ea typeface="+mn-ea"/>
                          <a:cs typeface="+mn-cs"/>
                        </a:rPr>
                        <a:t>498ms</a:t>
                      </a:r>
                      <a:r>
                        <a:rPr lang="zh-CN" altLang="zh-CN" dirty="0">
                          <a:effectLst/>
                        </a:rPr>
                        <a:t> </a:t>
                      </a:r>
                      <a:endParaRPr lang="zh-CN" altLang="en-US" dirty="0"/>
                    </a:p>
                  </a:txBody>
                  <a:tcPr/>
                </a:tc>
                <a:tc>
                  <a:txBody>
                    <a:bodyPr/>
                    <a:lstStyle/>
                    <a:p>
                      <a:r>
                        <a:rPr lang="en-US" altLang="zh-CN" sz="1800" kern="1200" dirty="0">
                          <a:solidFill>
                            <a:schemeClr val="dk1"/>
                          </a:solidFill>
                          <a:effectLst/>
                          <a:latin typeface="+mn-lt"/>
                          <a:ea typeface="+mn-ea"/>
                          <a:cs typeface="+mn-cs"/>
                        </a:rPr>
                        <a:t>574ms</a:t>
                      </a:r>
                      <a:r>
                        <a:rPr lang="zh-CN" altLang="zh-CN" dirty="0">
                          <a:effectLst/>
                        </a:rPr>
                        <a:t> </a:t>
                      </a:r>
                      <a:endParaRPr lang="zh-CN" altLang="en-US" dirty="0"/>
                    </a:p>
                  </a:txBody>
                  <a:tcPr/>
                </a:tc>
              </a:tr>
              <a:tr h="370840">
                <a:tc>
                  <a:txBody>
                    <a:bodyPr/>
                    <a:lstStyle/>
                    <a:p>
                      <a:r>
                        <a:rPr lang="en-US" altLang="zh-CN" sz="1800" kern="1200" dirty="0" err="1">
                          <a:solidFill>
                            <a:schemeClr val="dk1"/>
                          </a:solidFill>
                          <a:effectLst/>
                          <a:latin typeface="+mn-lt"/>
                          <a:ea typeface="+mn-ea"/>
                          <a:cs typeface="+mn-cs"/>
                        </a:rPr>
                        <a:t>microdart+jit</a:t>
                      </a:r>
                      <a:r>
                        <a:rPr lang="zh-CN" altLang="zh-CN" dirty="0">
                          <a:effectLst/>
                        </a:rPr>
                        <a:t> </a:t>
                      </a:r>
                      <a:endParaRPr lang="zh-CN" altLang="en-US" dirty="0"/>
                    </a:p>
                  </a:txBody>
                  <a:tcPr/>
                </a:tc>
                <a:tc>
                  <a:txBody>
                    <a:bodyPr/>
                    <a:lstStyle/>
                    <a:p>
                      <a:r>
                        <a:rPr lang="en-US" altLang="zh-CN" sz="1800" kern="1200" dirty="0">
                          <a:solidFill>
                            <a:schemeClr val="dk1"/>
                          </a:solidFill>
                          <a:effectLst/>
                          <a:latin typeface="+mn-lt"/>
                          <a:ea typeface="+mn-ea"/>
                          <a:cs typeface="+mn-cs"/>
                        </a:rPr>
                        <a:t>284ms</a:t>
                      </a:r>
                      <a:r>
                        <a:rPr lang="zh-CN" altLang="zh-CN" dirty="0">
                          <a:effectLst/>
                        </a:rPr>
                        <a:t> </a:t>
                      </a:r>
                      <a:endParaRPr lang="zh-CN" altLang="en-US" dirty="0"/>
                    </a:p>
                  </a:txBody>
                  <a:tcPr/>
                </a:tc>
                <a:tc>
                  <a:txBody>
                    <a:bodyPr/>
                    <a:lstStyle/>
                    <a:p>
                      <a:r>
                        <a:rPr lang="en-US" altLang="zh-CN" sz="1800" kern="1200" dirty="0">
                          <a:solidFill>
                            <a:schemeClr val="dk1"/>
                          </a:solidFill>
                          <a:effectLst/>
                          <a:latin typeface="+mn-lt"/>
                          <a:ea typeface="+mn-ea"/>
                          <a:cs typeface="+mn-cs"/>
                        </a:rPr>
                        <a:t>577ms</a:t>
                      </a:r>
                      <a:r>
                        <a:rPr lang="zh-CN" altLang="zh-CN" dirty="0">
                          <a:effectLst/>
                        </a:rPr>
                        <a:t> </a:t>
                      </a:r>
                      <a:endParaRPr lang="zh-CN" altLang="en-US" dirty="0"/>
                    </a:p>
                  </a:txBody>
                  <a:tcPr/>
                </a:tc>
                <a:tc>
                  <a:txBody>
                    <a:bodyPr/>
                    <a:lstStyle/>
                    <a:p>
                      <a:r>
                        <a:rPr lang="en-US" altLang="zh-CN" sz="1800" kern="1200" dirty="0">
                          <a:solidFill>
                            <a:schemeClr val="dk1"/>
                          </a:solidFill>
                          <a:effectLst/>
                          <a:latin typeface="+mn-lt"/>
                          <a:ea typeface="+mn-ea"/>
                          <a:cs typeface="+mn-cs"/>
                        </a:rPr>
                        <a:t>651ms</a:t>
                      </a:r>
                      <a:r>
                        <a:rPr lang="zh-CN" altLang="zh-CN" dirty="0">
                          <a:effectLst/>
                        </a:rPr>
                        <a:t> </a:t>
                      </a:r>
                      <a:endParaRPr lang="zh-CN" altLang="en-US" dirty="0"/>
                    </a:p>
                  </a:txBody>
                  <a:tcPr/>
                </a:tc>
                <a:tc>
                  <a:txBody>
                    <a:bodyPr/>
                    <a:lstStyle/>
                    <a:p>
                      <a:r>
                        <a:rPr lang="en-US" altLang="zh-CN" sz="1800" kern="1200" dirty="0">
                          <a:solidFill>
                            <a:schemeClr val="dk1"/>
                          </a:solidFill>
                          <a:effectLst/>
                          <a:latin typeface="+mn-lt"/>
                          <a:ea typeface="+mn-ea"/>
                          <a:cs typeface="+mn-cs"/>
                        </a:rPr>
                        <a:t>349ms</a:t>
                      </a:r>
                      <a:r>
                        <a:rPr lang="zh-CN" altLang="zh-CN" dirty="0">
                          <a:effectLst/>
                        </a:rPr>
                        <a:t> </a:t>
                      </a:r>
                      <a:endParaRPr lang="zh-CN" altLang="en-US" dirty="0"/>
                    </a:p>
                  </a:txBody>
                  <a:tcPr/>
                </a:tc>
                <a:tc>
                  <a:txBody>
                    <a:bodyPr/>
                    <a:lstStyle/>
                    <a:p>
                      <a:r>
                        <a:rPr lang="en-US" altLang="zh-CN" sz="1800" kern="1200" dirty="0">
                          <a:solidFill>
                            <a:schemeClr val="dk1"/>
                          </a:solidFill>
                          <a:effectLst/>
                          <a:latin typeface="+mn-lt"/>
                          <a:ea typeface="+mn-ea"/>
                          <a:cs typeface="+mn-cs"/>
                        </a:rPr>
                        <a:t>366ms</a:t>
                      </a:r>
                      <a:r>
                        <a:rPr lang="zh-CN" altLang="zh-CN" dirty="0">
                          <a:effectLst/>
                        </a:rPr>
                        <a:t> </a:t>
                      </a:r>
                      <a:endParaRPr lang="zh-CN" altLang="en-US" dirty="0"/>
                    </a:p>
                  </a:txBody>
                  <a:tcPr/>
                </a:tc>
                <a:tc>
                  <a:txBody>
                    <a:bodyPr/>
                    <a:lstStyle/>
                    <a:p>
                      <a:r>
                        <a:rPr lang="en-US" altLang="zh-CN" sz="1800" kern="1200" dirty="0">
                          <a:solidFill>
                            <a:schemeClr val="dk1"/>
                          </a:solidFill>
                          <a:effectLst/>
                          <a:latin typeface="+mn-lt"/>
                          <a:ea typeface="+mn-ea"/>
                          <a:cs typeface="+mn-cs"/>
                        </a:rPr>
                        <a:t>1777ms</a:t>
                      </a:r>
                      <a:r>
                        <a:rPr lang="zh-CN" altLang="zh-CN" dirty="0">
                          <a:effectLst/>
                        </a:rPr>
                        <a:t> </a:t>
                      </a:r>
                      <a:endParaRPr lang="zh-CN" altLang="en-US" dirty="0"/>
                    </a:p>
                  </a:txBody>
                  <a:tcPr/>
                </a:tc>
              </a:tr>
              <a:tr h="370840">
                <a:tc>
                  <a:txBody>
                    <a:bodyPr/>
                    <a:lstStyle/>
                    <a:p>
                      <a:r>
                        <a:rPr lang="en-US" altLang="zh-CN" sz="1800" kern="1200" dirty="0" err="1">
                          <a:solidFill>
                            <a:srgbClr val="FF0000"/>
                          </a:solidFill>
                          <a:effectLst/>
                          <a:latin typeface="+mn-lt"/>
                          <a:ea typeface="+mn-ea"/>
                          <a:cs typeface="+mn-cs"/>
                        </a:rPr>
                        <a:t>microdart+oat</a:t>
                      </a:r>
                      <a:r>
                        <a:rPr lang="zh-CN" altLang="zh-CN" dirty="0">
                          <a:solidFill>
                            <a:srgbClr val="FF0000"/>
                          </a:solidFill>
                          <a:effectLst/>
                        </a:rPr>
                        <a:t> </a:t>
                      </a:r>
                      <a:endParaRPr lang="zh-CN" altLang="en-US" dirty="0">
                        <a:solidFill>
                          <a:srgbClr val="FF0000"/>
                        </a:solidFill>
                      </a:endParaRPr>
                    </a:p>
                  </a:txBody>
                  <a:tcPr/>
                </a:tc>
                <a:tc>
                  <a:txBody>
                    <a:bodyPr/>
                    <a:lstStyle/>
                    <a:p>
                      <a:r>
                        <a:rPr lang="en-US" altLang="zh-CN" sz="1800" kern="1200" dirty="0">
                          <a:solidFill>
                            <a:srgbClr val="FF0000"/>
                          </a:solidFill>
                          <a:effectLst/>
                          <a:latin typeface="+mn-lt"/>
                          <a:ea typeface="+mn-ea"/>
                          <a:cs typeface="+mn-cs"/>
                        </a:rPr>
                        <a:t>92ms</a:t>
                      </a:r>
                      <a:r>
                        <a:rPr lang="zh-CN" altLang="zh-CN" dirty="0">
                          <a:solidFill>
                            <a:srgbClr val="FF0000"/>
                          </a:solidFill>
                          <a:effectLst/>
                        </a:rPr>
                        <a:t> </a:t>
                      </a:r>
                      <a:endParaRPr lang="zh-CN" altLang="en-US" dirty="0">
                        <a:solidFill>
                          <a:srgbClr val="FF0000"/>
                        </a:solidFill>
                      </a:endParaRPr>
                    </a:p>
                  </a:txBody>
                  <a:tcPr/>
                </a:tc>
                <a:tc>
                  <a:txBody>
                    <a:bodyPr/>
                    <a:lstStyle/>
                    <a:p>
                      <a:r>
                        <a:rPr lang="en-US" altLang="zh-CN" sz="1800" kern="1200" dirty="0">
                          <a:solidFill>
                            <a:srgbClr val="FF0000"/>
                          </a:solidFill>
                          <a:effectLst/>
                          <a:latin typeface="+mn-lt"/>
                          <a:ea typeface="+mn-ea"/>
                          <a:cs typeface="+mn-cs"/>
                        </a:rPr>
                        <a:t>291ms</a:t>
                      </a:r>
                      <a:r>
                        <a:rPr lang="zh-CN" altLang="zh-CN" dirty="0">
                          <a:solidFill>
                            <a:srgbClr val="FF0000"/>
                          </a:solidFill>
                          <a:effectLst/>
                        </a:rPr>
                        <a:t> </a:t>
                      </a:r>
                      <a:endParaRPr lang="zh-CN" altLang="en-US" dirty="0">
                        <a:solidFill>
                          <a:srgbClr val="FF0000"/>
                        </a:solidFill>
                      </a:endParaRPr>
                    </a:p>
                  </a:txBody>
                  <a:tcPr/>
                </a:tc>
                <a:tc>
                  <a:txBody>
                    <a:bodyPr/>
                    <a:lstStyle/>
                    <a:p>
                      <a:r>
                        <a:rPr lang="en-US" altLang="zh-CN" sz="1800" kern="1200" dirty="0">
                          <a:solidFill>
                            <a:srgbClr val="FF0000"/>
                          </a:solidFill>
                          <a:effectLst/>
                          <a:latin typeface="+mn-lt"/>
                          <a:ea typeface="+mn-ea"/>
                          <a:cs typeface="+mn-cs"/>
                        </a:rPr>
                        <a:t>108ms</a:t>
                      </a:r>
                      <a:r>
                        <a:rPr lang="zh-CN" altLang="zh-CN" dirty="0">
                          <a:solidFill>
                            <a:srgbClr val="FF0000"/>
                          </a:solidFill>
                          <a:effectLst/>
                        </a:rPr>
                        <a:t> </a:t>
                      </a:r>
                      <a:endParaRPr lang="zh-CN" altLang="en-US" dirty="0">
                        <a:solidFill>
                          <a:srgbClr val="FF0000"/>
                        </a:solidFill>
                      </a:endParaRPr>
                    </a:p>
                  </a:txBody>
                  <a:tcPr/>
                </a:tc>
                <a:tc>
                  <a:txBody>
                    <a:bodyPr/>
                    <a:lstStyle/>
                    <a:p>
                      <a:r>
                        <a:rPr lang="en-US" altLang="zh-CN" sz="1800" kern="1200" dirty="0">
                          <a:solidFill>
                            <a:srgbClr val="FF0000"/>
                          </a:solidFill>
                          <a:effectLst/>
                          <a:latin typeface="+mn-lt"/>
                          <a:ea typeface="+mn-ea"/>
                          <a:cs typeface="+mn-cs"/>
                        </a:rPr>
                        <a:t>102ms</a:t>
                      </a:r>
                      <a:r>
                        <a:rPr lang="zh-CN" altLang="zh-CN" dirty="0">
                          <a:solidFill>
                            <a:srgbClr val="FF0000"/>
                          </a:solidFill>
                          <a:effectLst/>
                        </a:rPr>
                        <a:t> </a:t>
                      </a:r>
                      <a:endParaRPr lang="zh-CN" altLang="en-US" dirty="0">
                        <a:solidFill>
                          <a:srgbClr val="FF0000"/>
                        </a:solidFill>
                      </a:endParaRPr>
                    </a:p>
                  </a:txBody>
                  <a:tcPr/>
                </a:tc>
                <a:tc>
                  <a:txBody>
                    <a:bodyPr/>
                    <a:lstStyle/>
                    <a:p>
                      <a:r>
                        <a:rPr lang="en-US" altLang="zh-CN" sz="1800" kern="1200" dirty="0">
                          <a:solidFill>
                            <a:srgbClr val="FF0000"/>
                          </a:solidFill>
                          <a:effectLst/>
                          <a:latin typeface="+mn-lt"/>
                          <a:ea typeface="+mn-ea"/>
                          <a:cs typeface="+mn-cs"/>
                        </a:rPr>
                        <a:t>108ms</a:t>
                      </a:r>
                      <a:r>
                        <a:rPr lang="zh-CN" altLang="zh-CN" dirty="0">
                          <a:solidFill>
                            <a:srgbClr val="FF0000"/>
                          </a:solidFill>
                          <a:effectLst/>
                        </a:rPr>
                        <a:t> </a:t>
                      </a:r>
                      <a:endParaRPr lang="zh-CN" altLang="en-US" dirty="0">
                        <a:solidFill>
                          <a:srgbClr val="FF0000"/>
                        </a:solidFill>
                      </a:endParaRPr>
                    </a:p>
                  </a:txBody>
                  <a:tcPr/>
                </a:tc>
                <a:tc>
                  <a:txBody>
                    <a:bodyPr/>
                    <a:lstStyle/>
                    <a:p>
                      <a:r>
                        <a:rPr lang="en-US" altLang="zh-CN" sz="1800" kern="1200" dirty="0">
                          <a:solidFill>
                            <a:srgbClr val="FF0000"/>
                          </a:solidFill>
                          <a:effectLst/>
                          <a:latin typeface="+mn-lt"/>
                          <a:ea typeface="+mn-ea"/>
                          <a:cs typeface="+mn-cs"/>
                        </a:rPr>
                        <a:t>1056ms</a:t>
                      </a:r>
                      <a:r>
                        <a:rPr lang="zh-CN" altLang="zh-CN" dirty="0">
                          <a:solidFill>
                            <a:srgbClr val="FF0000"/>
                          </a:solidFill>
                          <a:effectLst/>
                        </a:rPr>
                        <a:t> </a:t>
                      </a:r>
                      <a:endParaRPr lang="zh-CN" altLang="en-US" dirty="0">
                        <a:solidFill>
                          <a:srgbClr val="FF0000"/>
                        </a:solidFill>
                      </a:endParaRPr>
                    </a:p>
                  </a:txBody>
                  <a:tcPr/>
                </a:tc>
              </a:tr>
              <a:tr h="370840">
                <a:tc>
                  <a:txBody>
                    <a:bodyPr/>
                    <a:lstStyle/>
                    <a:p>
                      <a:r>
                        <a:rPr lang="en-US" altLang="zh-CN" sz="1800" kern="1200" dirty="0" err="1">
                          <a:solidFill>
                            <a:schemeClr val="dk1"/>
                          </a:solidFill>
                          <a:effectLst/>
                          <a:latin typeface="+mn-lt"/>
                          <a:ea typeface="+mn-ea"/>
                          <a:cs typeface="+mn-cs"/>
                        </a:rPr>
                        <a:t>microdart+kernel</a:t>
                      </a:r>
                      <a:r>
                        <a:rPr lang="zh-CN" altLang="zh-CN" dirty="0">
                          <a:effectLst/>
                        </a:rPr>
                        <a:t> </a:t>
                      </a:r>
                      <a:endParaRPr lang="zh-CN" altLang="en-US" dirty="0"/>
                    </a:p>
                  </a:txBody>
                  <a:tcPr/>
                </a:tc>
                <a:tc>
                  <a:txBody>
                    <a:bodyPr/>
                    <a:lstStyle/>
                    <a:p>
                      <a:r>
                        <a:rPr lang="en-US" altLang="zh-CN" sz="1800" kern="1200" dirty="0">
                          <a:solidFill>
                            <a:schemeClr val="dk1"/>
                          </a:solidFill>
                          <a:effectLst/>
                          <a:latin typeface="+mn-lt"/>
                          <a:ea typeface="+mn-ea"/>
                          <a:cs typeface="+mn-cs"/>
                        </a:rPr>
                        <a:t>6597ms</a:t>
                      </a:r>
                      <a:r>
                        <a:rPr lang="zh-CN" altLang="zh-CN" dirty="0">
                          <a:effectLst/>
                        </a:rPr>
                        <a:t> </a:t>
                      </a:r>
                      <a:endParaRPr lang="zh-CN" altLang="en-US" dirty="0"/>
                    </a:p>
                  </a:txBody>
                  <a:tcPr/>
                </a:tc>
                <a:tc>
                  <a:txBody>
                    <a:bodyPr/>
                    <a:lstStyle/>
                    <a:p>
                      <a:r>
                        <a:rPr lang="en-US" altLang="zh-CN" sz="1800" kern="1200" dirty="0">
                          <a:solidFill>
                            <a:schemeClr val="dk1"/>
                          </a:solidFill>
                          <a:effectLst/>
                          <a:latin typeface="+mn-lt"/>
                          <a:ea typeface="+mn-ea"/>
                          <a:cs typeface="+mn-cs"/>
                        </a:rPr>
                        <a:t>1264ms</a:t>
                      </a:r>
                      <a:r>
                        <a:rPr lang="zh-CN" altLang="zh-CN" dirty="0">
                          <a:effectLst/>
                        </a:rPr>
                        <a:t> </a:t>
                      </a:r>
                      <a:endParaRPr lang="zh-CN" altLang="en-US" dirty="0"/>
                    </a:p>
                  </a:txBody>
                  <a:tcPr/>
                </a:tc>
                <a:tc>
                  <a:txBody>
                    <a:bodyPr/>
                    <a:lstStyle/>
                    <a:p>
                      <a:r>
                        <a:rPr lang="en-US" altLang="zh-CN" sz="1800" kern="1200" dirty="0">
                          <a:solidFill>
                            <a:schemeClr val="dk1"/>
                          </a:solidFill>
                          <a:effectLst/>
                          <a:latin typeface="+mn-lt"/>
                          <a:ea typeface="+mn-ea"/>
                          <a:cs typeface="+mn-cs"/>
                        </a:rPr>
                        <a:t>1550ms</a:t>
                      </a:r>
                      <a:r>
                        <a:rPr lang="zh-CN" altLang="zh-CN" dirty="0">
                          <a:effectLst/>
                        </a:rPr>
                        <a:t> </a:t>
                      </a:r>
                      <a:endParaRPr lang="zh-CN" altLang="en-US" dirty="0"/>
                    </a:p>
                  </a:txBody>
                  <a:tcPr/>
                </a:tc>
                <a:tc>
                  <a:txBody>
                    <a:bodyPr/>
                    <a:lstStyle/>
                    <a:p>
                      <a:r>
                        <a:rPr lang="en-US" altLang="zh-CN" sz="1800" kern="1200" dirty="0">
                          <a:solidFill>
                            <a:schemeClr val="dk1"/>
                          </a:solidFill>
                          <a:effectLst/>
                          <a:latin typeface="+mn-lt"/>
                          <a:ea typeface="+mn-ea"/>
                          <a:cs typeface="+mn-cs"/>
                        </a:rPr>
                        <a:t>2192ms</a:t>
                      </a:r>
                      <a:r>
                        <a:rPr lang="zh-CN" altLang="zh-CN" dirty="0">
                          <a:effectLst/>
                        </a:rPr>
                        <a:t> </a:t>
                      </a:r>
                      <a:endParaRPr lang="zh-CN" altLang="en-US" dirty="0"/>
                    </a:p>
                  </a:txBody>
                  <a:tcPr/>
                </a:tc>
                <a:tc>
                  <a:txBody>
                    <a:bodyPr/>
                    <a:lstStyle/>
                    <a:p>
                      <a:r>
                        <a:rPr lang="en-US" altLang="zh-CN" sz="1800" kern="1200" dirty="0">
                          <a:solidFill>
                            <a:schemeClr val="dk1"/>
                          </a:solidFill>
                          <a:effectLst/>
                          <a:latin typeface="+mn-lt"/>
                          <a:ea typeface="+mn-ea"/>
                          <a:cs typeface="+mn-cs"/>
                        </a:rPr>
                        <a:t>1372ms</a:t>
                      </a:r>
                      <a:r>
                        <a:rPr lang="zh-CN" altLang="zh-CN" dirty="0">
                          <a:effectLst/>
                        </a:rPr>
                        <a:t> </a:t>
                      </a:r>
                      <a:endParaRPr lang="zh-CN" altLang="en-US" dirty="0"/>
                    </a:p>
                  </a:txBody>
                  <a:tcPr/>
                </a:tc>
                <a:tc>
                  <a:txBody>
                    <a:bodyPr/>
                    <a:lstStyle/>
                    <a:p>
                      <a:r>
                        <a:rPr lang="en-US" altLang="zh-CN" sz="1800" kern="1200" dirty="0">
                          <a:solidFill>
                            <a:schemeClr val="dk1"/>
                          </a:solidFill>
                          <a:effectLst/>
                          <a:latin typeface="+mn-lt"/>
                          <a:ea typeface="+mn-ea"/>
                          <a:cs typeface="+mn-cs"/>
                        </a:rPr>
                        <a:t>4956ms</a:t>
                      </a:r>
                      <a:r>
                        <a:rPr lang="zh-CN" altLang="zh-CN" dirty="0">
                          <a:effectLst/>
                        </a:rPr>
                        <a:t> </a:t>
                      </a:r>
                      <a:endParaRPr lang="zh-CN" altLang="en-US" dirty="0"/>
                    </a:p>
                  </a:txBody>
                  <a:tcPr/>
                </a:tc>
              </a:tr>
            </a:tbl>
          </a:graphicData>
        </a:graphic>
      </p:graphicFrame>
      <p:sp>
        <p:nvSpPr>
          <p:cNvPr id="12" name="文本框 11"/>
          <p:cNvSpPr txBox="1"/>
          <p:nvPr/>
        </p:nvSpPr>
        <p:spPr>
          <a:xfrm>
            <a:off x="908537" y="4135063"/>
            <a:ext cx="10117015" cy="2246769"/>
          </a:xfrm>
          <a:prstGeom prst="rect">
            <a:avLst/>
          </a:prstGeom>
          <a:noFill/>
        </p:spPr>
        <p:txBody>
          <a:bodyPr wrap="square">
            <a:spAutoFit/>
          </a:bodyPr>
          <a:lstStyle/>
          <a:p>
            <a:r>
              <a:rPr lang="en-US" altLang="zh-CN" sz="2000" kern="100" dirty="0">
                <a:effectLst/>
                <a:latin typeface="+mn-ea"/>
              </a:rPr>
              <a:t>      </a:t>
            </a:r>
            <a:r>
              <a:rPr lang="zh-CN" altLang="en-US" sz="2000" kern="100" dirty="0">
                <a:effectLst/>
                <a:latin typeface="+mn-ea"/>
              </a:rPr>
              <a:t>由于代码段</a:t>
            </a:r>
            <a:r>
              <a:rPr lang="en-US" altLang="zh-CN" sz="2000" kern="100" dirty="0">
                <a:effectLst/>
                <a:latin typeface="+mn-ea"/>
              </a:rPr>
              <a:t>1</a:t>
            </a:r>
            <a:r>
              <a:rPr lang="zh-CN" altLang="en-US" sz="2000" kern="100" dirty="0">
                <a:effectLst/>
                <a:latin typeface="+mn-ea"/>
              </a:rPr>
              <a:t>中没有添加随机数，在编译阶段就直接对代码进行了优化，会让程序的时间缩小，因此后面的代码段都添加了随机数对代码，去掉编译优化的影响。</a:t>
            </a:r>
            <a:endParaRPr lang="en-US" altLang="zh-CN" sz="2000" kern="100" dirty="0">
              <a:effectLst/>
              <a:latin typeface="+mn-ea"/>
            </a:endParaRPr>
          </a:p>
          <a:p>
            <a:r>
              <a:rPr lang="en-US" altLang="zh-CN" sz="2000" kern="100" dirty="0">
                <a:effectLst/>
                <a:latin typeface="+mn-ea"/>
              </a:rPr>
              <a:t>      </a:t>
            </a:r>
            <a:r>
              <a:rPr lang="zh-CN" altLang="en-US" sz="2000" kern="100" dirty="0">
                <a:effectLst/>
                <a:latin typeface="+mn-ea"/>
              </a:rPr>
              <a:t>表中可以得出结论：</a:t>
            </a:r>
            <a:r>
              <a:rPr lang="en-US" altLang="zh-CN" sz="2000" kern="100" dirty="0" err="1">
                <a:effectLst/>
                <a:latin typeface="+mn-ea"/>
              </a:rPr>
              <a:t>MicroDart</a:t>
            </a:r>
            <a:r>
              <a:rPr lang="zh-CN" altLang="zh-CN" sz="2000" kern="100" dirty="0">
                <a:effectLst/>
                <a:latin typeface="+mn-ea"/>
                <a:cs typeface="Times New Roman" panose="02020503050405090304" pitchFamily="18" charset="0"/>
              </a:rPr>
              <a:t>的运行效率相较于原生</a:t>
            </a:r>
            <a:r>
              <a:rPr lang="en-US" altLang="zh-CN" sz="2000" kern="100" dirty="0">
                <a:effectLst/>
                <a:latin typeface="+mn-ea"/>
              </a:rPr>
              <a:t>dart</a:t>
            </a:r>
            <a:r>
              <a:rPr lang="zh-CN" altLang="zh-CN" sz="2000" kern="100" dirty="0">
                <a:effectLst/>
                <a:latin typeface="+mn-ea"/>
                <a:cs typeface="Times New Roman" panose="02020503050405090304" pitchFamily="18" charset="0"/>
              </a:rPr>
              <a:t>而言，</a:t>
            </a:r>
            <a:r>
              <a:rPr lang="zh-CN" altLang="zh-CN" sz="2000" b="1" kern="100" dirty="0">
                <a:solidFill>
                  <a:srgbClr val="FF0000"/>
                </a:solidFill>
                <a:effectLst/>
                <a:latin typeface="+mn-ea"/>
                <a:cs typeface="Times New Roman" panose="02020503050405090304" pitchFamily="18" charset="0"/>
              </a:rPr>
              <a:t>平均相差在</a:t>
            </a:r>
            <a:r>
              <a:rPr lang="en-US" altLang="zh-CN" sz="2000" b="1" kern="100" dirty="0">
                <a:solidFill>
                  <a:srgbClr val="FF0000"/>
                </a:solidFill>
                <a:effectLst/>
                <a:latin typeface="+mn-ea"/>
              </a:rPr>
              <a:t>5-10</a:t>
            </a:r>
            <a:r>
              <a:rPr lang="zh-CN" altLang="zh-CN" sz="2000" b="1" kern="100" dirty="0">
                <a:solidFill>
                  <a:srgbClr val="FF0000"/>
                </a:solidFill>
                <a:effectLst/>
                <a:latin typeface="+mn-ea"/>
                <a:cs typeface="Times New Roman" panose="02020503050405090304" pitchFamily="18" charset="0"/>
              </a:rPr>
              <a:t>倍浮动</a:t>
            </a:r>
            <a:r>
              <a:rPr lang="zh-CN" altLang="zh-CN" sz="2000" kern="100" dirty="0">
                <a:effectLst/>
                <a:latin typeface="+mn-ea"/>
                <a:cs typeface="Times New Roman" panose="02020503050405090304" pitchFamily="18" charset="0"/>
              </a:rPr>
              <a:t>。又因为</a:t>
            </a:r>
            <a:r>
              <a:rPr lang="en-US" altLang="zh-CN" sz="2000" kern="100" dirty="0">
                <a:effectLst/>
                <a:latin typeface="+mn-ea"/>
              </a:rPr>
              <a:t>Dart</a:t>
            </a:r>
            <a:r>
              <a:rPr lang="zh-CN" altLang="zh-CN" sz="2000" kern="100" dirty="0">
                <a:effectLst/>
                <a:latin typeface="+mn-ea"/>
                <a:cs typeface="Times New Roman" panose="02020503050405090304" pitchFamily="18" charset="0"/>
              </a:rPr>
              <a:t>本身媲美原生的运行效率，虽然</a:t>
            </a:r>
            <a:r>
              <a:rPr lang="en-US" altLang="zh-CN" sz="2000" kern="100" dirty="0" err="1">
                <a:effectLst/>
                <a:latin typeface="+mn-ea"/>
              </a:rPr>
              <a:t>MicroDart</a:t>
            </a:r>
            <a:r>
              <a:rPr lang="zh-CN" altLang="zh-CN" sz="2000" kern="100" dirty="0">
                <a:effectLst/>
                <a:latin typeface="+mn-ea"/>
                <a:cs typeface="Times New Roman" panose="02020503050405090304" pitchFamily="18" charset="0"/>
              </a:rPr>
              <a:t>和</a:t>
            </a:r>
            <a:r>
              <a:rPr lang="zh-CN" altLang="en-US" sz="2000" kern="100" dirty="0">
                <a:latin typeface="+mn-ea"/>
                <a:cs typeface="Times New Roman" panose="02020503050405090304" pitchFamily="18" charset="0"/>
              </a:rPr>
              <a:t>官方</a:t>
            </a:r>
            <a:r>
              <a:rPr lang="en-US" altLang="zh-CN" sz="2000" kern="100" dirty="0">
                <a:effectLst/>
                <a:latin typeface="+mn-ea"/>
              </a:rPr>
              <a:t>Dart</a:t>
            </a:r>
            <a:r>
              <a:rPr lang="zh-CN" altLang="zh-CN" sz="2000" kern="100" dirty="0">
                <a:effectLst/>
                <a:latin typeface="+mn-ea"/>
                <a:cs typeface="Times New Roman" panose="02020503050405090304" pitchFamily="18" charset="0"/>
              </a:rPr>
              <a:t>在运行效率上有一定的差距，但因为它不需要跨进程通信，也不需要嵌入相对复杂的虚拟机，其本身就是基于</a:t>
            </a:r>
            <a:r>
              <a:rPr lang="en-US" altLang="zh-CN" sz="2000" kern="100" dirty="0">
                <a:effectLst/>
                <a:latin typeface="+mn-ea"/>
              </a:rPr>
              <a:t>Dart</a:t>
            </a:r>
            <a:r>
              <a:rPr lang="zh-CN" altLang="zh-CN" sz="2000" kern="100" dirty="0">
                <a:effectLst/>
                <a:latin typeface="+mn-ea"/>
                <a:cs typeface="Times New Roman" panose="02020503050405090304" pitchFamily="18" charset="0"/>
              </a:rPr>
              <a:t>开发，很多语法特性</a:t>
            </a:r>
            <a:r>
              <a:rPr lang="zh-CN" altLang="en-US" sz="2000" kern="100" dirty="0">
                <a:effectLst/>
                <a:latin typeface="+mn-ea"/>
                <a:cs typeface="Times New Roman" panose="02020503050405090304" pitchFamily="18" charset="0"/>
              </a:rPr>
              <a:t>也</a:t>
            </a:r>
            <a:r>
              <a:rPr lang="zh-CN" altLang="zh-CN" sz="2000" kern="100" dirty="0">
                <a:effectLst/>
                <a:latin typeface="+mn-ea"/>
                <a:cs typeface="Times New Roman" panose="02020503050405090304" pitchFamily="18" charset="0"/>
              </a:rPr>
              <a:t>只是对原生</a:t>
            </a:r>
            <a:r>
              <a:rPr lang="en-US" altLang="zh-CN" sz="2000" kern="100" dirty="0">
                <a:effectLst/>
                <a:latin typeface="+mn-ea"/>
              </a:rPr>
              <a:t>Dart</a:t>
            </a:r>
            <a:r>
              <a:rPr lang="zh-CN" altLang="zh-CN" sz="2000" kern="100" dirty="0">
                <a:effectLst/>
                <a:latin typeface="+mn-ea"/>
                <a:cs typeface="Times New Roman" panose="02020503050405090304" pitchFamily="18" charset="0"/>
              </a:rPr>
              <a:t>做的一种代理</a:t>
            </a:r>
            <a:r>
              <a:rPr lang="zh-CN" altLang="en-US" sz="2000" kern="100" dirty="0">
                <a:effectLst/>
                <a:latin typeface="+mn-ea"/>
                <a:cs typeface="Times New Roman" panose="02020503050405090304" pitchFamily="18" charset="0"/>
              </a:rPr>
              <a:t>例如</a:t>
            </a:r>
            <a:r>
              <a:rPr lang="en-US" altLang="zh-CN" sz="2000" kern="100" dirty="0">
                <a:effectLst/>
                <a:latin typeface="+mn-ea"/>
                <a:cs typeface="Times New Roman" panose="02020503050405090304" pitchFamily="18" charset="0"/>
              </a:rPr>
              <a:t>try-catch</a:t>
            </a:r>
            <a:r>
              <a:rPr lang="zh-CN" altLang="en-US" sz="2000" kern="100" dirty="0">
                <a:effectLst/>
                <a:latin typeface="+mn-ea"/>
                <a:cs typeface="Times New Roman" panose="02020503050405090304" pitchFamily="18" charset="0"/>
              </a:rPr>
              <a:t>，</a:t>
            </a:r>
            <a:r>
              <a:rPr lang="en-US" altLang="zh-CN" sz="2000" kern="100" dirty="0">
                <a:latin typeface="+mn-ea"/>
                <a:cs typeface="Times New Roman" panose="02020503050405090304" pitchFamily="18" charset="0"/>
              </a:rPr>
              <a:t>Future</a:t>
            </a:r>
            <a:r>
              <a:rPr lang="zh-CN" altLang="en-US" sz="2000" kern="100" dirty="0">
                <a:latin typeface="+mn-ea"/>
                <a:cs typeface="Times New Roman" panose="02020503050405090304" pitchFamily="18" charset="0"/>
              </a:rPr>
              <a:t>支持等</a:t>
            </a:r>
            <a:r>
              <a:rPr lang="zh-CN" altLang="en-US" sz="2000" kern="100" dirty="0">
                <a:effectLst/>
                <a:latin typeface="+mn-ea"/>
                <a:cs typeface="Times New Roman" panose="02020503050405090304" pitchFamily="18" charset="0"/>
              </a:rPr>
              <a:t>，在</a:t>
            </a:r>
            <a:r>
              <a:rPr lang="zh-CN" altLang="zh-CN" sz="2000" kern="100" dirty="0">
                <a:effectLst/>
                <a:latin typeface="+mn-ea"/>
                <a:cs typeface="Times New Roman" panose="02020503050405090304" pitchFamily="18" charset="0"/>
              </a:rPr>
              <a:t>消耗上会更小。</a:t>
            </a:r>
            <a:r>
              <a:rPr lang="zh-CN" altLang="zh-CN" sz="2000" dirty="0">
                <a:effectLst/>
                <a:latin typeface="+mn-ea"/>
              </a:rPr>
              <a:t> </a:t>
            </a:r>
            <a:endParaRPr lang="zh-CN" altLang="en-US" sz="2000" dirty="0">
              <a:latin typeface="+mn-ea"/>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组 3"/>
          <p:cNvPicPr>
            <a:picLocks noChangeAspect="1"/>
          </p:cNvPicPr>
          <p:nvPr/>
        </p:nvPicPr>
        <p:blipFill>
          <a:blip r:embed="rId1" cstate="screen"/>
          <a:stretch>
            <a:fillRect/>
          </a:stretch>
        </p:blipFill>
        <p:spPr>
          <a:xfrm flipV="1">
            <a:off x="0" y="5390515"/>
            <a:ext cx="1167130" cy="1467485"/>
          </a:xfrm>
          <a:prstGeom prst="rect">
            <a:avLst/>
          </a:prstGeom>
        </p:spPr>
      </p:pic>
      <p:sp>
        <p:nvSpPr>
          <p:cNvPr id="26" name="PA-圆角矩形 5"/>
          <p:cNvSpPr/>
          <p:nvPr>
            <p:custDataLst>
              <p:tags r:id="rId2"/>
            </p:custDataLst>
          </p:nvPr>
        </p:nvSpPr>
        <p:spPr>
          <a:xfrm>
            <a:off x="158115" y="341630"/>
            <a:ext cx="821055" cy="716915"/>
          </a:xfrm>
          <a:prstGeom prst="roundRect">
            <a:avLst>
              <a:gd name="adj" fmla="val 0"/>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rgbClr val="000000"/>
              </a:solidFill>
              <a:latin typeface="Arial" panose="020B0604020202090204"/>
              <a:ea typeface="微软雅黑"/>
              <a:sym typeface="Arial" panose="020B0604020202090204"/>
            </a:endParaRPr>
          </a:p>
        </p:txBody>
      </p:sp>
      <p:sp>
        <p:nvSpPr>
          <p:cNvPr id="9" name="文本框 8"/>
          <p:cNvSpPr txBox="1"/>
          <p:nvPr/>
        </p:nvSpPr>
        <p:spPr>
          <a:xfrm>
            <a:off x="307367" y="1113668"/>
            <a:ext cx="4840434" cy="1200329"/>
          </a:xfrm>
          <a:prstGeom prst="rect">
            <a:avLst/>
          </a:prstGeom>
          <a:noFill/>
        </p:spPr>
        <p:txBody>
          <a:bodyPr wrap="square">
            <a:spAutoFit/>
          </a:bodyPr>
          <a:lstStyle/>
          <a:p>
            <a:endParaRPr lang="en-US" altLang="zh-CN" dirty="0"/>
          </a:p>
          <a:p>
            <a:endParaRPr lang="en-US" altLang="zh-CN" dirty="0"/>
          </a:p>
          <a:p>
            <a:endParaRPr lang="en-US" altLang="zh-CN" dirty="0"/>
          </a:p>
          <a:p>
            <a:endParaRPr lang="zh-CN" altLang="en-US" dirty="0"/>
          </a:p>
        </p:txBody>
      </p:sp>
      <p:grpSp>
        <p:nvGrpSpPr>
          <p:cNvPr id="8" name="组合 7"/>
          <p:cNvGrpSpPr/>
          <p:nvPr/>
        </p:nvGrpSpPr>
        <p:grpSpPr>
          <a:xfrm>
            <a:off x="4053031" y="218925"/>
            <a:ext cx="4343742" cy="954273"/>
            <a:chOff x="7301" y="148"/>
            <a:chExt cx="4598" cy="1603"/>
          </a:xfrm>
        </p:grpSpPr>
        <p:sp>
          <p:nvSpPr>
            <p:cNvPr id="10" name="文本框 9"/>
            <p:cNvSpPr txBox="1"/>
            <p:nvPr/>
          </p:nvSpPr>
          <p:spPr>
            <a:xfrm>
              <a:off x="7301" y="148"/>
              <a:ext cx="4598" cy="1603"/>
            </a:xfrm>
            <a:prstGeom prst="rect">
              <a:avLst/>
            </a:prstGeom>
            <a:noFill/>
          </p:spPr>
          <p:txBody>
            <a:bodyPr wrap="square" rtlCol="0">
              <a:spAutoFit/>
            </a:bodyPr>
            <a:lstStyle/>
            <a:p>
              <a:pPr algn="ctr"/>
              <a:r>
                <a:rPr lang="en-US" altLang="zh-CN" sz="3200" b="1" dirty="0">
                  <a:solidFill>
                    <a:srgbClr val="091077"/>
                  </a:solidFill>
                  <a:latin typeface="Arial" panose="020B0604020202090204"/>
                  <a:ea typeface="微软雅黑"/>
                  <a:sym typeface="Arial" panose="020B0604020202090204"/>
                </a:rPr>
                <a:t>Flutter</a:t>
              </a:r>
              <a:r>
                <a:rPr lang="zh-CN" altLang="en-US" sz="3200" b="1" dirty="0">
                  <a:solidFill>
                    <a:srgbClr val="091077"/>
                  </a:solidFill>
                  <a:latin typeface="Arial" panose="020B0604020202090204"/>
                  <a:ea typeface="微软雅黑"/>
                  <a:sym typeface="Arial" panose="020B0604020202090204"/>
                </a:rPr>
                <a:t>性能测试</a:t>
              </a:r>
              <a:endParaRPr lang="zh-CN" altLang="en-US" sz="3200" b="1" dirty="0">
                <a:solidFill>
                  <a:srgbClr val="091077"/>
                </a:solidFill>
                <a:latin typeface="Arial" panose="020B0604020202090204"/>
                <a:ea typeface="微软雅黑"/>
                <a:sym typeface="Arial" panose="020B0604020202090204"/>
              </a:endParaRPr>
            </a:p>
            <a:p>
              <a:pPr algn="ctr"/>
              <a:r>
                <a:rPr lang="zh-CN" altLang="zh-CN" sz="2400" dirty="0">
                  <a:effectLst/>
                </a:rPr>
                <a:t> </a:t>
              </a:r>
              <a:endParaRPr lang="zh-CN" altLang="en-US" sz="2400" b="1" dirty="0">
                <a:solidFill>
                  <a:srgbClr val="091077"/>
                </a:solidFill>
                <a:latin typeface="Arial" panose="020B0604020202090204"/>
                <a:ea typeface="微软雅黑"/>
                <a:sym typeface="Arial" panose="020B0604020202090204"/>
              </a:endParaRPr>
            </a:p>
          </p:txBody>
        </p:sp>
        <p:cxnSp>
          <p:nvCxnSpPr>
            <p:cNvPr id="11" name="直接连接符 15"/>
            <p:cNvCxnSpPr/>
            <p:nvPr/>
          </p:nvCxnSpPr>
          <p:spPr>
            <a:xfrm>
              <a:off x="8737" y="1208"/>
              <a:ext cx="1726" cy="0"/>
            </a:xfrm>
            <a:prstGeom prst="line">
              <a:avLst/>
            </a:prstGeom>
            <a:ln w="31750">
              <a:solidFill>
                <a:srgbClr val="091077"/>
              </a:solidFill>
            </a:ln>
          </p:spPr>
          <p:style>
            <a:lnRef idx="1">
              <a:schemeClr val="accent1"/>
            </a:lnRef>
            <a:fillRef idx="0">
              <a:schemeClr val="accent1"/>
            </a:fillRef>
            <a:effectRef idx="0">
              <a:schemeClr val="accent1"/>
            </a:effectRef>
            <a:fontRef idx="minor">
              <a:schemeClr val="tx1"/>
            </a:fontRef>
          </p:style>
        </p:cxnSp>
      </p:grpSp>
      <p:pic>
        <p:nvPicPr>
          <p:cNvPr id="6" name="图片 5" descr="组 4"/>
          <p:cNvPicPr>
            <a:picLocks noChangeAspect="1"/>
          </p:cNvPicPr>
          <p:nvPr/>
        </p:nvPicPr>
        <p:blipFill>
          <a:blip r:embed="rId3" cstate="screen"/>
          <a:stretch>
            <a:fillRect/>
          </a:stretch>
        </p:blipFill>
        <p:spPr>
          <a:xfrm flipV="1">
            <a:off x="11287125" y="0"/>
            <a:ext cx="907523" cy="1638000"/>
          </a:xfrm>
          <a:prstGeom prst="rect">
            <a:avLst/>
          </a:prstGeom>
        </p:spPr>
      </p:pic>
      <p:sp>
        <p:nvSpPr>
          <p:cNvPr id="5" name="文本框 4"/>
          <p:cNvSpPr txBox="1"/>
          <p:nvPr/>
        </p:nvSpPr>
        <p:spPr>
          <a:xfrm>
            <a:off x="821521" y="943018"/>
            <a:ext cx="10643647" cy="5909310"/>
          </a:xfrm>
          <a:prstGeom prst="rect">
            <a:avLst/>
          </a:prstGeom>
          <a:noFill/>
        </p:spPr>
        <p:txBody>
          <a:bodyPr wrap="square">
            <a:spAutoFit/>
          </a:bodyPr>
          <a:lstStyle/>
          <a:p>
            <a:pPr indent="304800" algn="just">
              <a:lnSpc>
                <a:spcPct val="150000"/>
              </a:lnSpc>
            </a:pPr>
            <a:r>
              <a:rPr lang="en-US" altLang="zh-CN" sz="2100" kern="100" dirty="0">
                <a:effectLst/>
                <a:latin typeface="+mn-ea"/>
              </a:rPr>
              <a:t>“</a:t>
            </a:r>
            <a:r>
              <a:rPr lang="zh-CN" altLang="zh-CN" sz="2100" kern="100" dirty="0">
                <a:effectLst/>
                <a:latin typeface="+mn-ea"/>
              </a:rPr>
              <a:t>场景一</a:t>
            </a:r>
            <a:r>
              <a:rPr lang="en-US" altLang="zh-CN" sz="2100" kern="100" dirty="0">
                <a:effectLst/>
                <a:latin typeface="+mn-ea"/>
              </a:rPr>
              <a:t>”</a:t>
            </a:r>
            <a:r>
              <a:rPr lang="zh-CN" altLang="zh-CN" sz="2100" kern="100" dirty="0">
                <a:effectLst/>
                <a:latin typeface="+mn-ea"/>
              </a:rPr>
              <a:t>为模拟商品展示的单页面，在此场景中的图片均会通过第三方</a:t>
            </a:r>
            <a:r>
              <a:rPr lang="en-US" altLang="zh-CN" sz="2100" kern="100" dirty="0">
                <a:effectLst/>
                <a:latin typeface="+mn-ea"/>
              </a:rPr>
              <a:t> Flutter </a:t>
            </a:r>
            <a:r>
              <a:rPr lang="zh-CN" altLang="zh-CN" sz="2100" kern="100" dirty="0">
                <a:effectLst/>
                <a:latin typeface="+mn-ea"/>
              </a:rPr>
              <a:t>库</a:t>
            </a:r>
            <a:r>
              <a:rPr lang="en-US" altLang="zh-CN" sz="2100" kern="100" dirty="0" err="1">
                <a:effectLst/>
                <a:latin typeface="+mn-ea"/>
              </a:rPr>
              <a:t>extend_image</a:t>
            </a:r>
            <a:r>
              <a:rPr lang="zh-CN" altLang="zh-CN" sz="2100" kern="100" dirty="0">
                <a:effectLst/>
                <a:latin typeface="+mn-ea"/>
              </a:rPr>
              <a:t>作为图片加载与显示的插件。在此场景中可以测试</a:t>
            </a:r>
            <a:r>
              <a:rPr lang="en-US" altLang="zh-CN" sz="2100" kern="100" dirty="0">
                <a:effectLst/>
                <a:latin typeface="+mn-ea"/>
              </a:rPr>
              <a:t> </a:t>
            </a:r>
            <a:r>
              <a:rPr lang="en-US" altLang="zh-CN" sz="2100" kern="100" dirty="0" err="1">
                <a:effectLst/>
                <a:latin typeface="+mn-ea"/>
              </a:rPr>
              <a:t>MicroDart</a:t>
            </a:r>
            <a:r>
              <a:rPr lang="en-US" altLang="zh-CN" sz="2100" kern="100" dirty="0">
                <a:effectLst/>
                <a:latin typeface="+mn-ea"/>
              </a:rPr>
              <a:t> </a:t>
            </a:r>
            <a:r>
              <a:rPr lang="zh-CN" altLang="zh-CN" sz="2100" kern="100" dirty="0">
                <a:effectLst/>
                <a:latin typeface="+mn-ea"/>
              </a:rPr>
              <a:t>对单页面</a:t>
            </a:r>
            <a:r>
              <a:rPr lang="en-US" altLang="zh-CN" sz="2100" kern="100" dirty="0">
                <a:effectLst/>
                <a:latin typeface="+mn-ea"/>
              </a:rPr>
              <a:t> UI </a:t>
            </a:r>
            <a:r>
              <a:rPr lang="zh-CN" altLang="zh-CN" sz="2100" kern="100" dirty="0">
                <a:effectLst/>
                <a:latin typeface="+mn-ea"/>
              </a:rPr>
              <a:t>代码的运行情况，以及集成第三方</a:t>
            </a:r>
            <a:r>
              <a:rPr lang="en-US" altLang="zh-CN" sz="2100" kern="100" dirty="0">
                <a:effectLst/>
                <a:latin typeface="+mn-ea"/>
              </a:rPr>
              <a:t> Flutter </a:t>
            </a:r>
            <a:r>
              <a:rPr lang="zh-CN" altLang="zh-CN" sz="2100" kern="100" dirty="0">
                <a:effectLst/>
                <a:latin typeface="+mn-ea"/>
              </a:rPr>
              <a:t>库的可行性。</a:t>
            </a:r>
            <a:endParaRPr lang="zh-CN" altLang="zh-CN" sz="2100" kern="100" dirty="0">
              <a:effectLst/>
              <a:latin typeface="+mn-ea"/>
            </a:endParaRPr>
          </a:p>
          <a:p>
            <a:pPr indent="304800" algn="just">
              <a:lnSpc>
                <a:spcPct val="150000"/>
              </a:lnSpc>
            </a:pPr>
            <a:r>
              <a:rPr lang="en-US" altLang="zh-CN" sz="2100" kern="100" dirty="0">
                <a:effectLst/>
                <a:latin typeface="+mn-ea"/>
              </a:rPr>
              <a:t>“</a:t>
            </a:r>
            <a:r>
              <a:rPr lang="zh-CN" altLang="zh-CN" sz="2100" kern="100" dirty="0">
                <a:effectLst/>
                <a:latin typeface="+mn-ea"/>
              </a:rPr>
              <a:t>场景二</a:t>
            </a:r>
            <a:r>
              <a:rPr lang="en-US" altLang="zh-CN" sz="2100" kern="100" dirty="0">
                <a:effectLst/>
                <a:latin typeface="+mn-ea"/>
              </a:rPr>
              <a:t>”</a:t>
            </a:r>
            <a:r>
              <a:rPr lang="zh-CN" altLang="zh-CN" sz="2100" kern="100" dirty="0">
                <a:effectLst/>
                <a:latin typeface="+mn-ea"/>
              </a:rPr>
              <a:t>为</a:t>
            </a:r>
            <a:r>
              <a:rPr lang="en-US" altLang="zh-CN" sz="2100" kern="100" dirty="0">
                <a:effectLst/>
                <a:latin typeface="+mn-ea"/>
              </a:rPr>
              <a:t> Flutter</a:t>
            </a:r>
            <a:r>
              <a:rPr lang="zh-CN" altLang="zh-CN" sz="2100" kern="100" dirty="0">
                <a:effectLst/>
                <a:latin typeface="+mn-ea"/>
              </a:rPr>
              <a:t>官方提供的动画演示程序，本意是让开发者更好的学习如何在</a:t>
            </a:r>
            <a:r>
              <a:rPr lang="en-US" altLang="zh-CN" sz="2100" kern="100" dirty="0">
                <a:effectLst/>
                <a:latin typeface="+mn-ea"/>
              </a:rPr>
              <a:t> Flutter </a:t>
            </a:r>
            <a:r>
              <a:rPr lang="zh-CN" altLang="zh-CN" sz="2100" kern="100" dirty="0">
                <a:effectLst/>
                <a:latin typeface="+mn-ea"/>
              </a:rPr>
              <a:t>中绘制动画。而动画效果意味着</a:t>
            </a:r>
            <a:r>
              <a:rPr lang="en-US" altLang="zh-CN" sz="2100" kern="100" dirty="0">
                <a:effectLst/>
                <a:latin typeface="+mn-ea"/>
              </a:rPr>
              <a:t> UI </a:t>
            </a:r>
            <a:r>
              <a:rPr lang="zh-CN" altLang="zh-CN" sz="2100" kern="100" dirty="0">
                <a:effectLst/>
                <a:latin typeface="+mn-ea"/>
              </a:rPr>
              <a:t>需要不断刷新，在不同的动画下去分析程序帧率会更加的客观。</a:t>
            </a:r>
            <a:endParaRPr lang="zh-CN" altLang="zh-CN" sz="2100" kern="100" dirty="0">
              <a:effectLst/>
              <a:latin typeface="+mn-ea"/>
            </a:endParaRPr>
          </a:p>
          <a:p>
            <a:r>
              <a:rPr lang="en-US" altLang="zh-CN" sz="2100" kern="100" dirty="0">
                <a:effectLst/>
                <a:latin typeface="+mn-ea"/>
              </a:rPr>
              <a:t>      “</a:t>
            </a:r>
            <a:r>
              <a:rPr lang="zh-CN" altLang="zh-CN" sz="2100" kern="100" dirty="0">
                <a:effectLst/>
                <a:latin typeface="+mn-ea"/>
                <a:cs typeface="Times New Roman" panose="02020503050405090304" pitchFamily="18" charset="0"/>
              </a:rPr>
              <a:t>场景三</a:t>
            </a:r>
            <a:r>
              <a:rPr lang="en-US" altLang="zh-CN" sz="2100" kern="100" dirty="0">
                <a:effectLst/>
                <a:latin typeface="+mn-ea"/>
              </a:rPr>
              <a:t>”</a:t>
            </a:r>
            <a:r>
              <a:rPr lang="zh-CN" altLang="zh-CN" sz="2100" kern="100" dirty="0">
                <a:effectLst/>
                <a:latin typeface="+mn-ea"/>
                <a:cs typeface="Times New Roman" panose="02020503050405090304" pitchFamily="18" charset="0"/>
              </a:rPr>
              <a:t>为谷歌开发的样例程序</a:t>
            </a:r>
            <a:r>
              <a:rPr lang="en-US" altLang="zh-CN" sz="2100" kern="100" dirty="0" err="1">
                <a:effectLst/>
                <a:latin typeface="+mn-ea"/>
              </a:rPr>
              <a:t>flutter_gallery</a:t>
            </a:r>
            <a:r>
              <a:rPr lang="zh-CN" altLang="zh-CN" sz="2100" kern="100" dirty="0">
                <a:effectLst/>
                <a:latin typeface="+mn-ea"/>
                <a:cs typeface="Times New Roman" panose="02020503050405090304" pitchFamily="18" charset="0"/>
              </a:rPr>
              <a:t>，它用于初学者入门</a:t>
            </a:r>
            <a:r>
              <a:rPr lang="en-US" altLang="zh-CN" sz="2100" kern="100" dirty="0">
                <a:effectLst/>
                <a:latin typeface="+mn-ea"/>
              </a:rPr>
              <a:t>flutter</a:t>
            </a:r>
            <a:r>
              <a:rPr lang="zh-CN" altLang="zh-CN" sz="2100" kern="100" dirty="0">
                <a:effectLst/>
                <a:latin typeface="+mn-ea"/>
                <a:cs typeface="Times New Roman" panose="02020503050405090304" pitchFamily="18" charset="0"/>
              </a:rPr>
              <a:t>开发。里面包含了多个</a:t>
            </a:r>
            <a:r>
              <a:rPr lang="en-US" altLang="zh-CN" sz="2100" kern="100" dirty="0">
                <a:effectLst/>
                <a:latin typeface="+mn-ea"/>
              </a:rPr>
              <a:t>UI</a:t>
            </a:r>
            <a:r>
              <a:rPr lang="zh-CN" altLang="zh-CN" sz="2100" kern="100" dirty="0">
                <a:effectLst/>
                <a:latin typeface="+mn-ea"/>
                <a:cs typeface="Times New Roman" panose="02020503050405090304" pitchFamily="18" charset="0"/>
              </a:rPr>
              <a:t>的场景以及几乎全部的</a:t>
            </a:r>
            <a:r>
              <a:rPr lang="en-US" altLang="zh-CN" sz="2100" kern="100" dirty="0">
                <a:effectLst/>
                <a:latin typeface="+mn-ea"/>
              </a:rPr>
              <a:t>UI</a:t>
            </a:r>
            <a:r>
              <a:rPr lang="zh-CN" altLang="zh-CN" sz="2100" kern="100" dirty="0">
                <a:effectLst/>
                <a:latin typeface="+mn-ea"/>
                <a:cs typeface="Times New Roman" panose="02020503050405090304" pitchFamily="18" charset="0"/>
              </a:rPr>
              <a:t>控件，如果</a:t>
            </a:r>
            <a:r>
              <a:rPr lang="en-US" altLang="zh-CN" sz="2100" kern="100" dirty="0" err="1">
                <a:effectLst/>
                <a:latin typeface="+mn-ea"/>
              </a:rPr>
              <a:t>MicroDart</a:t>
            </a:r>
            <a:r>
              <a:rPr lang="zh-CN" altLang="zh-CN" sz="2100" kern="100" dirty="0">
                <a:effectLst/>
                <a:latin typeface="+mn-ea"/>
                <a:cs typeface="Times New Roman" panose="02020503050405090304" pitchFamily="18" charset="0"/>
              </a:rPr>
              <a:t>能够解释运行</a:t>
            </a:r>
            <a:r>
              <a:rPr lang="en-US" altLang="zh-CN" sz="2100" kern="100" dirty="0" err="1">
                <a:effectLst/>
                <a:latin typeface="+mn-ea"/>
              </a:rPr>
              <a:t>flutter_gallery</a:t>
            </a:r>
            <a:r>
              <a:rPr lang="zh-CN" altLang="zh-CN" sz="2100" kern="100" dirty="0">
                <a:effectLst/>
                <a:latin typeface="+mn-ea"/>
                <a:cs typeface="Times New Roman" panose="02020503050405090304" pitchFamily="18" charset="0"/>
              </a:rPr>
              <a:t>，那么就证明</a:t>
            </a:r>
            <a:r>
              <a:rPr lang="en-US" altLang="zh-CN" sz="2100" kern="100" dirty="0" err="1">
                <a:effectLst/>
                <a:latin typeface="+mn-ea"/>
              </a:rPr>
              <a:t>MicroDart</a:t>
            </a:r>
            <a:r>
              <a:rPr lang="zh-CN" altLang="zh-CN" sz="2100" kern="100" dirty="0">
                <a:effectLst/>
                <a:latin typeface="+mn-ea"/>
                <a:cs typeface="Times New Roman" panose="02020503050405090304" pitchFamily="18" charset="0"/>
              </a:rPr>
              <a:t>解释器已经能够动态解释运行大部分</a:t>
            </a:r>
            <a:r>
              <a:rPr lang="en-US" altLang="zh-CN" sz="2100" kern="100" dirty="0">
                <a:effectLst/>
                <a:latin typeface="+mn-ea"/>
              </a:rPr>
              <a:t>Flutter</a:t>
            </a:r>
            <a:r>
              <a:rPr lang="zh-CN" altLang="zh-CN" sz="2100" kern="100" dirty="0">
                <a:effectLst/>
                <a:latin typeface="+mn-ea"/>
                <a:cs typeface="Times New Roman" panose="02020503050405090304" pitchFamily="18" charset="0"/>
              </a:rPr>
              <a:t>的</a:t>
            </a:r>
            <a:r>
              <a:rPr lang="en-US" altLang="zh-CN" sz="2100" kern="100" dirty="0">
                <a:effectLst/>
                <a:latin typeface="+mn-ea"/>
              </a:rPr>
              <a:t>UI</a:t>
            </a:r>
            <a:r>
              <a:rPr lang="zh-CN" altLang="zh-CN" sz="2100" kern="100" dirty="0">
                <a:effectLst/>
                <a:latin typeface="+mn-ea"/>
                <a:cs typeface="Times New Roman" panose="02020503050405090304" pitchFamily="18" charset="0"/>
              </a:rPr>
              <a:t>控件。</a:t>
            </a:r>
            <a:r>
              <a:rPr lang="zh-CN" altLang="zh-CN" sz="2100" dirty="0">
                <a:effectLst/>
                <a:latin typeface="+mn-ea"/>
              </a:rPr>
              <a:t> </a:t>
            </a:r>
            <a:endParaRPr lang="en-US" altLang="zh-CN" sz="2100" dirty="0">
              <a:effectLst/>
              <a:latin typeface="+mn-ea"/>
            </a:endParaRPr>
          </a:p>
          <a:p>
            <a:r>
              <a:rPr lang="en-US" altLang="zh-CN" sz="2100" kern="100" dirty="0">
                <a:effectLst/>
                <a:latin typeface="+mn-ea"/>
                <a:cs typeface="Times New Roman" panose="02020503050405090304" pitchFamily="18" charset="0"/>
              </a:rPr>
              <a:t>        </a:t>
            </a:r>
            <a:r>
              <a:rPr lang="zh-CN" altLang="zh-CN" sz="2100" kern="100" dirty="0">
                <a:effectLst/>
                <a:latin typeface="+mn-ea"/>
                <a:cs typeface="Times New Roman" panose="02020503050405090304" pitchFamily="18" charset="0"/>
              </a:rPr>
              <a:t>在这三个场景实验中，会先在原生</a:t>
            </a:r>
            <a:r>
              <a:rPr lang="en-US" altLang="zh-CN" sz="2100" kern="100" dirty="0">
                <a:effectLst/>
                <a:latin typeface="+mn-ea"/>
              </a:rPr>
              <a:t>flutter</a:t>
            </a:r>
            <a:r>
              <a:rPr lang="zh-CN" altLang="zh-CN" sz="2100" kern="100" dirty="0">
                <a:effectLst/>
                <a:latin typeface="+mn-ea"/>
                <a:cs typeface="Times New Roman" panose="02020503050405090304" pitchFamily="18" charset="0"/>
              </a:rPr>
              <a:t>与</a:t>
            </a:r>
            <a:r>
              <a:rPr lang="en-US" altLang="zh-CN" sz="2100" kern="100" dirty="0" err="1">
                <a:effectLst/>
                <a:latin typeface="+mn-ea"/>
              </a:rPr>
              <a:t>MicroDart</a:t>
            </a:r>
            <a:r>
              <a:rPr lang="zh-CN" altLang="zh-CN" sz="2100" kern="100" dirty="0">
                <a:effectLst/>
                <a:latin typeface="+mn-ea"/>
                <a:cs typeface="Times New Roman" panose="02020503050405090304" pitchFamily="18" charset="0"/>
              </a:rPr>
              <a:t>下运行情况下分别统计它们的</a:t>
            </a:r>
            <a:r>
              <a:rPr lang="en-US" altLang="zh-CN" sz="2100" kern="100" dirty="0">
                <a:effectLst/>
                <a:latin typeface="+mn-ea"/>
              </a:rPr>
              <a:t>“</a:t>
            </a:r>
            <a:r>
              <a:rPr lang="zh-CN" altLang="zh-CN" sz="2100" kern="100" dirty="0">
                <a:effectLst/>
                <a:latin typeface="+mn-ea"/>
                <a:cs typeface="Times New Roman" panose="02020503050405090304" pitchFamily="18" charset="0"/>
              </a:rPr>
              <a:t>程序包大小</a:t>
            </a:r>
            <a:r>
              <a:rPr lang="en-US" altLang="zh-CN" sz="2100" kern="100" dirty="0">
                <a:effectLst/>
                <a:latin typeface="+mn-ea"/>
              </a:rPr>
              <a:t>”</a:t>
            </a:r>
            <a:r>
              <a:rPr lang="zh-CN" altLang="zh-CN" sz="2100" kern="100" dirty="0">
                <a:effectLst/>
                <a:latin typeface="+mn-ea"/>
                <a:cs typeface="Times New Roman" panose="02020503050405090304" pitchFamily="18" charset="0"/>
              </a:rPr>
              <a:t>，</a:t>
            </a:r>
            <a:r>
              <a:rPr lang="en-US" altLang="zh-CN" sz="2100" kern="100" dirty="0">
                <a:effectLst/>
                <a:latin typeface="+mn-ea"/>
              </a:rPr>
              <a:t>“</a:t>
            </a:r>
            <a:r>
              <a:rPr lang="zh-CN" altLang="zh-CN" sz="2100" kern="100" dirty="0">
                <a:effectLst/>
                <a:latin typeface="+mn-ea"/>
                <a:cs typeface="Times New Roman" panose="02020503050405090304" pitchFamily="18" charset="0"/>
              </a:rPr>
              <a:t>内存占用</a:t>
            </a:r>
            <a:r>
              <a:rPr lang="en-US" altLang="zh-CN" sz="2100" kern="100" dirty="0">
                <a:effectLst/>
                <a:latin typeface="+mn-ea"/>
              </a:rPr>
              <a:t>”</a:t>
            </a:r>
            <a:r>
              <a:rPr lang="zh-CN" altLang="zh-CN" sz="2100" kern="100" dirty="0">
                <a:effectLst/>
                <a:latin typeface="+mn-ea"/>
                <a:cs typeface="Times New Roman" panose="02020503050405090304" pitchFamily="18" charset="0"/>
              </a:rPr>
              <a:t>，</a:t>
            </a:r>
            <a:r>
              <a:rPr lang="en-US" altLang="zh-CN" sz="2100" kern="100" dirty="0">
                <a:effectLst/>
                <a:latin typeface="+mn-ea"/>
              </a:rPr>
              <a:t>“CPU</a:t>
            </a:r>
            <a:r>
              <a:rPr lang="zh-CN" altLang="zh-CN" sz="2100" kern="100" dirty="0">
                <a:effectLst/>
                <a:latin typeface="+mn-ea"/>
                <a:cs typeface="Times New Roman" panose="02020503050405090304" pitchFamily="18" charset="0"/>
              </a:rPr>
              <a:t>占用</a:t>
            </a:r>
            <a:r>
              <a:rPr lang="en-US" altLang="zh-CN" sz="2100" kern="100" dirty="0">
                <a:effectLst/>
                <a:latin typeface="+mn-ea"/>
              </a:rPr>
              <a:t>”</a:t>
            </a:r>
            <a:r>
              <a:rPr lang="zh-CN" altLang="zh-CN" sz="2100" kern="100" dirty="0">
                <a:effectLst/>
                <a:latin typeface="+mn-ea"/>
                <a:cs typeface="Times New Roman" panose="02020503050405090304" pitchFamily="18" charset="0"/>
              </a:rPr>
              <a:t>与</a:t>
            </a:r>
            <a:r>
              <a:rPr lang="en-US" altLang="zh-CN" sz="2100" kern="100" dirty="0">
                <a:effectLst/>
                <a:latin typeface="+mn-ea"/>
              </a:rPr>
              <a:t>“UI</a:t>
            </a:r>
            <a:r>
              <a:rPr lang="zh-CN" altLang="zh-CN" sz="2100" kern="100" dirty="0">
                <a:effectLst/>
                <a:latin typeface="+mn-ea"/>
                <a:cs typeface="Times New Roman" panose="02020503050405090304" pitchFamily="18" charset="0"/>
              </a:rPr>
              <a:t>帧率</a:t>
            </a:r>
            <a:r>
              <a:rPr lang="en-US" altLang="zh-CN" sz="2100" kern="100" dirty="0">
                <a:effectLst/>
                <a:latin typeface="+mn-ea"/>
              </a:rPr>
              <a:t>”</a:t>
            </a:r>
            <a:r>
              <a:rPr lang="zh-CN" altLang="zh-CN" sz="2100" kern="100" dirty="0">
                <a:effectLst/>
                <a:latin typeface="+mn-ea"/>
                <a:cs typeface="Times New Roman" panose="02020503050405090304" pitchFamily="18" charset="0"/>
              </a:rPr>
              <a:t>。且在测试</a:t>
            </a:r>
            <a:r>
              <a:rPr lang="en-US" altLang="zh-CN" sz="2100" kern="100" dirty="0" err="1">
                <a:effectLst/>
                <a:latin typeface="+mn-ea"/>
              </a:rPr>
              <a:t>MicroDart</a:t>
            </a:r>
            <a:r>
              <a:rPr lang="zh-CN" altLang="zh-CN" sz="2100" kern="100" dirty="0">
                <a:effectLst/>
                <a:latin typeface="+mn-ea"/>
                <a:cs typeface="Times New Roman" panose="02020503050405090304" pitchFamily="18" charset="0"/>
              </a:rPr>
              <a:t>的过程中会将桥接代码分为</a:t>
            </a:r>
            <a:r>
              <a:rPr lang="en-US" altLang="zh-CN" sz="2100" kern="100" dirty="0">
                <a:effectLst/>
                <a:latin typeface="+mn-ea"/>
              </a:rPr>
              <a:t>“</a:t>
            </a:r>
            <a:r>
              <a:rPr lang="zh-CN" altLang="zh-CN" sz="2100" kern="100" dirty="0">
                <a:effectLst/>
                <a:latin typeface="+mn-ea"/>
                <a:cs typeface="Times New Roman" panose="02020503050405090304" pitchFamily="18" charset="0"/>
              </a:rPr>
              <a:t>全量桥接桥接代码</a:t>
            </a:r>
            <a:r>
              <a:rPr lang="en-US" altLang="zh-CN" sz="2100" kern="100" dirty="0">
                <a:effectLst/>
                <a:latin typeface="+mn-ea"/>
              </a:rPr>
              <a:t>”</a:t>
            </a:r>
            <a:r>
              <a:rPr lang="zh-CN" altLang="zh-CN" sz="2100" kern="100" dirty="0">
                <a:effectLst/>
                <a:latin typeface="+mn-ea"/>
                <a:cs typeface="Times New Roman" panose="02020503050405090304" pitchFamily="18" charset="0"/>
              </a:rPr>
              <a:t>与</a:t>
            </a:r>
            <a:r>
              <a:rPr lang="en-US" altLang="zh-CN" sz="2100" kern="100" dirty="0">
                <a:effectLst/>
                <a:latin typeface="+mn-ea"/>
              </a:rPr>
              <a:t>“</a:t>
            </a:r>
            <a:r>
              <a:rPr lang="zh-CN" altLang="zh-CN" sz="2100" kern="100" dirty="0">
                <a:effectLst/>
                <a:latin typeface="+mn-ea"/>
                <a:cs typeface="Times New Roman" panose="02020503050405090304" pitchFamily="18" charset="0"/>
              </a:rPr>
              <a:t>最小桥接代码</a:t>
            </a:r>
            <a:r>
              <a:rPr lang="en-US" altLang="zh-CN" sz="2100" kern="100" dirty="0">
                <a:effectLst/>
                <a:latin typeface="+mn-ea"/>
              </a:rPr>
              <a:t>”</a:t>
            </a:r>
            <a:r>
              <a:rPr lang="zh-CN" altLang="zh-CN" sz="2100" kern="100" dirty="0">
                <a:effectLst/>
                <a:latin typeface="+mn-ea"/>
                <a:cs typeface="Times New Roman" panose="02020503050405090304" pitchFamily="18" charset="0"/>
              </a:rPr>
              <a:t>两种情况，它们的区别在于前者会生成全量的</a:t>
            </a:r>
            <a:r>
              <a:rPr lang="en-US" altLang="zh-CN" sz="2100" kern="100" dirty="0">
                <a:effectLst/>
                <a:latin typeface="+mn-ea"/>
              </a:rPr>
              <a:t>dart</a:t>
            </a:r>
            <a:r>
              <a:rPr lang="zh-CN" altLang="zh-CN" sz="2100" kern="100" dirty="0">
                <a:effectLst/>
                <a:latin typeface="+mn-ea"/>
                <a:cs typeface="Times New Roman" panose="02020503050405090304" pitchFamily="18" charset="0"/>
              </a:rPr>
              <a:t>与</a:t>
            </a:r>
            <a:r>
              <a:rPr lang="en-US" altLang="zh-CN" sz="2100" kern="100" dirty="0">
                <a:effectLst/>
                <a:latin typeface="+mn-ea"/>
              </a:rPr>
              <a:t>flutter </a:t>
            </a:r>
            <a:r>
              <a:rPr lang="en-US" altLang="zh-CN" sz="2100" kern="100" dirty="0" err="1">
                <a:effectLst/>
                <a:latin typeface="+mn-ea"/>
              </a:rPr>
              <a:t>api</a:t>
            </a:r>
            <a:r>
              <a:rPr lang="zh-CN" altLang="zh-CN" sz="2100" kern="100" dirty="0">
                <a:effectLst/>
                <a:latin typeface="+mn-ea"/>
                <a:cs typeface="Times New Roman" panose="02020503050405090304" pitchFamily="18" charset="0"/>
              </a:rPr>
              <a:t>的桥接代码，而后者只会生成动态化代码调用的部分。</a:t>
            </a:r>
            <a:r>
              <a:rPr lang="zh-CN" altLang="zh-CN" sz="2100" dirty="0">
                <a:effectLst/>
                <a:latin typeface="+mn-ea"/>
              </a:rPr>
              <a:t> </a:t>
            </a:r>
            <a:endParaRPr lang="zh-CN" altLang="en-US" sz="2100" dirty="0">
              <a:latin typeface="+mn-ea"/>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组 3"/>
          <p:cNvPicPr>
            <a:picLocks noChangeAspect="1"/>
          </p:cNvPicPr>
          <p:nvPr/>
        </p:nvPicPr>
        <p:blipFill>
          <a:blip r:embed="rId1" cstate="screen"/>
          <a:stretch>
            <a:fillRect/>
          </a:stretch>
        </p:blipFill>
        <p:spPr>
          <a:xfrm flipV="1">
            <a:off x="0" y="5390515"/>
            <a:ext cx="1167130" cy="1467485"/>
          </a:xfrm>
          <a:prstGeom prst="rect">
            <a:avLst/>
          </a:prstGeom>
        </p:spPr>
      </p:pic>
      <p:sp>
        <p:nvSpPr>
          <p:cNvPr id="26" name="PA-圆角矩形 5"/>
          <p:cNvSpPr/>
          <p:nvPr>
            <p:custDataLst>
              <p:tags r:id="rId2"/>
            </p:custDataLst>
          </p:nvPr>
        </p:nvSpPr>
        <p:spPr>
          <a:xfrm>
            <a:off x="158115" y="341630"/>
            <a:ext cx="821055" cy="716915"/>
          </a:xfrm>
          <a:prstGeom prst="roundRect">
            <a:avLst>
              <a:gd name="adj" fmla="val 0"/>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rgbClr val="000000"/>
              </a:solidFill>
              <a:latin typeface="Arial" panose="020B0604020202090204"/>
              <a:ea typeface="微软雅黑"/>
              <a:sym typeface="Arial" panose="020B0604020202090204"/>
            </a:endParaRPr>
          </a:p>
        </p:txBody>
      </p:sp>
      <p:grpSp>
        <p:nvGrpSpPr>
          <p:cNvPr id="8" name="组合 7"/>
          <p:cNvGrpSpPr/>
          <p:nvPr/>
        </p:nvGrpSpPr>
        <p:grpSpPr>
          <a:xfrm>
            <a:off x="4053031" y="218925"/>
            <a:ext cx="4343742" cy="954273"/>
            <a:chOff x="7301" y="148"/>
            <a:chExt cx="4598" cy="1603"/>
          </a:xfrm>
        </p:grpSpPr>
        <p:sp>
          <p:nvSpPr>
            <p:cNvPr id="10" name="文本框 9"/>
            <p:cNvSpPr txBox="1"/>
            <p:nvPr/>
          </p:nvSpPr>
          <p:spPr>
            <a:xfrm>
              <a:off x="7301" y="148"/>
              <a:ext cx="4598" cy="1603"/>
            </a:xfrm>
            <a:prstGeom prst="rect">
              <a:avLst/>
            </a:prstGeom>
            <a:noFill/>
          </p:spPr>
          <p:txBody>
            <a:bodyPr wrap="square" rtlCol="0">
              <a:spAutoFit/>
            </a:bodyPr>
            <a:lstStyle/>
            <a:p>
              <a:pPr algn="ctr"/>
              <a:r>
                <a:rPr lang="en-US" altLang="zh-CN" sz="3200" b="1" dirty="0">
                  <a:solidFill>
                    <a:srgbClr val="091077"/>
                  </a:solidFill>
                  <a:latin typeface="Arial" panose="020B0604020202090204"/>
                  <a:ea typeface="微软雅黑"/>
                  <a:sym typeface="Arial" panose="020B0604020202090204"/>
                </a:rPr>
                <a:t>Flutter</a:t>
              </a:r>
              <a:r>
                <a:rPr lang="zh-CN" altLang="en-US" sz="3200" b="1" dirty="0">
                  <a:solidFill>
                    <a:srgbClr val="091077"/>
                  </a:solidFill>
                  <a:latin typeface="Arial" panose="020B0604020202090204"/>
                  <a:ea typeface="微软雅黑"/>
                  <a:sym typeface="Arial" panose="020B0604020202090204"/>
                </a:rPr>
                <a:t>性能测试</a:t>
              </a:r>
              <a:endParaRPr lang="zh-CN" altLang="en-US" sz="3200" b="1" dirty="0">
                <a:solidFill>
                  <a:srgbClr val="091077"/>
                </a:solidFill>
                <a:latin typeface="Arial" panose="020B0604020202090204"/>
                <a:ea typeface="微软雅黑"/>
                <a:sym typeface="Arial" panose="020B0604020202090204"/>
              </a:endParaRPr>
            </a:p>
            <a:p>
              <a:pPr algn="ctr"/>
              <a:r>
                <a:rPr lang="zh-CN" altLang="zh-CN" sz="2400" dirty="0">
                  <a:effectLst/>
                </a:rPr>
                <a:t> </a:t>
              </a:r>
              <a:endParaRPr lang="zh-CN" altLang="en-US" sz="2400" b="1" dirty="0">
                <a:solidFill>
                  <a:srgbClr val="091077"/>
                </a:solidFill>
                <a:latin typeface="Arial" panose="020B0604020202090204"/>
                <a:ea typeface="微软雅黑"/>
                <a:sym typeface="Arial" panose="020B0604020202090204"/>
              </a:endParaRPr>
            </a:p>
          </p:txBody>
        </p:sp>
        <p:cxnSp>
          <p:nvCxnSpPr>
            <p:cNvPr id="11" name="直接连接符 15"/>
            <p:cNvCxnSpPr/>
            <p:nvPr/>
          </p:nvCxnSpPr>
          <p:spPr>
            <a:xfrm>
              <a:off x="8737" y="1208"/>
              <a:ext cx="1726" cy="0"/>
            </a:xfrm>
            <a:prstGeom prst="line">
              <a:avLst/>
            </a:prstGeom>
            <a:ln w="31750">
              <a:solidFill>
                <a:srgbClr val="091077"/>
              </a:solidFill>
            </a:ln>
          </p:spPr>
          <p:style>
            <a:lnRef idx="1">
              <a:schemeClr val="accent1"/>
            </a:lnRef>
            <a:fillRef idx="0">
              <a:schemeClr val="accent1"/>
            </a:fillRef>
            <a:effectRef idx="0">
              <a:schemeClr val="accent1"/>
            </a:effectRef>
            <a:fontRef idx="minor">
              <a:schemeClr val="tx1"/>
            </a:fontRef>
          </p:style>
        </p:cxnSp>
      </p:grpSp>
      <p:pic>
        <p:nvPicPr>
          <p:cNvPr id="2" name="图片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162527" y="818999"/>
            <a:ext cx="3455041" cy="5586578"/>
          </a:xfrm>
          <a:prstGeom prst="rect">
            <a:avLst/>
          </a:prstGeom>
          <a:noFill/>
          <a:ln>
            <a:noFill/>
          </a:ln>
        </p:spPr>
      </p:pic>
      <p:pic>
        <p:nvPicPr>
          <p:cNvPr id="6" name="图片 5" descr="组 4"/>
          <p:cNvPicPr>
            <a:picLocks noChangeAspect="1"/>
          </p:cNvPicPr>
          <p:nvPr/>
        </p:nvPicPr>
        <p:blipFill>
          <a:blip r:embed="rId4" cstate="screen"/>
          <a:stretch>
            <a:fillRect/>
          </a:stretch>
        </p:blipFill>
        <p:spPr>
          <a:xfrm flipV="1">
            <a:off x="11287125" y="0"/>
            <a:ext cx="907523" cy="1638000"/>
          </a:xfrm>
          <a:prstGeom prst="rect">
            <a:avLst/>
          </a:prstGeom>
        </p:spPr>
      </p:pic>
      <p:graphicFrame>
        <p:nvGraphicFramePr>
          <p:cNvPr id="7" name="表格 6"/>
          <p:cNvGraphicFramePr>
            <a:graphicFrameLocks noGrp="1"/>
          </p:cNvGraphicFramePr>
          <p:nvPr/>
        </p:nvGraphicFramePr>
        <p:xfrm>
          <a:off x="791704" y="2196271"/>
          <a:ext cx="7238928" cy="3877584"/>
        </p:xfrm>
        <a:graphic>
          <a:graphicData uri="http://schemas.openxmlformats.org/drawingml/2006/table">
            <a:tbl>
              <a:tblPr>
                <a:tableStyleId>{5C22544A-7EE6-4342-B048-85BDC9FD1C3A}</a:tableStyleId>
              </a:tblPr>
              <a:tblGrid>
                <a:gridCol w="2230773"/>
                <a:gridCol w="1669385"/>
                <a:gridCol w="1669385"/>
                <a:gridCol w="1669385"/>
              </a:tblGrid>
              <a:tr h="851177">
                <a:tc>
                  <a:txBody>
                    <a:bodyPr/>
                    <a:lstStyle/>
                    <a:p>
                      <a:pPr algn="just">
                        <a:lnSpc>
                          <a:spcPts val="2000"/>
                        </a:lnSpc>
                      </a:pPr>
                      <a:r>
                        <a:rPr lang="zh-CN" sz="2000" kern="100">
                          <a:solidFill>
                            <a:schemeClr val="bg1"/>
                          </a:solidFill>
                          <a:effectLst/>
                          <a:latin typeface="+mn-ea"/>
                          <a:ea typeface="+mn-ea"/>
                        </a:rPr>
                        <a:t>运行环境</a:t>
                      </a:r>
                      <a:endParaRPr lang="zh-CN" sz="2000" kern="100">
                        <a:solidFill>
                          <a:schemeClr val="bg1"/>
                        </a:solidFill>
                        <a:effectLst/>
                        <a:latin typeface="+mn-ea"/>
                        <a:ea typeface="+mn-ea"/>
                      </a:endParaRPr>
                    </a:p>
                  </a:txBody>
                  <a:tcPr marL="68580" marR="68580" marT="0" marB="0" anchor="ctr">
                    <a:solidFill>
                      <a:schemeClr val="accent1"/>
                    </a:solidFill>
                  </a:tcPr>
                </a:tc>
                <a:tc>
                  <a:txBody>
                    <a:bodyPr/>
                    <a:lstStyle/>
                    <a:p>
                      <a:pPr algn="just"/>
                      <a:r>
                        <a:rPr lang="zh-CN" sz="2000" kern="100">
                          <a:solidFill>
                            <a:schemeClr val="bg1"/>
                          </a:solidFill>
                          <a:effectLst/>
                          <a:latin typeface="+mn-ea"/>
                          <a:ea typeface="+mn-ea"/>
                        </a:rPr>
                        <a:t>原生</a:t>
                      </a:r>
                      <a:r>
                        <a:rPr lang="en-US" sz="2000" kern="100">
                          <a:solidFill>
                            <a:schemeClr val="bg1"/>
                          </a:solidFill>
                          <a:effectLst/>
                          <a:latin typeface="+mn-ea"/>
                          <a:ea typeface="+mn-ea"/>
                        </a:rPr>
                        <a:t>Flutter</a:t>
                      </a:r>
                      <a:endParaRPr lang="zh-CN" sz="2000" kern="100">
                        <a:solidFill>
                          <a:schemeClr val="bg1"/>
                        </a:solidFill>
                        <a:effectLst/>
                        <a:latin typeface="+mn-ea"/>
                        <a:ea typeface="+mn-ea"/>
                      </a:endParaRPr>
                    </a:p>
                  </a:txBody>
                  <a:tcPr marL="68580" marR="68580" marT="0" marB="0" anchor="ctr">
                    <a:solidFill>
                      <a:schemeClr val="accent1"/>
                    </a:solidFill>
                  </a:tcPr>
                </a:tc>
                <a:tc>
                  <a:txBody>
                    <a:bodyPr/>
                    <a:lstStyle/>
                    <a:p>
                      <a:pPr algn="just"/>
                      <a:r>
                        <a:rPr lang="en-US" sz="2000" kern="100" dirty="0" err="1">
                          <a:solidFill>
                            <a:schemeClr val="bg1"/>
                          </a:solidFill>
                          <a:effectLst/>
                          <a:latin typeface="+mn-ea"/>
                          <a:ea typeface="+mn-ea"/>
                        </a:rPr>
                        <a:t>MicroDart</a:t>
                      </a:r>
                      <a:endParaRPr lang="zh-CN" sz="2000" kern="100" dirty="0">
                        <a:solidFill>
                          <a:schemeClr val="bg1"/>
                        </a:solidFill>
                        <a:effectLst/>
                        <a:latin typeface="+mn-ea"/>
                        <a:ea typeface="+mn-ea"/>
                      </a:endParaRPr>
                    </a:p>
                    <a:p>
                      <a:pPr algn="just"/>
                      <a:r>
                        <a:rPr lang="zh-CN" sz="2000" kern="100" dirty="0">
                          <a:solidFill>
                            <a:schemeClr val="bg1"/>
                          </a:solidFill>
                          <a:effectLst/>
                          <a:latin typeface="+mn-ea"/>
                          <a:ea typeface="+mn-ea"/>
                        </a:rPr>
                        <a:t>全量桥接</a:t>
                      </a:r>
                      <a:endParaRPr lang="zh-CN" sz="2000" kern="100" dirty="0">
                        <a:solidFill>
                          <a:schemeClr val="bg1"/>
                        </a:solidFill>
                        <a:effectLst/>
                        <a:latin typeface="+mn-ea"/>
                        <a:ea typeface="+mn-ea"/>
                      </a:endParaRPr>
                    </a:p>
                  </a:txBody>
                  <a:tcPr marL="68580" marR="68580" marT="0" marB="0" anchor="ctr">
                    <a:solidFill>
                      <a:schemeClr val="accent1"/>
                    </a:solidFill>
                  </a:tcPr>
                </a:tc>
                <a:tc>
                  <a:txBody>
                    <a:bodyPr/>
                    <a:lstStyle/>
                    <a:p>
                      <a:pPr algn="just"/>
                      <a:r>
                        <a:rPr lang="en-US" sz="2000" kern="100" dirty="0" err="1">
                          <a:solidFill>
                            <a:schemeClr val="bg1"/>
                          </a:solidFill>
                          <a:effectLst/>
                          <a:latin typeface="+mn-ea"/>
                          <a:ea typeface="+mn-ea"/>
                        </a:rPr>
                        <a:t>MicroDart</a:t>
                      </a:r>
                      <a:endParaRPr lang="zh-CN" sz="2000" kern="100" dirty="0">
                        <a:solidFill>
                          <a:schemeClr val="bg1"/>
                        </a:solidFill>
                        <a:effectLst/>
                        <a:latin typeface="+mn-ea"/>
                        <a:ea typeface="+mn-ea"/>
                      </a:endParaRPr>
                    </a:p>
                    <a:p>
                      <a:pPr algn="just"/>
                      <a:r>
                        <a:rPr lang="zh-CN" sz="2000" kern="100" dirty="0">
                          <a:solidFill>
                            <a:schemeClr val="bg1"/>
                          </a:solidFill>
                          <a:effectLst/>
                          <a:latin typeface="+mn-ea"/>
                          <a:ea typeface="+mn-ea"/>
                        </a:rPr>
                        <a:t>最小桥接</a:t>
                      </a:r>
                      <a:endParaRPr lang="zh-CN" sz="2000" kern="100" dirty="0">
                        <a:solidFill>
                          <a:schemeClr val="bg1"/>
                        </a:solidFill>
                        <a:effectLst/>
                        <a:latin typeface="+mn-ea"/>
                        <a:ea typeface="+mn-ea"/>
                      </a:endParaRPr>
                    </a:p>
                  </a:txBody>
                  <a:tcPr marL="68580" marR="68580" marT="0" marB="0" anchor="ctr">
                    <a:solidFill>
                      <a:schemeClr val="accent1"/>
                    </a:solidFill>
                  </a:tcPr>
                </a:tc>
              </a:tr>
              <a:tr h="591095">
                <a:tc>
                  <a:txBody>
                    <a:bodyPr/>
                    <a:lstStyle/>
                    <a:p>
                      <a:pPr algn="just"/>
                      <a:r>
                        <a:rPr lang="zh-CN" sz="2000" kern="100">
                          <a:effectLst/>
                          <a:latin typeface="+mn-ea"/>
                          <a:ea typeface="+mn-ea"/>
                        </a:rPr>
                        <a:t>程序包大小</a:t>
                      </a:r>
                      <a:endParaRPr lang="zh-CN" sz="2000" kern="100">
                        <a:effectLst/>
                        <a:latin typeface="+mn-ea"/>
                        <a:ea typeface="+mn-ea"/>
                      </a:endParaRPr>
                    </a:p>
                  </a:txBody>
                  <a:tcPr marL="68580" marR="68580" marT="0" marB="0" anchor="ctr"/>
                </a:tc>
                <a:tc>
                  <a:txBody>
                    <a:bodyPr/>
                    <a:lstStyle/>
                    <a:p>
                      <a:pPr algn="just"/>
                      <a:r>
                        <a:rPr lang="en-US" sz="2000" kern="100" dirty="0">
                          <a:effectLst/>
                          <a:latin typeface="+mn-ea"/>
                          <a:ea typeface="+mn-ea"/>
                        </a:rPr>
                        <a:t>19.2mb</a:t>
                      </a:r>
                      <a:endParaRPr lang="zh-CN" sz="2000" kern="100" dirty="0">
                        <a:effectLst/>
                        <a:latin typeface="+mn-ea"/>
                        <a:ea typeface="+mn-ea"/>
                      </a:endParaRPr>
                    </a:p>
                  </a:txBody>
                  <a:tcPr marL="68580" marR="68580" marT="0" marB="0" anchor="ctr"/>
                </a:tc>
                <a:tc>
                  <a:txBody>
                    <a:bodyPr/>
                    <a:lstStyle/>
                    <a:p>
                      <a:pPr algn="just"/>
                      <a:r>
                        <a:rPr lang="en-US" sz="2000" kern="100" dirty="0">
                          <a:effectLst/>
                          <a:latin typeface="+mn-ea"/>
                          <a:ea typeface="+mn-ea"/>
                        </a:rPr>
                        <a:t>42.3mb</a:t>
                      </a:r>
                      <a:endParaRPr lang="zh-CN" sz="2000" kern="100" dirty="0">
                        <a:effectLst/>
                        <a:latin typeface="+mn-ea"/>
                        <a:ea typeface="+mn-ea"/>
                      </a:endParaRPr>
                    </a:p>
                  </a:txBody>
                  <a:tcPr marL="68580" marR="68580" marT="0" marB="0" anchor="ctr"/>
                </a:tc>
                <a:tc>
                  <a:txBody>
                    <a:bodyPr/>
                    <a:lstStyle/>
                    <a:p>
                      <a:pPr algn="just"/>
                      <a:r>
                        <a:rPr lang="en-US" sz="2000" kern="100" dirty="0">
                          <a:effectLst/>
                          <a:latin typeface="+mn-ea"/>
                          <a:ea typeface="+mn-ea"/>
                        </a:rPr>
                        <a:t>19.2mb</a:t>
                      </a:r>
                      <a:endParaRPr lang="zh-CN" sz="2000" kern="100" dirty="0">
                        <a:effectLst/>
                        <a:latin typeface="+mn-ea"/>
                        <a:ea typeface="+mn-ea"/>
                      </a:endParaRPr>
                    </a:p>
                  </a:txBody>
                  <a:tcPr marL="68580" marR="68580" marT="0" marB="0" anchor="ctr"/>
                </a:tc>
              </a:tr>
              <a:tr h="614739">
                <a:tc>
                  <a:txBody>
                    <a:bodyPr/>
                    <a:lstStyle/>
                    <a:p>
                      <a:pPr algn="just"/>
                      <a:r>
                        <a:rPr lang="zh-CN" sz="2000" kern="100">
                          <a:effectLst/>
                          <a:latin typeface="+mn-ea"/>
                          <a:ea typeface="+mn-ea"/>
                        </a:rPr>
                        <a:t>动态化包大小</a:t>
                      </a:r>
                      <a:endParaRPr lang="zh-CN" sz="2000" kern="100">
                        <a:effectLst/>
                        <a:latin typeface="+mn-ea"/>
                        <a:ea typeface="+mn-ea"/>
                      </a:endParaRPr>
                    </a:p>
                  </a:txBody>
                  <a:tcPr marL="68580" marR="68580" marT="0" marB="0" anchor="ctr"/>
                </a:tc>
                <a:tc>
                  <a:txBody>
                    <a:bodyPr/>
                    <a:lstStyle/>
                    <a:p>
                      <a:pPr algn="just"/>
                      <a:r>
                        <a:rPr lang="en-US" sz="2000" kern="100">
                          <a:effectLst/>
                          <a:latin typeface="+mn-ea"/>
                          <a:ea typeface="+mn-ea"/>
                        </a:rPr>
                        <a:t>0</a:t>
                      </a:r>
                      <a:endParaRPr lang="zh-CN" sz="2000" kern="100">
                        <a:effectLst/>
                        <a:latin typeface="+mn-ea"/>
                        <a:ea typeface="+mn-ea"/>
                      </a:endParaRPr>
                    </a:p>
                  </a:txBody>
                  <a:tcPr marL="68580" marR="68580" marT="0" marB="0" anchor="ctr"/>
                </a:tc>
                <a:tc>
                  <a:txBody>
                    <a:bodyPr/>
                    <a:lstStyle/>
                    <a:p>
                      <a:pPr algn="just"/>
                      <a:r>
                        <a:rPr lang="en-US" sz="2000" kern="100" dirty="0">
                          <a:effectLst/>
                          <a:latin typeface="+mn-ea"/>
                          <a:ea typeface="+mn-ea"/>
                        </a:rPr>
                        <a:t>28kb</a:t>
                      </a:r>
                      <a:endParaRPr lang="zh-CN" sz="2000" kern="100" dirty="0">
                        <a:effectLst/>
                        <a:latin typeface="+mn-ea"/>
                        <a:ea typeface="+mn-ea"/>
                      </a:endParaRPr>
                    </a:p>
                  </a:txBody>
                  <a:tcPr marL="68580" marR="68580" marT="0" marB="0" anchor="ctr"/>
                </a:tc>
                <a:tc>
                  <a:txBody>
                    <a:bodyPr/>
                    <a:lstStyle/>
                    <a:p>
                      <a:pPr algn="just"/>
                      <a:r>
                        <a:rPr lang="en-US" sz="2000" kern="100" dirty="0">
                          <a:effectLst/>
                          <a:latin typeface="+mn-ea"/>
                          <a:ea typeface="+mn-ea"/>
                        </a:rPr>
                        <a:t>28kb</a:t>
                      </a:r>
                      <a:endParaRPr lang="zh-CN" sz="2000" kern="100" dirty="0">
                        <a:effectLst/>
                        <a:latin typeface="+mn-ea"/>
                        <a:ea typeface="+mn-ea"/>
                      </a:endParaRPr>
                    </a:p>
                  </a:txBody>
                  <a:tcPr marL="68580" marR="68580" marT="0" marB="0" anchor="ctr"/>
                </a:tc>
              </a:tr>
              <a:tr h="591095">
                <a:tc>
                  <a:txBody>
                    <a:bodyPr/>
                    <a:lstStyle/>
                    <a:p>
                      <a:pPr algn="just"/>
                      <a:r>
                        <a:rPr lang="zh-CN" sz="2000" kern="100">
                          <a:effectLst/>
                          <a:latin typeface="+mn-ea"/>
                          <a:ea typeface="+mn-ea"/>
                        </a:rPr>
                        <a:t>平均运行内存</a:t>
                      </a:r>
                      <a:endParaRPr lang="zh-CN" sz="2000" kern="100">
                        <a:effectLst/>
                        <a:latin typeface="+mn-ea"/>
                        <a:ea typeface="+mn-ea"/>
                      </a:endParaRPr>
                    </a:p>
                  </a:txBody>
                  <a:tcPr marL="68580" marR="68580" marT="0" marB="0" anchor="ctr"/>
                </a:tc>
                <a:tc>
                  <a:txBody>
                    <a:bodyPr/>
                    <a:lstStyle/>
                    <a:p>
                      <a:pPr algn="just"/>
                      <a:r>
                        <a:rPr lang="en-US" sz="2000" kern="100" dirty="0">
                          <a:effectLst/>
                          <a:latin typeface="+mn-ea"/>
                          <a:ea typeface="+mn-ea"/>
                        </a:rPr>
                        <a:t>8mb</a:t>
                      </a:r>
                      <a:endParaRPr lang="zh-CN" sz="2000" kern="100" dirty="0">
                        <a:effectLst/>
                        <a:latin typeface="+mn-ea"/>
                        <a:ea typeface="+mn-ea"/>
                      </a:endParaRPr>
                    </a:p>
                  </a:txBody>
                  <a:tcPr marL="68580" marR="68580" marT="0" marB="0" anchor="ctr"/>
                </a:tc>
                <a:tc>
                  <a:txBody>
                    <a:bodyPr/>
                    <a:lstStyle/>
                    <a:p>
                      <a:pPr algn="just"/>
                      <a:r>
                        <a:rPr lang="en-US" sz="2000" kern="100" dirty="0">
                          <a:effectLst/>
                          <a:latin typeface="+mn-ea"/>
                          <a:ea typeface="+mn-ea"/>
                        </a:rPr>
                        <a:t>52mb</a:t>
                      </a:r>
                      <a:endParaRPr lang="zh-CN" sz="2000" kern="100" dirty="0">
                        <a:effectLst/>
                        <a:latin typeface="+mn-ea"/>
                        <a:ea typeface="+mn-ea"/>
                      </a:endParaRPr>
                    </a:p>
                  </a:txBody>
                  <a:tcPr marL="68580" marR="68580" marT="0" marB="0" anchor="ctr"/>
                </a:tc>
                <a:tc>
                  <a:txBody>
                    <a:bodyPr/>
                    <a:lstStyle/>
                    <a:p>
                      <a:pPr algn="just"/>
                      <a:r>
                        <a:rPr lang="en-US" sz="2000" kern="100">
                          <a:effectLst/>
                          <a:latin typeface="+mn-ea"/>
                          <a:ea typeface="+mn-ea"/>
                        </a:rPr>
                        <a:t>8.4mb</a:t>
                      </a:r>
                      <a:endParaRPr lang="zh-CN" sz="2000" kern="100">
                        <a:effectLst/>
                        <a:latin typeface="+mn-ea"/>
                        <a:ea typeface="+mn-ea"/>
                      </a:endParaRPr>
                    </a:p>
                  </a:txBody>
                  <a:tcPr marL="68580" marR="68580" marT="0" marB="0" anchor="ctr"/>
                </a:tc>
              </a:tr>
              <a:tr h="614739">
                <a:tc>
                  <a:txBody>
                    <a:bodyPr/>
                    <a:lstStyle/>
                    <a:p>
                      <a:pPr algn="just"/>
                      <a:r>
                        <a:rPr lang="en-US" sz="2000" kern="100">
                          <a:effectLst/>
                          <a:latin typeface="+mn-ea"/>
                          <a:ea typeface="+mn-ea"/>
                        </a:rPr>
                        <a:t>CPU</a:t>
                      </a:r>
                      <a:r>
                        <a:rPr lang="zh-CN" sz="2000" kern="100">
                          <a:effectLst/>
                          <a:latin typeface="+mn-ea"/>
                          <a:ea typeface="+mn-ea"/>
                        </a:rPr>
                        <a:t>平均占用率</a:t>
                      </a:r>
                      <a:endParaRPr lang="zh-CN" sz="2000" kern="100">
                        <a:effectLst/>
                        <a:latin typeface="+mn-ea"/>
                        <a:ea typeface="+mn-ea"/>
                      </a:endParaRPr>
                    </a:p>
                  </a:txBody>
                  <a:tcPr marL="68580" marR="68580" marT="0" marB="0" anchor="ctr"/>
                </a:tc>
                <a:tc>
                  <a:txBody>
                    <a:bodyPr/>
                    <a:lstStyle/>
                    <a:p>
                      <a:pPr algn="just"/>
                      <a:r>
                        <a:rPr lang="en-US" sz="2000" kern="100" dirty="0">
                          <a:effectLst/>
                          <a:latin typeface="+mn-ea"/>
                          <a:ea typeface="+mn-ea"/>
                        </a:rPr>
                        <a:t>1-</a:t>
                      </a:r>
                      <a:r>
                        <a:rPr lang="en-US" altLang="zh-CN" sz="2000" kern="100" dirty="0">
                          <a:effectLst/>
                          <a:latin typeface="+mn-ea"/>
                          <a:ea typeface="+mn-ea"/>
                        </a:rPr>
                        <a:t>10</a:t>
                      </a:r>
                      <a:r>
                        <a:rPr lang="en-US" sz="2000" kern="100" dirty="0">
                          <a:effectLst/>
                          <a:latin typeface="+mn-ea"/>
                          <a:ea typeface="+mn-ea"/>
                        </a:rPr>
                        <a:t>%</a:t>
                      </a:r>
                      <a:endParaRPr lang="zh-CN" sz="2000" kern="100" dirty="0">
                        <a:effectLst/>
                        <a:latin typeface="+mn-ea"/>
                        <a:ea typeface="+mn-ea"/>
                      </a:endParaRPr>
                    </a:p>
                  </a:txBody>
                  <a:tcPr marL="68580" marR="68580" marT="0" marB="0" anchor="ctr"/>
                </a:tc>
                <a:tc>
                  <a:txBody>
                    <a:bodyPr/>
                    <a:lstStyle/>
                    <a:p>
                      <a:pPr algn="just"/>
                      <a:r>
                        <a:rPr lang="en-US" sz="2000" kern="100" dirty="0">
                          <a:effectLst/>
                          <a:latin typeface="+mn-ea"/>
                          <a:ea typeface="+mn-ea"/>
                        </a:rPr>
                        <a:t>1-</a:t>
                      </a:r>
                      <a:r>
                        <a:rPr lang="en-US" altLang="zh-CN" sz="2000" kern="100" dirty="0">
                          <a:effectLst/>
                          <a:latin typeface="+mn-ea"/>
                          <a:ea typeface="+mn-ea"/>
                        </a:rPr>
                        <a:t>10</a:t>
                      </a:r>
                      <a:r>
                        <a:rPr lang="en-US" sz="2000" kern="100" dirty="0">
                          <a:effectLst/>
                          <a:latin typeface="+mn-ea"/>
                          <a:ea typeface="+mn-ea"/>
                        </a:rPr>
                        <a:t>%</a:t>
                      </a:r>
                      <a:endParaRPr lang="zh-CN" sz="2000" kern="100" dirty="0">
                        <a:effectLst/>
                        <a:latin typeface="+mn-ea"/>
                        <a:ea typeface="+mn-ea"/>
                      </a:endParaRPr>
                    </a:p>
                  </a:txBody>
                  <a:tcPr marL="68580" marR="68580" marT="0" marB="0" anchor="ctr"/>
                </a:tc>
                <a:tc>
                  <a:txBody>
                    <a:bodyPr/>
                    <a:lstStyle/>
                    <a:p>
                      <a:pPr algn="just"/>
                      <a:r>
                        <a:rPr lang="en-US" sz="2000" kern="100" dirty="0">
                          <a:effectLst/>
                          <a:latin typeface="+mn-ea"/>
                          <a:ea typeface="+mn-ea"/>
                        </a:rPr>
                        <a:t>1-</a:t>
                      </a:r>
                      <a:r>
                        <a:rPr lang="en-US" altLang="zh-CN" sz="2000" kern="100" dirty="0">
                          <a:effectLst/>
                          <a:latin typeface="+mn-ea"/>
                          <a:ea typeface="+mn-ea"/>
                        </a:rPr>
                        <a:t>10</a:t>
                      </a:r>
                      <a:r>
                        <a:rPr lang="en-US" sz="2000" kern="100" dirty="0">
                          <a:effectLst/>
                          <a:latin typeface="+mn-ea"/>
                          <a:ea typeface="+mn-ea"/>
                        </a:rPr>
                        <a:t>%</a:t>
                      </a:r>
                      <a:endParaRPr lang="zh-CN" sz="2000" kern="100" dirty="0">
                        <a:effectLst/>
                        <a:latin typeface="+mn-ea"/>
                        <a:ea typeface="+mn-ea"/>
                      </a:endParaRPr>
                    </a:p>
                  </a:txBody>
                  <a:tcPr marL="68580" marR="68580" marT="0" marB="0" anchor="ctr"/>
                </a:tc>
              </a:tr>
              <a:tr h="614739">
                <a:tc>
                  <a:txBody>
                    <a:bodyPr/>
                    <a:lstStyle/>
                    <a:p>
                      <a:pPr algn="just"/>
                      <a:r>
                        <a:rPr lang="en-US" sz="2000" kern="100">
                          <a:effectLst/>
                          <a:latin typeface="+mn-ea"/>
                          <a:ea typeface="+mn-ea"/>
                        </a:rPr>
                        <a:t>UI</a:t>
                      </a:r>
                      <a:r>
                        <a:rPr lang="zh-CN" sz="2000" kern="100">
                          <a:effectLst/>
                          <a:latin typeface="+mn-ea"/>
                          <a:ea typeface="+mn-ea"/>
                        </a:rPr>
                        <a:t>帧率</a:t>
                      </a:r>
                      <a:endParaRPr lang="zh-CN" sz="2000" kern="100">
                        <a:effectLst/>
                        <a:latin typeface="+mn-ea"/>
                        <a:ea typeface="+mn-ea"/>
                      </a:endParaRPr>
                    </a:p>
                  </a:txBody>
                  <a:tcPr marL="68580" marR="68580" marT="0" marB="0" anchor="ctr"/>
                </a:tc>
                <a:tc>
                  <a:txBody>
                    <a:bodyPr/>
                    <a:lstStyle/>
                    <a:p>
                      <a:pPr algn="just"/>
                      <a:r>
                        <a:rPr lang="en-US" sz="2000" kern="100">
                          <a:effectLst/>
                          <a:latin typeface="+mn-ea"/>
                          <a:ea typeface="+mn-ea"/>
                        </a:rPr>
                        <a:t>60fps</a:t>
                      </a:r>
                      <a:endParaRPr lang="zh-CN" sz="2000" kern="100">
                        <a:effectLst/>
                        <a:latin typeface="+mn-ea"/>
                        <a:ea typeface="+mn-ea"/>
                      </a:endParaRPr>
                    </a:p>
                  </a:txBody>
                  <a:tcPr marL="68580" marR="68580" marT="0" marB="0" anchor="ctr"/>
                </a:tc>
                <a:tc>
                  <a:txBody>
                    <a:bodyPr/>
                    <a:lstStyle/>
                    <a:p>
                      <a:pPr algn="just"/>
                      <a:r>
                        <a:rPr lang="en-US" sz="2000" kern="100" dirty="0">
                          <a:effectLst/>
                          <a:latin typeface="+mn-ea"/>
                          <a:ea typeface="+mn-ea"/>
                        </a:rPr>
                        <a:t>60fps</a:t>
                      </a:r>
                      <a:endParaRPr lang="zh-CN" sz="2000" kern="100" dirty="0">
                        <a:effectLst/>
                        <a:latin typeface="+mn-ea"/>
                        <a:ea typeface="+mn-ea"/>
                      </a:endParaRPr>
                    </a:p>
                  </a:txBody>
                  <a:tcPr marL="68580" marR="68580" marT="0" marB="0" anchor="ctr"/>
                </a:tc>
                <a:tc>
                  <a:txBody>
                    <a:bodyPr/>
                    <a:lstStyle/>
                    <a:p>
                      <a:pPr algn="just"/>
                      <a:r>
                        <a:rPr lang="en-US" sz="2000" kern="100" dirty="0">
                          <a:effectLst/>
                          <a:latin typeface="+mn-ea"/>
                          <a:ea typeface="+mn-ea"/>
                        </a:rPr>
                        <a:t>60fps</a:t>
                      </a:r>
                      <a:endParaRPr lang="zh-CN" sz="2000" kern="100" dirty="0">
                        <a:effectLst/>
                        <a:latin typeface="+mn-ea"/>
                        <a:ea typeface="+mn-ea"/>
                      </a:endParaRPr>
                    </a:p>
                  </a:txBody>
                  <a:tcPr marL="68580" marR="68580" marT="0" marB="0" anchor="ctr"/>
                </a:tc>
              </a:tr>
            </a:tbl>
          </a:graphicData>
        </a:graphic>
      </p:graphicFrame>
      <p:sp>
        <p:nvSpPr>
          <p:cNvPr id="12" name="文本框 11"/>
          <p:cNvSpPr txBox="1"/>
          <p:nvPr/>
        </p:nvSpPr>
        <p:spPr>
          <a:xfrm>
            <a:off x="791704" y="1323292"/>
            <a:ext cx="4473340" cy="461665"/>
          </a:xfrm>
          <a:prstGeom prst="rect">
            <a:avLst/>
          </a:prstGeom>
          <a:noFill/>
        </p:spPr>
        <p:txBody>
          <a:bodyPr wrap="none" rtlCol="0">
            <a:spAutoFit/>
          </a:bodyPr>
          <a:lstStyle/>
          <a:p>
            <a:r>
              <a:rPr kumimoji="1" lang="zh-CN" altLang="en-US" sz="2400" dirty="0">
                <a:latin typeface="+mn-ea"/>
              </a:rPr>
              <a:t>测试一</a:t>
            </a:r>
            <a:r>
              <a:rPr kumimoji="1" lang="en-US" altLang="zh-CN" sz="2400" dirty="0">
                <a:latin typeface="+mn-ea"/>
              </a:rPr>
              <a:t>,</a:t>
            </a:r>
            <a:r>
              <a:rPr lang="zh-CN" altLang="zh-CN" sz="2400" kern="100" dirty="0">
                <a:effectLst/>
                <a:latin typeface="+mn-ea"/>
                <a:cs typeface="Times New Roman" panose="02020503050405090304" pitchFamily="18" charset="0"/>
              </a:rPr>
              <a:t>集成第三方</a:t>
            </a:r>
            <a:r>
              <a:rPr lang="en-US" altLang="zh-CN" sz="2400" kern="100" dirty="0">
                <a:effectLst/>
                <a:latin typeface="+mn-ea"/>
              </a:rPr>
              <a:t> Flutter </a:t>
            </a:r>
            <a:r>
              <a:rPr lang="zh-CN" altLang="zh-CN" sz="2400" kern="100" dirty="0">
                <a:effectLst/>
                <a:latin typeface="+mn-ea"/>
                <a:cs typeface="Times New Roman" panose="02020503050405090304" pitchFamily="18" charset="0"/>
              </a:rPr>
              <a:t>库</a:t>
            </a:r>
            <a:r>
              <a:rPr kumimoji="1" lang="zh-CN" altLang="en-US" sz="2400" dirty="0">
                <a:latin typeface="+mn-ea"/>
              </a:rPr>
              <a:t>：</a:t>
            </a:r>
            <a:endParaRPr kumimoji="1" lang="zh-CN" altLang="en-US" sz="2400" dirty="0">
              <a:latin typeface="+mn-ea"/>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组 3"/>
          <p:cNvPicPr>
            <a:picLocks noChangeAspect="1"/>
          </p:cNvPicPr>
          <p:nvPr/>
        </p:nvPicPr>
        <p:blipFill>
          <a:blip r:embed="rId1" cstate="screen"/>
          <a:stretch>
            <a:fillRect/>
          </a:stretch>
        </p:blipFill>
        <p:spPr>
          <a:xfrm flipV="1">
            <a:off x="0" y="5390515"/>
            <a:ext cx="1167130" cy="1467485"/>
          </a:xfrm>
          <a:prstGeom prst="rect">
            <a:avLst/>
          </a:prstGeom>
        </p:spPr>
      </p:pic>
      <p:pic>
        <p:nvPicPr>
          <p:cNvPr id="6" name="图片 5" descr="组 4"/>
          <p:cNvPicPr>
            <a:picLocks noChangeAspect="1"/>
          </p:cNvPicPr>
          <p:nvPr/>
        </p:nvPicPr>
        <p:blipFill>
          <a:blip r:embed="rId2" cstate="screen"/>
          <a:stretch>
            <a:fillRect/>
          </a:stretch>
        </p:blipFill>
        <p:spPr>
          <a:xfrm flipV="1">
            <a:off x="11287125" y="0"/>
            <a:ext cx="904875" cy="1633220"/>
          </a:xfrm>
          <a:prstGeom prst="rect">
            <a:avLst/>
          </a:prstGeom>
        </p:spPr>
      </p:pic>
      <p:sp>
        <p:nvSpPr>
          <p:cNvPr id="26" name="PA-圆角矩形 5"/>
          <p:cNvSpPr/>
          <p:nvPr>
            <p:custDataLst>
              <p:tags r:id="rId3"/>
            </p:custDataLst>
          </p:nvPr>
        </p:nvSpPr>
        <p:spPr>
          <a:xfrm>
            <a:off x="158115" y="341630"/>
            <a:ext cx="821055" cy="716915"/>
          </a:xfrm>
          <a:prstGeom prst="roundRect">
            <a:avLst>
              <a:gd name="adj" fmla="val 0"/>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rgbClr val="000000"/>
              </a:solidFill>
              <a:latin typeface="Arial" panose="020B0604020202090204"/>
              <a:ea typeface="微软雅黑"/>
              <a:sym typeface="Arial" panose="020B0604020202090204"/>
            </a:endParaRPr>
          </a:p>
        </p:txBody>
      </p:sp>
      <p:sp>
        <p:nvSpPr>
          <p:cNvPr id="8" name="文本框 7"/>
          <p:cNvSpPr txBox="1"/>
          <p:nvPr/>
        </p:nvSpPr>
        <p:spPr>
          <a:xfrm>
            <a:off x="6022433" y="2040488"/>
            <a:ext cx="2778793" cy="1670073"/>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pPr algn="l">
              <a:lnSpc>
                <a:spcPct val="150000"/>
              </a:lnSpc>
            </a:pPr>
            <a:r>
              <a:rPr lang="zh-CN" sz="1400" spc="120" dirty="0">
                <a:solidFill>
                  <a:srgbClr val="002060"/>
                </a:solidFill>
                <a:latin typeface="+mn-ea"/>
                <a:cs typeface="+mn-ea"/>
                <a:sym typeface="Arial" panose="020B0604020202090204"/>
              </a:rPr>
              <a:t>采用</a:t>
            </a:r>
            <a:r>
              <a:rPr lang="en-US" altLang="zh-CN" sz="1400" spc="120" dirty="0">
                <a:solidFill>
                  <a:srgbClr val="002060"/>
                </a:solidFill>
                <a:latin typeface="+mn-ea"/>
                <a:cs typeface="+mn-ea"/>
                <a:sym typeface="Arial" panose="020B0604020202090204"/>
              </a:rPr>
              <a:t>Dart</a:t>
            </a:r>
            <a:r>
              <a:rPr lang="zh-CN" altLang="en-US" sz="1400" spc="120" dirty="0">
                <a:solidFill>
                  <a:srgbClr val="002060"/>
                </a:solidFill>
                <a:latin typeface="+mn-ea"/>
                <a:cs typeface="+mn-ea"/>
                <a:sym typeface="Arial" panose="020B0604020202090204"/>
              </a:rPr>
              <a:t>编程语言</a:t>
            </a:r>
            <a:r>
              <a:rPr lang="en-US" altLang="zh-CN" sz="1400" spc="120" dirty="0">
                <a:solidFill>
                  <a:srgbClr val="002060"/>
                </a:solidFill>
                <a:latin typeface="+mn-ea"/>
                <a:cs typeface="+mn-ea"/>
                <a:sym typeface="Arial" panose="020B0604020202090204"/>
              </a:rPr>
              <a:t>,</a:t>
            </a:r>
            <a:r>
              <a:rPr lang="zh-CN" sz="1400" spc="120" dirty="0">
                <a:solidFill>
                  <a:srgbClr val="002060"/>
                </a:solidFill>
                <a:latin typeface="+mn-ea"/>
                <a:cs typeface="+mn-ea"/>
                <a:sym typeface="Arial" panose="020B0604020202090204"/>
              </a:rPr>
              <a:t>一次编写多端发布</a:t>
            </a:r>
            <a:r>
              <a:rPr lang="en-US" altLang="zh-CN" sz="1400" spc="120" dirty="0">
                <a:solidFill>
                  <a:srgbClr val="002060"/>
                </a:solidFill>
                <a:latin typeface="+mn-ea"/>
                <a:cs typeface="+mn-ea"/>
                <a:sym typeface="Arial" panose="020B0604020202090204"/>
              </a:rPr>
              <a:t>,</a:t>
            </a:r>
            <a:r>
              <a:rPr lang="zh-CN" altLang="en-US" sz="1400" spc="120" dirty="0">
                <a:solidFill>
                  <a:srgbClr val="002060"/>
                </a:solidFill>
                <a:latin typeface="+mn-ea"/>
                <a:cs typeface="+mn-ea"/>
                <a:sym typeface="Arial" panose="020B0604020202090204"/>
              </a:rPr>
              <a:t>可以发布成</a:t>
            </a:r>
            <a:r>
              <a:rPr lang="en-US" altLang="zh-CN" sz="1400" spc="120" dirty="0">
                <a:solidFill>
                  <a:srgbClr val="002060"/>
                </a:solidFill>
                <a:latin typeface="+mn-ea"/>
                <a:cs typeface="+mn-ea"/>
                <a:sym typeface="Arial" panose="020B0604020202090204"/>
              </a:rPr>
              <a:t>andorid</a:t>
            </a:r>
            <a:r>
              <a:rPr lang="zh-CN" altLang="en-US" sz="1400" spc="120" dirty="0">
                <a:solidFill>
                  <a:srgbClr val="002060"/>
                </a:solidFill>
                <a:latin typeface="+mn-ea"/>
                <a:cs typeface="+mn-ea"/>
                <a:sym typeface="Arial" panose="020B0604020202090204"/>
              </a:rPr>
              <a:t>，</a:t>
            </a:r>
            <a:r>
              <a:rPr lang="en-US" altLang="zh-CN" sz="1400" spc="120" dirty="0">
                <a:solidFill>
                  <a:srgbClr val="002060"/>
                </a:solidFill>
                <a:latin typeface="+mn-ea"/>
                <a:cs typeface="+mn-ea"/>
                <a:sym typeface="Arial" panose="020B0604020202090204"/>
              </a:rPr>
              <a:t>ios</a:t>
            </a:r>
            <a:r>
              <a:rPr lang="zh-CN" altLang="en-US" sz="1400" spc="120" dirty="0">
                <a:solidFill>
                  <a:srgbClr val="002060"/>
                </a:solidFill>
                <a:latin typeface="+mn-ea"/>
                <a:cs typeface="+mn-ea"/>
                <a:sym typeface="Arial" panose="020B0604020202090204"/>
              </a:rPr>
              <a:t>，</a:t>
            </a:r>
            <a:r>
              <a:rPr lang="en-US" altLang="zh-CN" sz="1400" spc="120" dirty="0">
                <a:solidFill>
                  <a:srgbClr val="002060"/>
                </a:solidFill>
                <a:latin typeface="+mn-ea"/>
                <a:cs typeface="+mn-ea"/>
                <a:sym typeface="Arial" panose="020B0604020202090204"/>
              </a:rPr>
              <a:t>macos</a:t>
            </a:r>
            <a:r>
              <a:rPr lang="zh-CN" altLang="en-US" sz="1400" spc="120" dirty="0">
                <a:solidFill>
                  <a:srgbClr val="002060"/>
                </a:solidFill>
                <a:latin typeface="+mn-ea"/>
                <a:cs typeface="+mn-ea"/>
                <a:sym typeface="Arial" panose="020B0604020202090204"/>
              </a:rPr>
              <a:t>，</a:t>
            </a:r>
            <a:r>
              <a:rPr lang="en-US" altLang="zh-CN" sz="1400" spc="120" dirty="0">
                <a:solidFill>
                  <a:srgbClr val="002060"/>
                </a:solidFill>
                <a:latin typeface="+mn-ea"/>
                <a:cs typeface="+mn-ea"/>
                <a:sym typeface="Arial" panose="020B0604020202090204"/>
              </a:rPr>
              <a:t>windows</a:t>
            </a:r>
            <a:r>
              <a:rPr lang="zh-CN" altLang="en-US" sz="1400" spc="120" dirty="0">
                <a:solidFill>
                  <a:srgbClr val="002060"/>
                </a:solidFill>
                <a:latin typeface="+mn-ea"/>
                <a:cs typeface="+mn-ea"/>
                <a:sym typeface="Arial" panose="020B0604020202090204"/>
              </a:rPr>
              <a:t>，</a:t>
            </a:r>
            <a:r>
              <a:rPr lang="en-US" altLang="zh-CN" sz="1400" spc="120" dirty="0">
                <a:solidFill>
                  <a:srgbClr val="002060"/>
                </a:solidFill>
                <a:latin typeface="+mn-ea"/>
                <a:cs typeface="+mn-ea"/>
                <a:sym typeface="Arial" panose="020B0604020202090204"/>
              </a:rPr>
              <a:t>linux</a:t>
            </a:r>
            <a:r>
              <a:rPr lang="zh-CN" altLang="en-US" sz="1400" spc="120" dirty="0">
                <a:solidFill>
                  <a:srgbClr val="002060"/>
                </a:solidFill>
                <a:latin typeface="+mn-ea"/>
                <a:cs typeface="+mn-ea"/>
                <a:sym typeface="Arial" panose="020B0604020202090204"/>
              </a:rPr>
              <a:t>，</a:t>
            </a:r>
            <a:r>
              <a:rPr lang="en-US" altLang="zh-CN" sz="1400" spc="120" dirty="0">
                <a:solidFill>
                  <a:srgbClr val="002060"/>
                </a:solidFill>
                <a:latin typeface="+mn-ea"/>
                <a:cs typeface="+mn-ea"/>
                <a:sym typeface="Arial" panose="020B0604020202090204"/>
              </a:rPr>
              <a:t>h5</a:t>
            </a:r>
            <a:r>
              <a:rPr lang="zh-CN" altLang="en-US" sz="1400" spc="120" dirty="0">
                <a:solidFill>
                  <a:srgbClr val="002060"/>
                </a:solidFill>
                <a:latin typeface="+mn-ea"/>
                <a:cs typeface="+mn-ea"/>
                <a:sym typeface="Arial" panose="020B0604020202090204"/>
              </a:rPr>
              <a:t>，</a:t>
            </a:r>
            <a:r>
              <a:rPr lang="en-US" altLang="zh-CN" sz="1400" spc="120" dirty="0" err="1">
                <a:solidFill>
                  <a:srgbClr val="002060"/>
                </a:solidFill>
                <a:latin typeface="+mn-ea"/>
                <a:cs typeface="+mn-ea"/>
                <a:sym typeface="Arial" panose="020B0604020202090204"/>
              </a:rPr>
              <a:t>WebAssembly</a:t>
            </a:r>
            <a:r>
              <a:rPr lang="zh-CN" altLang="en-US" sz="1400" spc="120" dirty="0">
                <a:solidFill>
                  <a:srgbClr val="002060"/>
                </a:solidFill>
                <a:latin typeface="+mn-ea"/>
                <a:cs typeface="+mn-ea"/>
                <a:sym typeface="Arial" panose="020B0604020202090204"/>
              </a:rPr>
              <a:t>等多个平台应用</a:t>
            </a:r>
            <a:endParaRPr lang="zh-CN" altLang="en-US" sz="1400" spc="120" dirty="0">
              <a:solidFill>
                <a:srgbClr val="002060"/>
              </a:solidFill>
              <a:latin typeface="+mn-ea"/>
              <a:cs typeface="+mn-ea"/>
              <a:sym typeface="Arial" panose="020B0604020202090204"/>
            </a:endParaRPr>
          </a:p>
        </p:txBody>
      </p:sp>
      <p:sp>
        <p:nvSpPr>
          <p:cNvPr id="9" name="文本框 8"/>
          <p:cNvSpPr txBox="1"/>
          <p:nvPr/>
        </p:nvSpPr>
        <p:spPr>
          <a:xfrm>
            <a:off x="5999271" y="1452378"/>
            <a:ext cx="2825116" cy="553085"/>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pPr algn="ctr" defTabSz="1828800">
              <a:lnSpc>
                <a:spcPct val="150000"/>
              </a:lnSpc>
            </a:pPr>
            <a:r>
              <a:rPr lang="zh-CN" sz="2000" b="1" dirty="0">
                <a:solidFill>
                  <a:srgbClr val="091077"/>
                </a:solidFill>
                <a:latin typeface="Arial" panose="020B0604020202090204"/>
                <a:ea typeface="微软雅黑"/>
                <a:sym typeface="Arial" panose="020B0604020202090204"/>
              </a:rPr>
              <a:t>全跨平台</a:t>
            </a:r>
            <a:endParaRPr lang="zh-CN" sz="2000" b="1" dirty="0">
              <a:solidFill>
                <a:srgbClr val="091077"/>
              </a:solidFill>
              <a:latin typeface="Arial" panose="020B0604020202090204"/>
              <a:ea typeface="微软雅黑"/>
              <a:sym typeface="Arial" panose="020B0604020202090204"/>
            </a:endParaRPr>
          </a:p>
        </p:txBody>
      </p:sp>
      <p:sp>
        <p:nvSpPr>
          <p:cNvPr id="10" name="文本框 9"/>
          <p:cNvSpPr txBox="1"/>
          <p:nvPr/>
        </p:nvSpPr>
        <p:spPr>
          <a:xfrm>
            <a:off x="8893195" y="2058077"/>
            <a:ext cx="2778793" cy="1346907"/>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pPr algn="l">
              <a:lnSpc>
                <a:spcPct val="150000"/>
              </a:lnSpc>
            </a:pPr>
            <a:r>
              <a:rPr lang="zh-CN" sz="1400" spc="120" dirty="0">
                <a:solidFill>
                  <a:srgbClr val="002060"/>
                </a:solidFill>
                <a:latin typeface="+mn-ea"/>
                <a:cs typeface="+mn-ea"/>
                <a:sym typeface="Arial" panose="020B0604020202090204"/>
              </a:rPr>
              <a:t>通过自研的渲染引擎，统一的</a:t>
            </a:r>
            <a:r>
              <a:rPr lang="en-US" altLang="zh-CN" sz="1400" spc="120" dirty="0">
                <a:solidFill>
                  <a:srgbClr val="002060"/>
                </a:solidFill>
                <a:latin typeface="+mn-ea"/>
                <a:cs typeface="+mn-ea"/>
                <a:sym typeface="Arial" panose="020B0604020202090204"/>
              </a:rPr>
              <a:t>UI</a:t>
            </a:r>
            <a:r>
              <a:rPr lang="zh-CN" altLang="en-US" sz="1400" spc="120" dirty="0">
                <a:solidFill>
                  <a:srgbClr val="002060"/>
                </a:solidFill>
                <a:latin typeface="+mn-ea"/>
                <a:cs typeface="+mn-ea"/>
                <a:sym typeface="Arial" panose="020B0604020202090204"/>
              </a:rPr>
              <a:t>控件</a:t>
            </a:r>
            <a:r>
              <a:rPr lang="zh-CN" sz="1400" spc="120" dirty="0">
                <a:solidFill>
                  <a:srgbClr val="002060"/>
                </a:solidFill>
                <a:latin typeface="+mn-ea"/>
                <a:cs typeface="+mn-ea"/>
                <a:sym typeface="Arial" panose="020B0604020202090204"/>
              </a:rPr>
              <a:t>可以将</a:t>
            </a:r>
            <a:r>
              <a:rPr lang="en-US" altLang="zh-CN" sz="1400" spc="120" dirty="0">
                <a:solidFill>
                  <a:srgbClr val="002060"/>
                </a:solidFill>
                <a:latin typeface="+mn-ea"/>
                <a:cs typeface="+mn-ea"/>
                <a:sym typeface="Arial" panose="020B0604020202090204"/>
              </a:rPr>
              <a:t>Dart</a:t>
            </a:r>
            <a:r>
              <a:rPr lang="zh-CN" altLang="en-US" sz="1400" spc="120" dirty="0">
                <a:solidFill>
                  <a:srgbClr val="002060"/>
                </a:solidFill>
                <a:latin typeface="+mn-ea"/>
                <a:cs typeface="+mn-ea"/>
                <a:sym typeface="Arial" panose="020B0604020202090204"/>
              </a:rPr>
              <a:t>代码发布多个平台，并兼容</a:t>
            </a:r>
            <a:r>
              <a:rPr lang="en-US" altLang="zh-CN" sz="1400" spc="120" dirty="0">
                <a:solidFill>
                  <a:srgbClr val="002060"/>
                </a:solidFill>
                <a:latin typeface="+mn-ea"/>
                <a:cs typeface="+mn-ea"/>
                <a:sym typeface="Arial" panose="020B0604020202090204"/>
              </a:rPr>
              <a:t>x86</a:t>
            </a:r>
            <a:r>
              <a:rPr lang="zh-CN" altLang="en-US" sz="1400" spc="120" dirty="0">
                <a:solidFill>
                  <a:srgbClr val="002060"/>
                </a:solidFill>
                <a:latin typeface="+mn-ea"/>
                <a:cs typeface="+mn-ea"/>
                <a:sym typeface="Arial" panose="020B0604020202090204"/>
              </a:rPr>
              <a:t>，</a:t>
            </a:r>
            <a:r>
              <a:rPr lang="en-US" altLang="zh-CN" sz="1400" spc="120" dirty="0">
                <a:solidFill>
                  <a:srgbClr val="002060"/>
                </a:solidFill>
                <a:latin typeface="+mn-ea"/>
                <a:cs typeface="+mn-ea"/>
                <a:sym typeface="Arial" panose="020B0604020202090204"/>
              </a:rPr>
              <a:t>arm</a:t>
            </a:r>
            <a:r>
              <a:rPr lang="zh-CN" altLang="en-US" sz="1400" spc="120" dirty="0">
                <a:solidFill>
                  <a:srgbClr val="002060"/>
                </a:solidFill>
                <a:latin typeface="+mn-ea"/>
                <a:cs typeface="+mn-ea"/>
                <a:sym typeface="Arial" panose="020B0604020202090204"/>
              </a:rPr>
              <a:t>等多个架构</a:t>
            </a:r>
            <a:endParaRPr lang="zh-CN" altLang="en-US" sz="1400" spc="120" dirty="0">
              <a:solidFill>
                <a:srgbClr val="002060"/>
              </a:solidFill>
              <a:latin typeface="+mn-ea"/>
              <a:cs typeface="+mn-ea"/>
              <a:sym typeface="Arial" panose="020B0604020202090204"/>
            </a:endParaRPr>
          </a:p>
        </p:txBody>
      </p:sp>
      <p:sp>
        <p:nvSpPr>
          <p:cNvPr id="11" name="文本框 10"/>
          <p:cNvSpPr txBox="1"/>
          <p:nvPr/>
        </p:nvSpPr>
        <p:spPr>
          <a:xfrm>
            <a:off x="8824387" y="1476820"/>
            <a:ext cx="2825116" cy="553085"/>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pPr algn="ctr" defTabSz="1828800">
              <a:lnSpc>
                <a:spcPct val="150000"/>
              </a:lnSpc>
            </a:pPr>
            <a:r>
              <a:rPr lang="zh-CN" sz="2000" b="1" dirty="0">
                <a:solidFill>
                  <a:srgbClr val="091077"/>
                </a:solidFill>
                <a:latin typeface="Arial" panose="020B0604020202090204"/>
                <a:ea typeface="微软雅黑"/>
                <a:sym typeface="Arial" panose="020B0604020202090204"/>
              </a:rPr>
              <a:t>自研渲染引擎</a:t>
            </a:r>
            <a:endParaRPr lang="zh-CN" sz="2000" b="1" dirty="0">
              <a:solidFill>
                <a:srgbClr val="091077"/>
              </a:solidFill>
              <a:latin typeface="Arial" panose="020B0604020202090204"/>
              <a:ea typeface="微软雅黑"/>
              <a:sym typeface="Arial" panose="020B0604020202090204"/>
            </a:endParaRPr>
          </a:p>
        </p:txBody>
      </p:sp>
      <p:sp>
        <p:nvSpPr>
          <p:cNvPr id="12" name="文本框 11"/>
          <p:cNvSpPr txBox="1"/>
          <p:nvPr/>
        </p:nvSpPr>
        <p:spPr>
          <a:xfrm>
            <a:off x="6022433" y="4643734"/>
            <a:ext cx="2778793" cy="1346907"/>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pPr algn="l">
              <a:lnSpc>
                <a:spcPct val="150000"/>
              </a:lnSpc>
            </a:pPr>
            <a:r>
              <a:rPr lang="zh-CN" sz="1400" spc="120" dirty="0">
                <a:solidFill>
                  <a:srgbClr val="002060"/>
                </a:solidFill>
                <a:latin typeface="+mn-ea"/>
                <a:cs typeface="+mn-ea"/>
                <a:sym typeface="Arial" panose="020B0604020202090204"/>
              </a:rPr>
              <a:t>归功于</a:t>
            </a:r>
            <a:r>
              <a:rPr lang="en-US" altLang="zh-CN" sz="1400" spc="120" dirty="0">
                <a:solidFill>
                  <a:srgbClr val="002060"/>
                </a:solidFill>
                <a:latin typeface="+mn-ea"/>
                <a:cs typeface="+mn-ea"/>
                <a:sym typeface="Arial" panose="020B0604020202090204"/>
              </a:rPr>
              <a:t>Dart</a:t>
            </a:r>
            <a:r>
              <a:rPr lang="zh-CN" altLang="en-US" sz="1400" spc="120" dirty="0">
                <a:solidFill>
                  <a:srgbClr val="002060"/>
                </a:solidFill>
                <a:latin typeface="+mn-ea"/>
                <a:cs typeface="+mn-ea"/>
                <a:sym typeface="Arial" panose="020B0604020202090204"/>
              </a:rPr>
              <a:t>编译器，</a:t>
            </a:r>
            <a:r>
              <a:rPr lang="zh-CN" sz="1400" spc="120" dirty="0">
                <a:solidFill>
                  <a:srgbClr val="002060"/>
                </a:solidFill>
                <a:latin typeface="+mn-ea"/>
                <a:cs typeface="+mn-ea"/>
                <a:sym typeface="Arial" panose="020B0604020202090204"/>
              </a:rPr>
              <a:t>最终发布的应用产物是基于</a:t>
            </a:r>
            <a:r>
              <a:rPr lang="en-US" altLang="zh-CN" sz="1400" spc="120" dirty="0">
                <a:solidFill>
                  <a:srgbClr val="002060"/>
                </a:solidFill>
                <a:latin typeface="+mn-ea"/>
                <a:cs typeface="+mn-ea"/>
                <a:sym typeface="Arial" panose="020B0604020202090204"/>
              </a:rPr>
              <a:t>AOT</a:t>
            </a:r>
            <a:r>
              <a:rPr lang="zh-CN" altLang="en-US" sz="1400" spc="120" dirty="0">
                <a:solidFill>
                  <a:srgbClr val="002060"/>
                </a:solidFill>
                <a:latin typeface="+mn-ea"/>
                <a:cs typeface="+mn-ea"/>
                <a:sym typeface="Arial" panose="020B0604020202090204"/>
              </a:rPr>
              <a:t>的二进制码，因此具有媲美原生应用的运行性能</a:t>
            </a:r>
            <a:endParaRPr lang="zh-CN" altLang="en-US" sz="1400" spc="120" dirty="0">
              <a:solidFill>
                <a:srgbClr val="002060"/>
              </a:solidFill>
              <a:latin typeface="+mn-ea"/>
              <a:cs typeface="+mn-ea"/>
              <a:sym typeface="Arial" panose="020B0604020202090204"/>
            </a:endParaRPr>
          </a:p>
        </p:txBody>
      </p:sp>
      <p:sp>
        <p:nvSpPr>
          <p:cNvPr id="13" name="文本框 12"/>
          <p:cNvSpPr txBox="1"/>
          <p:nvPr/>
        </p:nvSpPr>
        <p:spPr>
          <a:xfrm>
            <a:off x="5976110" y="4076938"/>
            <a:ext cx="2825116" cy="553085"/>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pPr algn="ctr" defTabSz="1828800">
              <a:lnSpc>
                <a:spcPct val="150000"/>
              </a:lnSpc>
            </a:pPr>
            <a:r>
              <a:rPr lang="zh-CN" altLang="en-US" sz="2000" b="1" dirty="0">
                <a:solidFill>
                  <a:srgbClr val="091077"/>
                </a:solidFill>
                <a:latin typeface="Arial" panose="020B0604020202090204"/>
                <a:ea typeface="微软雅黑"/>
                <a:sym typeface="Arial" panose="020B0604020202090204"/>
              </a:rPr>
              <a:t>接近的运行性能</a:t>
            </a:r>
            <a:endParaRPr lang="zh-CN" altLang="en-US" sz="2000" b="1" dirty="0">
              <a:solidFill>
                <a:srgbClr val="091077"/>
              </a:solidFill>
              <a:latin typeface="Arial" panose="020B0604020202090204"/>
              <a:ea typeface="微软雅黑"/>
              <a:sym typeface="Arial" panose="020B0604020202090204"/>
            </a:endParaRPr>
          </a:p>
        </p:txBody>
      </p:sp>
      <p:sp>
        <p:nvSpPr>
          <p:cNvPr id="14" name="文本框 13"/>
          <p:cNvSpPr txBox="1"/>
          <p:nvPr/>
        </p:nvSpPr>
        <p:spPr>
          <a:xfrm>
            <a:off x="8916356" y="4635566"/>
            <a:ext cx="2778793" cy="1023742"/>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pPr algn="l">
              <a:lnSpc>
                <a:spcPct val="150000"/>
              </a:lnSpc>
            </a:pPr>
            <a:r>
              <a:rPr lang="zh-CN" sz="1400" spc="120" dirty="0">
                <a:solidFill>
                  <a:srgbClr val="002060"/>
                </a:solidFill>
                <a:latin typeface="+mn-ea"/>
                <a:cs typeface="+mn-ea"/>
                <a:sym typeface="Arial" panose="020B0604020202090204"/>
              </a:rPr>
              <a:t>Google 主导研发，一经发布，多方关注，社区活跃，已经更新迭代多个版本，插件库丰富</a:t>
            </a:r>
            <a:endParaRPr lang="zh-CN" sz="1400" spc="120" dirty="0">
              <a:solidFill>
                <a:srgbClr val="002060"/>
              </a:solidFill>
              <a:latin typeface="+mn-ea"/>
              <a:cs typeface="+mn-ea"/>
              <a:sym typeface="Arial" panose="020B0604020202090204"/>
            </a:endParaRPr>
          </a:p>
        </p:txBody>
      </p:sp>
      <p:sp>
        <p:nvSpPr>
          <p:cNvPr id="15" name="文本框 14"/>
          <p:cNvSpPr txBox="1"/>
          <p:nvPr/>
        </p:nvSpPr>
        <p:spPr>
          <a:xfrm>
            <a:off x="8893194" y="4066777"/>
            <a:ext cx="2825116" cy="553085"/>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pPr algn="ctr" defTabSz="1828800">
              <a:lnSpc>
                <a:spcPct val="150000"/>
              </a:lnSpc>
            </a:pPr>
            <a:r>
              <a:rPr lang="zh-CN" altLang="en-US" sz="2000" b="1" dirty="0">
                <a:solidFill>
                  <a:srgbClr val="091077"/>
                </a:solidFill>
                <a:latin typeface="Arial" panose="020B0604020202090204"/>
                <a:ea typeface="微软雅黑"/>
                <a:cs typeface="+mn-ea"/>
                <a:sym typeface="Arial" panose="020B0604020202090204"/>
              </a:rPr>
              <a:t>大厂背书</a:t>
            </a:r>
            <a:endParaRPr lang="zh-CN" altLang="en-US" sz="2000" b="1" dirty="0">
              <a:solidFill>
                <a:srgbClr val="091077"/>
              </a:solidFill>
              <a:latin typeface="Arial" panose="020B0604020202090204"/>
              <a:ea typeface="微软雅黑"/>
              <a:cs typeface="+mn-ea"/>
              <a:sym typeface="Arial" panose="020B0604020202090204"/>
            </a:endParaRPr>
          </a:p>
        </p:txBody>
      </p:sp>
      <p:pic>
        <p:nvPicPr>
          <p:cNvPr id="2" name="图片 1"/>
          <p:cNvPicPr>
            <a:picLocks noChangeAspect="1"/>
          </p:cNvPicPr>
          <p:nvPr/>
        </p:nvPicPr>
        <p:blipFill>
          <a:blip r:embed="rId4"/>
          <a:stretch>
            <a:fillRect/>
          </a:stretch>
        </p:blipFill>
        <p:spPr>
          <a:xfrm>
            <a:off x="1811330" y="1200813"/>
            <a:ext cx="2881212" cy="1295496"/>
          </a:xfrm>
          <a:prstGeom prst="rect">
            <a:avLst/>
          </a:prstGeom>
        </p:spPr>
      </p:pic>
      <p:grpSp>
        <p:nvGrpSpPr>
          <p:cNvPr id="4" name="组合 3"/>
          <p:cNvGrpSpPr/>
          <p:nvPr/>
        </p:nvGrpSpPr>
        <p:grpSpPr>
          <a:xfrm>
            <a:off x="4636135" y="292735"/>
            <a:ext cx="2919730" cy="765810"/>
            <a:chOff x="7301" y="461"/>
            <a:chExt cx="4598" cy="1206"/>
          </a:xfrm>
        </p:grpSpPr>
        <p:sp>
          <p:nvSpPr>
            <p:cNvPr id="7" name="文本框 6"/>
            <p:cNvSpPr txBox="1"/>
            <p:nvPr/>
          </p:nvSpPr>
          <p:spPr>
            <a:xfrm>
              <a:off x="7301" y="461"/>
              <a:ext cx="4598" cy="725"/>
            </a:xfrm>
            <a:prstGeom prst="rect">
              <a:avLst/>
            </a:prstGeom>
            <a:noFill/>
          </p:spPr>
          <p:txBody>
            <a:bodyPr wrap="square" rtlCol="0">
              <a:spAutoFit/>
            </a:bodyPr>
            <a:lstStyle/>
            <a:p>
              <a:pPr algn="ctr"/>
              <a:r>
                <a:rPr lang="en-US" altLang="zh-CN" sz="2400" b="1" dirty="0">
                  <a:solidFill>
                    <a:srgbClr val="091077"/>
                  </a:solidFill>
                  <a:latin typeface="Arial" panose="020B0604020202090204"/>
                  <a:ea typeface="微软雅黑"/>
                  <a:sym typeface="Arial" panose="020B0604020202090204"/>
                </a:rPr>
                <a:t>Flutter</a:t>
              </a:r>
              <a:r>
                <a:rPr lang="zh-CN" altLang="en-US" sz="2400" b="1" dirty="0">
                  <a:solidFill>
                    <a:srgbClr val="091077"/>
                  </a:solidFill>
                  <a:latin typeface="Arial" panose="020B0604020202090204"/>
                  <a:ea typeface="微软雅黑"/>
                  <a:sym typeface="Arial" panose="020B0604020202090204"/>
                </a:rPr>
                <a:t>介绍</a:t>
              </a:r>
              <a:endParaRPr lang="zh-CN" altLang="en-US" sz="2400" b="1" dirty="0">
                <a:solidFill>
                  <a:srgbClr val="091077"/>
                </a:solidFill>
                <a:latin typeface="Arial" panose="020B0604020202090204"/>
                <a:ea typeface="微软雅黑"/>
                <a:sym typeface="Arial" panose="020B0604020202090204"/>
              </a:endParaRPr>
            </a:p>
          </p:txBody>
        </p:sp>
        <p:cxnSp>
          <p:nvCxnSpPr>
            <p:cNvPr id="16" name="直接连接符 15"/>
            <p:cNvCxnSpPr/>
            <p:nvPr/>
          </p:nvCxnSpPr>
          <p:spPr>
            <a:xfrm>
              <a:off x="8737" y="1667"/>
              <a:ext cx="1726" cy="0"/>
            </a:xfrm>
            <a:prstGeom prst="line">
              <a:avLst/>
            </a:prstGeom>
            <a:ln w="31750">
              <a:solidFill>
                <a:srgbClr val="091077"/>
              </a:solidFill>
            </a:ln>
          </p:spPr>
          <p:style>
            <a:lnRef idx="1">
              <a:schemeClr val="accent1"/>
            </a:lnRef>
            <a:fillRef idx="0">
              <a:schemeClr val="accent1"/>
            </a:fillRef>
            <a:effectRef idx="0">
              <a:schemeClr val="accent1"/>
            </a:effectRef>
            <a:fontRef idx="minor">
              <a:schemeClr val="tx1"/>
            </a:fontRef>
          </p:style>
        </p:cxnSp>
      </p:grpSp>
      <p:sp>
        <p:nvSpPr>
          <p:cNvPr id="22" name="文本框 21"/>
          <p:cNvSpPr txBox="1"/>
          <p:nvPr/>
        </p:nvSpPr>
        <p:spPr>
          <a:xfrm>
            <a:off x="1147964" y="2614343"/>
            <a:ext cx="4301685" cy="3477875"/>
          </a:xfrm>
          <a:prstGeom prst="rect">
            <a:avLst/>
          </a:prstGeom>
          <a:noFill/>
        </p:spPr>
        <p:txBody>
          <a:bodyPr wrap="square">
            <a:spAutoFit/>
          </a:bodyPr>
          <a:lstStyle/>
          <a:p>
            <a:pPr algn="just"/>
            <a:r>
              <a:rPr lang="zh-CN" altLang="en-US" sz="2000" dirty="0">
                <a:solidFill>
                  <a:schemeClr val="tx2">
                    <a:lumMod val="90000"/>
                    <a:lumOff val="10000"/>
                  </a:schemeClr>
                </a:solidFill>
              </a:rPr>
              <a:t>         Flutter是Google在2018年推出的移动应用程序开发框架，是最早的自绘引擎跨平台开发框架。Flutter一经发布，其全平台性，优秀的性能表现，良好的开发体验等受到了各大软件厂商的关注。在国内，阿里的闲鱼团队在经过分析后首次使用Flutter对闲鱼应用进行改造。此后，字节跳动、今日头条、阿里、贝壳、美团等多个知名软件开发团队纷纷宣布开始用Flutter进行软件开发或改造。</a:t>
            </a:r>
            <a:endParaRPr lang="zh-CN" altLang="en-US" sz="2000" dirty="0">
              <a:solidFill>
                <a:schemeClr val="tx2">
                  <a:lumMod val="90000"/>
                  <a:lumOff val="10000"/>
                </a:schemeClr>
              </a:solidFill>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组 3"/>
          <p:cNvPicPr>
            <a:picLocks noChangeAspect="1"/>
          </p:cNvPicPr>
          <p:nvPr/>
        </p:nvPicPr>
        <p:blipFill>
          <a:blip r:embed="rId1" cstate="screen"/>
          <a:stretch>
            <a:fillRect/>
          </a:stretch>
        </p:blipFill>
        <p:spPr>
          <a:xfrm flipV="1">
            <a:off x="0" y="5390515"/>
            <a:ext cx="1167130" cy="1467485"/>
          </a:xfrm>
          <a:prstGeom prst="rect">
            <a:avLst/>
          </a:prstGeom>
        </p:spPr>
      </p:pic>
      <p:sp>
        <p:nvSpPr>
          <p:cNvPr id="26" name="PA-圆角矩形 5"/>
          <p:cNvSpPr/>
          <p:nvPr>
            <p:custDataLst>
              <p:tags r:id="rId2"/>
            </p:custDataLst>
          </p:nvPr>
        </p:nvSpPr>
        <p:spPr>
          <a:xfrm>
            <a:off x="158115" y="341630"/>
            <a:ext cx="821055" cy="716915"/>
          </a:xfrm>
          <a:prstGeom prst="roundRect">
            <a:avLst>
              <a:gd name="adj" fmla="val 0"/>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rgbClr val="000000"/>
              </a:solidFill>
              <a:latin typeface="Arial" panose="020B0604020202090204"/>
              <a:ea typeface="微软雅黑"/>
              <a:sym typeface="Arial" panose="020B0604020202090204"/>
            </a:endParaRPr>
          </a:p>
        </p:txBody>
      </p:sp>
      <p:grpSp>
        <p:nvGrpSpPr>
          <p:cNvPr id="8" name="组合 7"/>
          <p:cNvGrpSpPr/>
          <p:nvPr/>
        </p:nvGrpSpPr>
        <p:grpSpPr>
          <a:xfrm>
            <a:off x="4053031" y="218925"/>
            <a:ext cx="4343742" cy="954273"/>
            <a:chOff x="7301" y="148"/>
            <a:chExt cx="4598" cy="1603"/>
          </a:xfrm>
        </p:grpSpPr>
        <p:sp>
          <p:nvSpPr>
            <p:cNvPr id="10" name="文本框 9"/>
            <p:cNvSpPr txBox="1"/>
            <p:nvPr/>
          </p:nvSpPr>
          <p:spPr>
            <a:xfrm>
              <a:off x="7301" y="148"/>
              <a:ext cx="4598" cy="1603"/>
            </a:xfrm>
            <a:prstGeom prst="rect">
              <a:avLst/>
            </a:prstGeom>
            <a:noFill/>
          </p:spPr>
          <p:txBody>
            <a:bodyPr wrap="square" rtlCol="0">
              <a:spAutoFit/>
            </a:bodyPr>
            <a:lstStyle/>
            <a:p>
              <a:pPr algn="ctr"/>
              <a:r>
                <a:rPr lang="en-US" altLang="zh-CN" sz="3200" b="1" dirty="0">
                  <a:solidFill>
                    <a:srgbClr val="091077"/>
                  </a:solidFill>
                  <a:latin typeface="Arial" panose="020B0604020202090204"/>
                  <a:ea typeface="微软雅黑"/>
                  <a:sym typeface="Arial" panose="020B0604020202090204"/>
                </a:rPr>
                <a:t>Flutter</a:t>
              </a:r>
              <a:r>
                <a:rPr lang="zh-CN" altLang="en-US" sz="3200" b="1" dirty="0">
                  <a:solidFill>
                    <a:srgbClr val="091077"/>
                  </a:solidFill>
                  <a:latin typeface="Arial" panose="020B0604020202090204"/>
                  <a:ea typeface="微软雅黑"/>
                  <a:sym typeface="Arial" panose="020B0604020202090204"/>
                </a:rPr>
                <a:t>性能测试</a:t>
              </a:r>
              <a:endParaRPr lang="zh-CN" altLang="en-US" sz="3200" b="1" dirty="0">
                <a:solidFill>
                  <a:srgbClr val="091077"/>
                </a:solidFill>
                <a:latin typeface="Arial" panose="020B0604020202090204"/>
                <a:ea typeface="微软雅黑"/>
                <a:sym typeface="Arial" panose="020B0604020202090204"/>
              </a:endParaRPr>
            </a:p>
            <a:p>
              <a:pPr algn="ctr"/>
              <a:r>
                <a:rPr lang="zh-CN" altLang="zh-CN" sz="2400" dirty="0">
                  <a:effectLst/>
                </a:rPr>
                <a:t> </a:t>
              </a:r>
              <a:endParaRPr lang="zh-CN" altLang="en-US" sz="2400" b="1" dirty="0">
                <a:solidFill>
                  <a:srgbClr val="091077"/>
                </a:solidFill>
                <a:latin typeface="Arial" panose="020B0604020202090204"/>
                <a:ea typeface="微软雅黑"/>
                <a:sym typeface="Arial" panose="020B0604020202090204"/>
              </a:endParaRPr>
            </a:p>
          </p:txBody>
        </p:sp>
        <p:cxnSp>
          <p:nvCxnSpPr>
            <p:cNvPr id="11" name="直接连接符 15"/>
            <p:cNvCxnSpPr/>
            <p:nvPr/>
          </p:nvCxnSpPr>
          <p:spPr>
            <a:xfrm>
              <a:off x="8737" y="1208"/>
              <a:ext cx="1726" cy="0"/>
            </a:xfrm>
            <a:prstGeom prst="line">
              <a:avLst/>
            </a:prstGeom>
            <a:ln w="31750">
              <a:solidFill>
                <a:srgbClr val="091077"/>
              </a:solidFill>
            </a:ln>
          </p:spPr>
          <p:style>
            <a:lnRef idx="1">
              <a:schemeClr val="accent1"/>
            </a:lnRef>
            <a:fillRef idx="0">
              <a:schemeClr val="accent1"/>
            </a:fillRef>
            <a:effectRef idx="0">
              <a:schemeClr val="accent1"/>
            </a:effectRef>
            <a:fontRef idx="minor">
              <a:schemeClr val="tx1"/>
            </a:fontRef>
          </p:style>
        </p:cxnSp>
      </p:grpSp>
      <p:pic>
        <p:nvPicPr>
          <p:cNvPr id="6" name="图片 5" descr="组 4"/>
          <p:cNvPicPr>
            <a:picLocks noChangeAspect="1"/>
          </p:cNvPicPr>
          <p:nvPr/>
        </p:nvPicPr>
        <p:blipFill>
          <a:blip r:embed="rId3" cstate="screen"/>
          <a:stretch>
            <a:fillRect/>
          </a:stretch>
        </p:blipFill>
        <p:spPr>
          <a:xfrm flipV="1">
            <a:off x="11287125" y="0"/>
            <a:ext cx="907523" cy="1638000"/>
          </a:xfrm>
          <a:prstGeom prst="rect">
            <a:avLst/>
          </a:prstGeom>
        </p:spPr>
      </p:pic>
      <p:graphicFrame>
        <p:nvGraphicFramePr>
          <p:cNvPr id="7" name="表格 6"/>
          <p:cNvGraphicFramePr>
            <a:graphicFrameLocks noGrp="1"/>
          </p:cNvGraphicFramePr>
          <p:nvPr/>
        </p:nvGraphicFramePr>
        <p:xfrm>
          <a:off x="158116" y="2196271"/>
          <a:ext cx="6137175" cy="3194245"/>
        </p:xfrm>
        <a:graphic>
          <a:graphicData uri="http://schemas.openxmlformats.org/drawingml/2006/table">
            <a:tbl>
              <a:tblPr>
                <a:tableStyleId>{5C22544A-7EE6-4342-B048-85BDC9FD1C3A}</a:tableStyleId>
              </a:tblPr>
              <a:tblGrid>
                <a:gridCol w="1891254"/>
                <a:gridCol w="1415307"/>
                <a:gridCol w="1415307"/>
                <a:gridCol w="1415307"/>
              </a:tblGrid>
              <a:tr h="701176">
                <a:tc>
                  <a:txBody>
                    <a:bodyPr/>
                    <a:lstStyle/>
                    <a:p>
                      <a:pPr algn="just">
                        <a:lnSpc>
                          <a:spcPts val="2000"/>
                        </a:lnSpc>
                      </a:pPr>
                      <a:r>
                        <a:rPr lang="zh-CN" sz="1800" kern="100">
                          <a:solidFill>
                            <a:schemeClr val="bg1"/>
                          </a:solidFill>
                          <a:effectLst/>
                          <a:latin typeface="+mn-ea"/>
                          <a:ea typeface="+mn-ea"/>
                        </a:rPr>
                        <a:t>运行环境</a:t>
                      </a:r>
                      <a:endParaRPr lang="zh-CN" sz="1800" kern="100">
                        <a:solidFill>
                          <a:schemeClr val="bg1"/>
                        </a:solidFill>
                        <a:effectLst/>
                        <a:latin typeface="+mn-ea"/>
                        <a:ea typeface="+mn-ea"/>
                      </a:endParaRPr>
                    </a:p>
                  </a:txBody>
                  <a:tcPr marL="68580" marR="68580" marT="0" marB="0" anchor="ctr">
                    <a:solidFill>
                      <a:schemeClr val="accent1"/>
                    </a:solidFill>
                  </a:tcPr>
                </a:tc>
                <a:tc>
                  <a:txBody>
                    <a:bodyPr/>
                    <a:lstStyle/>
                    <a:p>
                      <a:pPr algn="just"/>
                      <a:r>
                        <a:rPr lang="zh-CN" sz="1800" kern="100" dirty="0">
                          <a:solidFill>
                            <a:schemeClr val="bg1"/>
                          </a:solidFill>
                          <a:effectLst/>
                          <a:latin typeface="+mn-ea"/>
                          <a:ea typeface="+mn-ea"/>
                        </a:rPr>
                        <a:t>原生</a:t>
                      </a:r>
                      <a:r>
                        <a:rPr lang="en-US" sz="1800" kern="100" dirty="0">
                          <a:solidFill>
                            <a:schemeClr val="bg1"/>
                          </a:solidFill>
                          <a:effectLst/>
                          <a:latin typeface="+mn-ea"/>
                          <a:ea typeface="+mn-ea"/>
                        </a:rPr>
                        <a:t>Flutter</a:t>
                      </a:r>
                      <a:endParaRPr lang="zh-CN" sz="1800" kern="100" dirty="0">
                        <a:solidFill>
                          <a:schemeClr val="bg1"/>
                        </a:solidFill>
                        <a:effectLst/>
                        <a:latin typeface="+mn-ea"/>
                        <a:ea typeface="+mn-ea"/>
                      </a:endParaRPr>
                    </a:p>
                  </a:txBody>
                  <a:tcPr marL="68580" marR="68580" marT="0" marB="0" anchor="ctr">
                    <a:solidFill>
                      <a:schemeClr val="accent1"/>
                    </a:solidFill>
                  </a:tcPr>
                </a:tc>
                <a:tc>
                  <a:txBody>
                    <a:bodyPr/>
                    <a:lstStyle/>
                    <a:p>
                      <a:pPr algn="just"/>
                      <a:r>
                        <a:rPr lang="en-US" sz="1800" kern="100">
                          <a:solidFill>
                            <a:schemeClr val="bg1"/>
                          </a:solidFill>
                          <a:effectLst/>
                          <a:latin typeface="+mn-ea"/>
                          <a:ea typeface="+mn-ea"/>
                        </a:rPr>
                        <a:t>MicroDart</a:t>
                      </a:r>
                      <a:endParaRPr lang="zh-CN" sz="1800" kern="100">
                        <a:solidFill>
                          <a:schemeClr val="bg1"/>
                        </a:solidFill>
                        <a:effectLst/>
                        <a:latin typeface="+mn-ea"/>
                        <a:ea typeface="+mn-ea"/>
                      </a:endParaRPr>
                    </a:p>
                    <a:p>
                      <a:pPr algn="just"/>
                      <a:r>
                        <a:rPr lang="zh-CN" sz="1800" kern="100">
                          <a:solidFill>
                            <a:schemeClr val="bg1"/>
                          </a:solidFill>
                          <a:effectLst/>
                          <a:latin typeface="+mn-ea"/>
                          <a:ea typeface="+mn-ea"/>
                        </a:rPr>
                        <a:t>全量桥接</a:t>
                      </a:r>
                      <a:endParaRPr lang="zh-CN" sz="1800" kern="100">
                        <a:solidFill>
                          <a:schemeClr val="bg1"/>
                        </a:solidFill>
                        <a:effectLst/>
                        <a:latin typeface="+mn-ea"/>
                        <a:ea typeface="+mn-ea"/>
                      </a:endParaRPr>
                    </a:p>
                  </a:txBody>
                  <a:tcPr marL="68580" marR="68580" marT="0" marB="0" anchor="ctr">
                    <a:solidFill>
                      <a:schemeClr val="accent1"/>
                    </a:solidFill>
                  </a:tcPr>
                </a:tc>
                <a:tc>
                  <a:txBody>
                    <a:bodyPr/>
                    <a:lstStyle/>
                    <a:p>
                      <a:pPr algn="just"/>
                      <a:r>
                        <a:rPr lang="en-US" sz="1800" kern="100" dirty="0" err="1">
                          <a:solidFill>
                            <a:schemeClr val="bg1"/>
                          </a:solidFill>
                          <a:effectLst/>
                          <a:latin typeface="+mn-ea"/>
                          <a:ea typeface="+mn-ea"/>
                        </a:rPr>
                        <a:t>MicroDart</a:t>
                      </a:r>
                      <a:endParaRPr lang="zh-CN" sz="1800" kern="100" dirty="0">
                        <a:solidFill>
                          <a:schemeClr val="bg1"/>
                        </a:solidFill>
                        <a:effectLst/>
                        <a:latin typeface="+mn-ea"/>
                        <a:ea typeface="+mn-ea"/>
                      </a:endParaRPr>
                    </a:p>
                    <a:p>
                      <a:pPr algn="just"/>
                      <a:r>
                        <a:rPr lang="zh-CN" sz="1800" kern="100" dirty="0">
                          <a:solidFill>
                            <a:schemeClr val="bg1"/>
                          </a:solidFill>
                          <a:effectLst/>
                          <a:latin typeface="+mn-ea"/>
                          <a:ea typeface="+mn-ea"/>
                        </a:rPr>
                        <a:t>最小桥接</a:t>
                      </a:r>
                      <a:endParaRPr lang="zh-CN" sz="1800" kern="100" dirty="0">
                        <a:solidFill>
                          <a:schemeClr val="bg1"/>
                        </a:solidFill>
                        <a:effectLst/>
                        <a:latin typeface="+mn-ea"/>
                        <a:ea typeface="+mn-ea"/>
                      </a:endParaRPr>
                    </a:p>
                  </a:txBody>
                  <a:tcPr marL="68580" marR="68580" marT="0" marB="0" anchor="ctr">
                    <a:solidFill>
                      <a:schemeClr val="accent1"/>
                    </a:solidFill>
                  </a:tcPr>
                </a:tc>
              </a:tr>
              <a:tr h="486927">
                <a:tc>
                  <a:txBody>
                    <a:bodyPr/>
                    <a:lstStyle/>
                    <a:p>
                      <a:pPr algn="l"/>
                      <a:r>
                        <a:rPr lang="zh-CN" sz="1800" kern="100">
                          <a:effectLst/>
                          <a:latin typeface="+mn-ea"/>
                          <a:ea typeface="+mn-ea"/>
                        </a:rPr>
                        <a:t>程序包大小</a:t>
                      </a:r>
                      <a:endParaRPr lang="zh-CN" sz="1800" kern="100">
                        <a:effectLst/>
                        <a:latin typeface="+mn-ea"/>
                        <a:ea typeface="+mn-ea"/>
                      </a:endParaRPr>
                    </a:p>
                  </a:txBody>
                  <a:tcPr marL="68580" marR="68580" marT="0" marB="0" anchor="ctr"/>
                </a:tc>
                <a:tc>
                  <a:txBody>
                    <a:bodyPr/>
                    <a:lstStyle/>
                    <a:p>
                      <a:pPr algn="l"/>
                      <a:r>
                        <a:rPr lang="en-US" sz="1800" kern="100">
                          <a:effectLst/>
                          <a:latin typeface="+mn-ea"/>
                          <a:ea typeface="+mn-ea"/>
                        </a:rPr>
                        <a:t>50.7mb</a:t>
                      </a:r>
                      <a:endParaRPr lang="zh-CN" sz="1800" kern="100">
                        <a:effectLst/>
                        <a:latin typeface="+mn-ea"/>
                        <a:ea typeface="+mn-ea"/>
                      </a:endParaRPr>
                    </a:p>
                  </a:txBody>
                  <a:tcPr marL="68580" marR="68580" marT="0" marB="0" anchor="ctr"/>
                </a:tc>
                <a:tc>
                  <a:txBody>
                    <a:bodyPr/>
                    <a:lstStyle/>
                    <a:p>
                      <a:pPr algn="l"/>
                      <a:r>
                        <a:rPr lang="en-US" sz="1800" kern="100">
                          <a:effectLst/>
                          <a:latin typeface="+mn-ea"/>
                          <a:ea typeface="+mn-ea"/>
                        </a:rPr>
                        <a:t>103mb</a:t>
                      </a:r>
                      <a:endParaRPr lang="zh-CN" sz="1800" kern="100">
                        <a:effectLst/>
                        <a:latin typeface="+mn-ea"/>
                        <a:ea typeface="+mn-ea"/>
                      </a:endParaRPr>
                    </a:p>
                  </a:txBody>
                  <a:tcPr marL="68580" marR="68580" marT="0" marB="0" anchor="ctr"/>
                </a:tc>
                <a:tc>
                  <a:txBody>
                    <a:bodyPr/>
                    <a:lstStyle/>
                    <a:p>
                      <a:pPr algn="l"/>
                      <a:r>
                        <a:rPr lang="en-US" sz="1800" kern="100">
                          <a:effectLst/>
                          <a:latin typeface="+mn-ea"/>
                          <a:ea typeface="+mn-ea"/>
                        </a:rPr>
                        <a:t>52.3mb</a:t>
                      </a:r>
                      <a:endParaRPr lang="zh-CN" sz="1800" kern="100">
                        <a:effectLst/>
                        <a:latin typeface="+mn-ea"/>
                        <a:ea typeface="+mn-ea"/>
                      </a:endParaRPr>
                    </a:p>
                  </a:txBody>
                  <a:tcPr marL="68580" marR="68580" marT="0" marB="0" anchor="ctr"/>
                </a:tc>
              </a:tr>
              <a:tr h="506405">
                <a:tc>
                  <a:txBody>
                    <a:bodyPr/>
                    <a:lstStyle/>
                    <a:p>
                      <a:pPr algn="l"/>
                      <a:r>
                        <a:rPr lang="zh-CN" sz="1800" kern="100">
                          <a:effectLst/>
                          <a:latin typeface="+mn-ea"/>
                          <a:ea typeface="+mn-ea"/>
                        </a:rPr>
                        <a:t>动态化包大小</a:t>
                      </a:r>
                      <a:endParaRPr lang="zh-CN" sz="1800" kern="100">
                        <a:effectLst/>
                        <a:latin typeface="+mn-ea"/>
                        <a:ea typeface="+mn-ea"/>
                      </a:endParaRPr>
                    </a:p>
                  </a:txBody>
                  <a:tcPr marL="68580" marR="68580" marT="0" marB="0" anchor="ctr"/>
                </a:tc>
                <a:tc>
                  <a:txBody>
                    <a:bodyPr/>
                    <a:lstStyle/>
                    <a:p>
                      <a:pPr algn="l"/>
                      <a:r>
                        <a:rPr lang="en-US" sz="1800" kern="100">
                          <a:effectLst/>
                          <a:latin typeface="+mn-ea"/>
                          <a:ea typeface="+mn-ea"/>
                        </a:rPr>
                        <a:t>0</a:t>
                      </a:r>
                      <a:endParaRPr lang="zh-CN" sz="1800" kern="100">
                        <a:effectLst/>
                        <a:latin typeface="+mn-ea"/>
                        <a:ea typeface="+mn-ea"/>
                      </a:endParaRPr>
                    </a:p>
                  </a:txBody>
                  <a:tcPr marL="68580" marR="68580" marT="0" marB="0" anchor="ctr"/>
                </a:tc>
                <a:tc>
                  <a:txBody>
                    <a:bodyPr/>
                    <a:lstStyle/>
                    <a:p>
                      <a:pPr algn="l"/>
                      <a:r>
                        <a:rPr lang="en-US" sz="1800" kern="100">
                          <a:effectLst/>
                          <a:latin typeface="+mn-ea"/>
                          <a:ea typeface="+mn-ea"/>
                        </a:rPr>
                        <a:t>141kb</a:t>
                      </a:r>
                      <a:endParaRPr lang="zh-CN" sz="1800" kern="100">
                        <a:effectLst/>
                        <a:latin typeface="+mn-ea"/>
                        <a:ea typeface="+mn-ea"/>
                      </a:endParaRPr>
                    </a:p>
                  </a:txBody>
                  <a:tcPr marL="68580" marR="68580" marT="0" marB="0" anchor="ctr"/>
                </a:tc>
                <a:tc>
                  <a:txBody>
                    <a:bodyPr/>
                    <a:lstStyle/>
                    <a:p>
                      <a:pPr algn="l"/>
                      <a:r>
                        <a:rPr lang="en-US" sz="1800" kern="100">
                          <a:effectLst/>
                          <a:latin typeface="+mn-ea"/>
                          <a:ea typeface="+mn-ea"/>
                        </a:rPr>
                        <a:t>141kb</a:t>
                      </a:r>
                      <a:endParaRPr lang="zh-CN" sz="1800" kern="100">
                        <a:effectLst/>
                        <a:latin typeface="+mn-ea"/>
                        <a:ea typeface="+mn-ea"/>
                      </a:endParaRPr>
                    </a:p>
                  </a:txBody>
                  <a:tcPr marL="68580" marR="68580" marT="0" marB="0" anchor="ctr"/>
                </a:tc>
              </a:tr>
              <a:tr h="486927">
                <a:tc>
                  <a:txBody>
                    <a:bodyPr/>
                    <a:lstStyle/>
                    <a:p>
                      <a:pPr algn="l"/>
                      <a:r>
                        <a:rPr lang="zh-CN" sz="1800" kern="100">
                          <a:effectLst/>
                          <a:latin typeface="+mn-ea"/>
                          <a:ea typeface="+mn-ea"/>
                        </a:rPr>
                        <a:t>平均运行内存</a:t>
                      </a:r>
                      <a:endParaRPr lang="zh-CN" sz="1800" kern="100">
                        <a:effectLst/>
                        <a:latin typeface="+mn-ea"/>
                        <a:ea typeface="+mn-ea"/>
                      </a:endParaRPr>
                    </a:p>
                  </a:txBody>
                  <a:tcPr marL="68580" marR="68580" marT="0" marB="0" anchor="ctr"/>
                </a:tc>
                <a:tc>
                  <a:txBody>
                    <a:bodyPr/>
                    <a:lstStyle/>
                    <a:p>
                      <a:pPr algn="l"/>
                      <a:r>
                        <a:rPr lang="en-US" altLang="zh-CN" sz="1800" kern="100" dirty="0">
                          <a:effectLst/>
                          <a:latin typeface="+mn-ea"/>
                          <a:ea typeface="+mn-ea"/>
                        </a:rPr>
                        <a:t>8.4</a:t>
                      </a:r>
                      <a:r>
                        <a:rPr lang="en-US" sz="1800" kern="100" dirty="0">
                          <a:effectLst/>
                          <a:latin typeface="+mn-ea"/>
                          <a:ea typeface="+mn-ea"/>
                        </a:rPr>
                        <a:t>mb</a:t>
                      </a:r>
                      <a:endParaRPr lang="zh-CN" sz="1800" kern="100" dirty="0">
                        <a:effectLst/>
                        <a:latin typeface="+mn-ea"/>
                        <a:ea typeface="+mn-ea"/>
                      </a:endParaRPr>
                    </a:p>
                  </a:txBody>
                  <a:tcPr marL="68580" marR="68580" marT="0" marB="0" anchor="ctr"/>
                </a:tc>
                <a:tc>
                  <a:txBody>
                    <a:bodyPr/>
                    <a:lstStyle/>
                    <a:p>
                      <a:pPr algn="l"/>
                      <a:r>
                        <a:rPr lang="en-US" altLang="zh-CN" sz="1800" kern="100" dirty="0">
                          <a:effectLst/>
                          <a:latin typeface="+mn-ea"/>
                          <a:ea typeface="+mn-ea"/>
                        </a:rPr>
                        <a:t>54</a:t>
                      </a:r>
                      <a:r>
                        <a:rPr lang="en-US" sz="1800" kern="100" dirty="0">
                          <a:effectLst/>
                          <a:latin typeface="+mn-ea"/>
                          <a:ea typeface="+mn-ea"/>
                        </a:rPr>
                        <a:t>mb</a:t>
                      </a:r>
                      <a:endParaRPr lang="zh-CN" sz="1800" kern="100" dirty="0">
                        <a:effectLst/>
                        <a:latin typeface="+mn-ea"/>
                        <a:ea typeface="+mn-ea"/>
                      </a:endParaRPr>
                    </a:p>
                  </a:txBody>
                  <a:tcPr marL="68580" marR="68580" marT="0" marB="0" anchor="ctr"/>
                </a:tc>
                <a:tc>
                  <a:txBody>
                    <a:bodyPr/>
                    <a:lstStyle/>
                    <a:p>
                      <a:pPr algn="l"/>
                      <a:r>
                        <a:rPr lang="en-US" sz="1800" kern="100" dirty="0">
                          <a:effectLst/>
                          <a:latin typeface="+mn-ea"/>
                          <a:ea typeface="+mn-ea"/>
                        </a:rPr>
                        <a:t>8.9mb</a:t>
                      </a:r>
                      <a:endParaRPr lang="zh-CN" sz="1800" kern="100" dirty="0">
                        <a:effectLst/>
                        <a:latin typeface="+mn-ea"/>
                        <a:ea typeface="+mn-ea"/>
                      </a:endParaRPr>
                    </a:p>
                  </a:txBody>
                  <a:tcPr marL="68580" marR="68580" marT="0" marB="0" anchor="ctr"/>
                </a:tc>
              </a:tr>
              <a:tr h="506405">
                <a:tc>
                  <a:txBody>
                    <a:bodyPr/>
                    <a:lstStyle/>
                    <a:p>
                      <a:pPr algn="l"/>
                      <a:r>
                        <a:rPr lang="en-US" sz="1800" kern="100">
                          <a:effectLst/>
                          <a:latin typeface="+mn-ea"/>
                          <a:ea typeface="+mn-ea"/>
                        </a:rPr>
                        <a:t>CPU</a:t>
                      </a:r>
                      <a:r>
                        <a:rPr lang="zh-CN" sz="1800" kern="100">
                          <a:effectLst/>
                          <a:latin typeface="+mn-ea"/>
                          <a:ea typeface="+mn-ea"/>
                        </a:rPr>
                        <a:t>平均占用率</a:t>
                      </a:r>
                      <a:endParaRPr lang="zh-CN" sz="1800" kern="100">
                        <a:effectLst/>
                        <a:latin typeface="+mn-ea"/>
                        <a:ea typeface="+mn-ea"/>
                      </a:endParaRPr>
                    </a:p>
                  </a:txBody>
                  <a:tcPr marL="68580" marR="68580" marT="0" marB="0" anchor="ctr"/>
                </a:tc>
                <a:tc>
                  <a:txBody>
                    <a:bodyPr/>
                    <a:lstStyle/>
                    <a:p>
                      <a:pPr algn="l"/>
                      <a:r>
                        <a:rPr lang="en-US" sz="1800" kern="100" dirty="0">
                          <a:effectLst/>
                          <a:latin typeface="+mn-ea"/>
                          <a:ea typeface="+mn-ea"/>
                        </a:rPr>
                        <a:t>1-</a:t>
                      </a:r>
                      <a:r>
                        <a:rPr lang="en-US" altLang="zh-CN" sz="1800" kern="100" dirty="0">
                          <a:effectLst/>
                          <a:latin typeface="+mn-ea"/>
                          <a:ea typeface="+mn-ea"/>
                        </a:rPr>
                        <a:t>10</a:t>
                      </a:r>
                      <a:r>
                        <a:rPr lang="en-US" sz="1800" kern="100" dirty="0">
                          <a:effectLst/>
                          <a:latin typeface="+mn-ea"/>
                          <a:ea typeface="+mn-ea"/>
                        </a:rPr>
                        <a:t>%</a:t>
                      </a:r>
                      <a:endParaRPr lang="zh-CN" sz="1800" kern="100" dirty="0">
                        <a:effectLst/>
                        <a:latin typeface="+mn-ea"/>
                        <a:ea typeface="+mn-ea"/>
                      </a:endParaRPr>
                    </a:p>
                  </a:txBody>
                  <a:tcPr marL="68580" marR="68580" marT="0" marB="0" anchor="ctr"/>
                </a:tc>
                <a:tc>
                  <a:txBody>
                    <a:bodyPr/>
                    <a:lstStyle/>
                    <a:p>
                      <a:pPr algn="l"/>
                      <a:r>
                        <a:rPr lang="en-US" sz="1800" kern="100" dirty="0">
                          <a:effectLst/>
                          <a:latin typeface="+mn-ea"/>
                          <a:ea typeface="+mn-ea"/>
                        </a:rPr>
                        <a:t>1-</a:t>
                      </a:r>
                      <a:r>
                        <a:rPr lang="en-US" altLang="zh-CN" sz="1800" kern="100" dirty="0">
                          <a:effectLst/>
                          <a:latin typeface="+mn-ea"/>
                          <a:ea typeface="+mn-ea"/>
                        </a:rPr>
                        <a:t>10</a:t>
                      </a:r>
                      <a:r>
                        <a:rPr lang="en-US" sz="1800" kern="100" dirty="0">
                          <a:effectLst/>
                          <a:latin typeface="+mn-ea"/>
                          <a:ea typeface="+mn-ea"/>
                        </a:rPr>
                        <a:t>%</a:t>
                      </a:r>
                      <a:endParaRPr lang="zh-CN" sz="1800" kern="100" dirty="0">
                        <a:effectLst/>
                        <a:latin typeface="+mn-ea"/>
                        <a:ea typeface="+mn-ea"/>
                      </a:endParaRPr>
                    </a:p>
                  </a:txBody>
                  <a:tcPr marL="68580" marR="68580" marT="0" marB="0" anchor="ctr"/>
                </a:tc>
                <a:tc>
                  <a:txBody>
                    <a:bodyPr/>
                    <a:lstStyle/>
                    <a:p>
                      <a:pPr algn="l"/>
                      <a:r>
                        <a:rPr lang="en-US" sz="1800" kern="100" dirty="0">
                          <a:effectLst/>
                          <a:latin typeface="+mn-ea"/>
                          <a:ea typeface="+mn-ea"/>
                        </a:rPr>
                        <a:t>1-</a:t>
                      </a:r>
                      <a:r>
                        <a:rPr lang="en-US" altLang="zh-CN" sz="1800" kern="100" dirty="0">
                          <a:effectLst/>
                          <a:latin typeface="+mn-ea"/>
                          <a:ea typeface="+mn-ea"/>
                        </a:rPr>
                        <a:t>10</a:t>
                      </a:r>
                      <a:r>
                        <a:rPr lang="en-US" sz="1800" kern="100" dirty="0">
                          <a:effectLst/>
                          <a:latin typeface="+mn-ea"/>
                          <a:ea typeface="+mn-ea"/>
                        </a:rPr>
                        <a:t>%</a:t>
                      </a:r>
                      <a:endParaRPr lang="zh-CN" sz="1800" kern="100" dirty="0">
                        <a:effectLst/>
                        <a:latin typeface="+mn-ea"/>
                        <a:ea typeface="+mn-ea"/>
                      </a:endParaRPr>
                    </a:p>
                  </a:txBody>
                  <a:tcPr marL="68580" marR="68580" marT="0" marB="0" anchor="ctr"/>
                </a:tc>
              </a:tr>
              <a:tr h="506405">
                <a:tc>
                  <a:txBody>
                    <a:bodyPr/>
                    <a:lstStyle/>
                    <a:p>
                      <a:pPr algn="l"/>
                      <a:r>
                        <a:rPr lang="en-US" sz="1800" kern="100">
                          <a:effectLst/>
                          <a:latin typeface="+mn-ea"/>
                          <a:ea typeface="+mn-ea"/>
                        </a:rPr>
                        <a:t>UI</a:t>
                      </a:r>
                      <a:r>
                        <a:rPr lang="zh-CN" sz="1800" kern="100">
                          <a:effectLst/>
                          <a:latin typeface="+mn-ea"/>
                          <a:ea typeface="+mn-ea"/>
                        </a:rPr>
                        <a:t>帧率</a:t>
                      </a:r>
                      <a:endParaRPr lang="zh-CN" sz="1800" kern="100">
                        <a:effectLst/>
                        <a:latin typeface="+mn-ea"/>
                        <a:ea typeface="+mn-ea"/>
                      </a:endParaRPr>
                    </a:p>
                  </a:txBody>
                  <a:tcPr marL="68580" marR="68580" marT="0" marB="0" anchor="ctr"/>
                </a:tc>
                <a:tc>
                  <a:txBody>
                    <a:bodyPr/>
                    <a:lstStyle/>
                    <a:p>
                      <a:pPr algn="l"/>
                      <a:r>
                        <a:rPr lang="en-US" sz="1800" kern="100" dirty="0">
                          <a:effectLst/>
                          <a:latin typeface="+mn-ea"/>
                          <a:ea typeface="+mn-ea"/>
                        </a:rPr>
                        <a:t>60fps</a:t>
                      </a:r>
                      <a:endParaRPr lang="zh-CN" sz="1800" kern="100" dirty="0">
                        <a:effectLst/>
                        <a:latin typeface="+mn-ea"/>
                        <a:ea typeface="+mn-ea"/>
                      </a:endParaRPr>
                    </a:p>
                  </a:txBody>
                  <a:tcPr marL="68580" marR="68580" marT="0" marB="0" anchor="ctr"/>
                </a:tc>
                <a:tc>
                  <a:txBody>
                    <a:bodyPr/>
                    <a:lstStyle/>
                    <a:p>
                      <a:pPr algn="l"/>
                      <a:r>
                        <a:rPr lang="en-US" sz="1800" kern="100">
                          <a:effectLst/>
                          <a:latin typeface="+mn-ea"/>
                          <a:ea typeface="+mn-ea"/>
                        </a:rPr>
                        <a:t>60fps</a:t>
                      </a:r>
                      <a:endParaRPr lang="zh-CN" sz="1800" kern="100">
                        <a:effectLst/>
                        <a:latin typeface="+mn-ea"/>
                        <a:ea typeface="+mn-ea"/>
                      </a:endParaRPr>
                    </a:p>
                  </a:txBody>
                  <a:tcPr marL="68580" marR="68580" marT="0" marB="0" anchor="ctr"/>
                </a:tc>
                <a:tc>
                  <a:txBody>
                    <a:bodyPr/>
                    <a:lstStyle/>
                    <a:p>
                      <a:pPr algn="l"/>
                      <a:r>
                        <a:rPr lang="en-US" sz="1800" kern="100" dirty="0">
                          <a:effectLst/>
                          <a:latin typeface="+mn-ea"/>
                          <a:ea typeface="+mn-ea"/>
                        </a:rPr>
                        <a:t>60fps</a:t>
                      </a:r>
                      <a:endParaRPr lang="zh-CN" sz="1800" kern="100" dirty="0">
                        <a:effectLst/>
                        <a:latin typeface="+mn-ea"/>
                        <a:ea typeface="+mn-ea"/>
                      </a:endParaRPr>
                    </a:p>
                  </a:txBody>
                  <a:tcPr marL="68580" marR="68580" marT="0" marB="0" anchor="ctr"/>
                </a:tc>
              </a:tr>
            </a:tbl>
          </a:graphicData>
        </a:graphic>
      </p:graphicFrame>
      <p:sp>
        <p:nvSpPr>
          <p:cNvPr id="12" name="文本框 11"/>
          <p:cNvSpPr txBox="1"/>
          <p:nvPr/>
        </p:nvSpPr>
        <p:spPr>
          <a:xfrm>
            <a:off x="791704" y="1323292"/>
            <a:ext cx="4583306" cy="523220"/>
          </a:xfrm>
          <a:prstGeom prst="rect">
            <a:avLst/>
          </a:prstGeom>
          <a:noFill/>
        </p:spPr>
        <p:txBody>
          <a:bodyPr wrap="none" rtlCol="0">
            <a:spAutoFit/>
          </a:bodyPr>
          <a:lstStyle/>
          <a:p>
            <a:r>
              <a:rPr kumimoji="1" lang="zh-CN" altLang="en-US" sz="2800" dirty="0"/>
              <a:t>测试二</a:t>
            </a:r>
            <a:r>
              <a:rPr kumimoji="1" lang="en-US" altLang="zh-CN" sz="2800" dirty="0"/>
              <a:t>,</a:t>
            </a:r>
            <a:r>
              <a:rPr kumimoji="1" lang="zh-CN" altLang="en-US" sz="2800" dirty="0"/>
              <a:t>官方动画演示程序：</a:t>
            </a:r>
            <a:endParaRPr kumimoji="1" lang="zh-CN" altLang="en-US" sz="2800" dirty="0"/>
          </a:p>
        </p:txBody>
      </p:sp>
      <p:pic>
        <p:nvPicPr>
          <p:cNvPr id="4" name="图片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438900" y="1638000"/>
            <a:ext cx="5753100" cy="4521200"/>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组 3"/>
          <p:cNvPicPr>
            <a:picLocks noChangeAspect="1"/>
          </p:cNvPicPr>
          <p:nvPr/>
        </p:nvPicPr>
        <p:blipFill>
          <a:blip r:embed="rId1" cstate="screen"/>
          <a:stretch>
            <a:fillRect/>
          </a:stretch>
        </p:blipFill>
        <p:spPr>
          <a:xfrm flipV="1">
            <a:off x="0" y="5390515"/>
            <a:ext cx="1167130" cy="1467485"/>
          </a:xfrm>
          <a:prstGeom prst="rect">
            <a:avLst/>
          </a:prstGeom>
        </p:spPr>
      </p:pic>
      <p:sp>
        <p:nvSpPr>
          <p:cNvPr id="26" name="PA-圆角矩形 5"/>
          <p:cNvSpPr/>
          <p:nvPr>
            <p:custDataLst>
              <p:tags r:id="rId2"/>
            </p:custDataLst>
          </p:nvPr>
        </p:nvSpPr>
        <p:spPr>
          <a:xfrm>
            <a:off x="158115" y="341630"/>
            <a:ext cx="821055" cy="716915"/>
          </a:xfrm>
          <a:prstGeom prst="roundRect">
            <a:avLst>
              <a:gd name="adj" fmla="val 0"/>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rgbClr val="000000"/>
              </a:solidFill>
              <a:latin typeface="Arial" panose="020B0604020202090204"/>
              <a:ea typeface="微软雅黑"/>
              <a:sym typeface="Arial" panose="020B0604020202090204"/>
            </a:endParaRPr>
          </a:p>
        </p:txBody>
      </p:sp>
      <p:grpSp>
        <p:nvGrpSpPr>
          <p:cNvPr id="8" name="组合 7"/>
          <p:cNvGrpSpPr/>
          <p:nvPr/>
        </p:nvGrpSpPr>
        <p:grpSpPr>
          <a:xfrm>
            <a:off x="4053031" y="218925"/>
            <a:ext cx="4343742" cy="954273"/>
            <a:chOff x="7301" y="148"/>
            <a:chExt cx="4598" cy="1603"/>
          </a:xfrm>
        </p:grpSpPr>
        <p:sp>
          <p:nvSpPr>
            <p:cNvPr id="10" name="文本框 9"/>
            <p:cNvSpPr txBox="1"/>
            <p:nvPr/>
          </p:nvSpPr>
          <p:spPr>
            <a:xfrm>
              <a:off x="7301" y="148"/>
              <a:ext cx="4598" cy="1603"/>
            </a:xfrm>
            <a:prstGeom prst="rect">
              <a:avLst/>
            </a:prstGeom>
            <a:noFill/>
          </p:spPr>
          <p:txBody>
            <a:bodyPr wrap="square" rtlCol="0">
              <a:spAutoFit/>
            </a:bodyPr>
            <a:lstStyle/>
            <a:p>
              <a:pPr algn="ctr"/>
              <a:r>
                <a:rPr lang="en-US" altLang="zh-CN" sz="3200" b="1" dirty="0">
                  <a:solidFill>
                    <a:srgbClr val="091077"/>
                  </a:solidFill>
                  <a:latin typeface="Arial" panose="020B0604020202090204"/>
                  <a:ea typeface="微软雅黑"/>
                  <a:sym typeface="Arial" panose="020B0604020202090204"/>
                </a:rPr>
                <a:t>Flutter</a:t>
              </a:r>
              <a:r>
                <a:rPr lang="zh-CN" altLang="en-US" sz="3200" b="1" dirty="0">
                  <a:solidFill>
                    <a:srgbClr val="091077"/>
                  </a:solidFill>
                  <a:latin typeface="Arial" panose="020B0604020202090204"/>
                  <a:ea typeface="微软雅黑"/>
                  <a:sym typeface="Arial" panose="020B0604020202090204"/>
                </a:rPr>
                <a:t>性能测试</a:t>
              </a:r>
              <a:endParaRPr lang="zh-CN" altLang="en-US" sz="3200" b="1" dirty="0">
                <a:solidFill>
                  <a:srgbClr val="091077"/>
                </a:solidFill>
                <a:latin typeface="Arial" panose="020B0604020202090204"/>
                <a:ea typeface="微软雅黑"/>
                <a:sym typeface="Arial" panose="020B0604020202090204"/>
              </a:endParaRPr>
            </a:p>
            <a:p>
              <a:pPr algn="ctr"/>
              <a:r>
                <a:rPr lang="zh-CN" altLang="zh-CN" sz="2400" dirty="0">
                  <a:effectLst/>
                </a:rPr>
                <a:t> </a:t>
              </a:r>
              <a:endParaRPr lang="zh-CN" altLang="en-US" sz="2400" b="1" dirty="0">
                <a:solidFill>
                  <a:srgbClr val="091077"/>
                </a:solidFill>
                <a:latin typeface="Arial" panose="020B0604020202090204"/>
                <a:ea typeface="微软雅黑"/>
                <a:sym typeface="Arial" panose="020B0604020202090204"/>
              </a:endParaRPr>
            </a:p>
          </p:txBody>
        </p:sp>
        <p:cxnSp>
          <p:nvCxnSpPr>
            <p:cNvPr id="11" name="直接连接符 15"/>
            <p:cNvCxnSpPr/>
            <p:nvPr/>
          </p:nvCxnSpPr>
          <p:spPr>
            <a:xfrm>
              <a:off x="8737" y="1208"/>
              <a:ext cx="1726" cy="0"/>
            </a:xfrm>
            <a:prstGeom prst="line">
              <a:avLst/>
            </a:prstGeom>
            <a:ln w="31750">
              <a:solidFill>
                <a:srgbClr val="091077"/>
              </a:solidFill>
            </a:ln>
          </p:spPr>
          <p:style>
            <a:lnRef idx="1">
              <a:schemeClr val="accent1"/>
            </a:lnRef>
            <a:fillRef idx="0">
              <a:schemeClr val="accent1"/>
            </a:fillRef>
            <a:effectRef idx="0">
              <a:schemeClr val="accent1"/>
            </a:effectRef>
            <a:fontRef idx="minor">
              <a:schemeClr val="tx1"/>
            </a:fontRef>
          </p:style>
        </p:cxnSp>
      </p:grpSp>
      <p:pic>
        <p:nvPicPr>
          <p:cNvPr id="6" name="图片 5" descr="组 4"/>
          <p:cNvPicPr>
            <a:picLocks noChangeAspect="1"/>
          </p:cNvPicPr>
          <p:nvPr/>
        </p:nvPicPr>
        <p:blipFill>
          <a:blip r:embed="rId3" cstate="screen"/>
          <a:stretch>
            <a:fillRect/>
          </a:stretch>
        </p:blipFill>
        <p:spPr>
          <a:xfrm flipV="1">
            <a:off x="11287125" y="0"/>
            <a:ext cx="907523" cy="1638000"/>
          </a:xfrm>
          <a:prstGeom prst="rect">
            <a:avLst/>
          </a:prstGeom>
        </p:spPr>
      </p:pic>
      <p:graphicFrame>
        <p:nvGraphicFramePr>
          <p:cNvPr id="7" name="表格 6"/>
          <p:cNvGraphicFramePr>
            <a:graphicFrameLocks noGrp="1"/>
          </p:cNvGraphicFramePr>
          <p:nvPr/>
        </p:nvGraphicFramePr>
        <p:xfrm>
          <a:off x="158115" y="2461348"/>
          <a:ext cx="6137175" cy="3194245"/>
        </p:xfrm>
        <a:graphic>
          <a:graphicData uri="http://schemas.openxmlformats.org/drawingml/2006/table">
            <a:tbl>
              <a:tblPr>
                <a:tableStyleId>{5C22544A-7EE6-4342-B048-85BDC9FD1C3A}</a:tableStyleId>
              </a:tblPr>
              <a:tblGrid>
                <a:gridCol w="1891254"/>
                <a:gridCol w="1415307"/>
                <a:gridCol w="1415307"/>
                <a:gridCol w="1415307"/>
              </a:tblGrid>
              <a:tr h="701176">
                <a:tc>
                  <a:txBody>
                    <a:bodyPr/>
                    <a:lstStyle/>
                    <a:p>
                      <a:pPr algn="just">
                        <a:lnSpc>
                          <a:spcPts val="2000"/>
                        </a:lnSpc>
                      </a:pPr>
                      <a:r>
                        <a:rPr lang="zh-CN" sz="1800" kern="100">
                          <a:solidFill>
                            <a:schemeClr val="bg1"/>
                          </a:solidFill>
                          <a:effectLst/>
                          <a:latin typeface="+mn-ea"/>
                          <a:ea typeface="+mn-ea"/>
                        </a:rPr>
                        <a:t>运行环境</a:t>
                      </a:r>
                      <a:endParaRPr lang="zh-CN" sz="1800" kern="100">
                        <a:solidFill>
                          <a:schemeClr val="bg1"/>
                        </a:solidFill>
                        <a:effectLst/>
                        <a:latin typeface="+mn-ea"/>
                        <a:ea typeface="+mn-ea"/>
                      </a:endParaRPr>
                    </a:p>
                  </a:txBody>
                  <a:tcPr marL="68580" marR="68580" marT="0" marB="0" anchor="ctr">
                    <a:solidFill>
                      <a:schemeClr val="accent1"/>
                    </a:solidFill>
                  </a:tcPr>
                </a:tc>
                <a:tc>
                  <a:txBody>
                    <a:bodyPr/>
                    <a:lstStyle/>
                    <a:p>
                      <a:pPr algn="just"/>
                      <a:r>
                        <a:rPr lang="zh-CN" sz="1800" kern="100" dirty="0">
                          <a:solidFill>
                            <a:schemeClr val="bg1"/>
                          </a:solidFill>
                          <a:effectLst/>
                          <a:latin typeface="+mn-ea"/>
                          <a:ea typeface="+mn-ea"/>
                        </a:rPr>
                        <a:t>原生</a:t>
                      </a:r>
                      <a:r>
                        <a:rPr lang="en-US" sz="1800" kern="100" dirty="0">
                          <a:solidFill>
                            <a:schemeClr val="bg1"/>
                          </a:solidFill>
                          <a:effectLst/>
                          <a:latin typeface="+mn-ea"/>
                          <a:ea typeface="+mn-ea"/>
                        </a:rPr>
                        <a:t>Flutter</a:t>
                      </a:r>
                      <a:endParaRPr lang="zh-CN" sz="1800" kern="100" dirty="0">
                        <a:solidFill>
                          <a:schemeClr val="bg1"/>
                        </a:solidFill>
                        <a:effectLst/>
                        <a:latin typeface="+mn-ea"/>
                        <a:ea typeface="+mn-ea"/>
                      </a:endParaRPr>
                    </a:p>
                  </a:txBody>
                  <a:tcPr marL="68580" marR="68580" marT="0" marB="0" anchor="ctr">
                    <a:solidFill>
                      <a:schemeClr val="accent1"/>
                    </a:solidFill>
                  </a:tcPr>
                </a:tc>
                <a:tc>
                  <a:txBody>
                    <a:bodyPr/>
                    <a:lstStyle/>
                    <a:p>
                      <a:pPr algn="just"/>
                      <a:r>
                        <a:rPr lang="en-US" sz="1800" kern="100">
                          <a:solidFill>
                            <a:schemeClr val="bg1"/>
                          </a:solidFill>
                          <a:effectLst/>
                          <a:latin typeface="+mn-ea"/>
                          <a:ea typeface="+mn-ea"/>
                        </a:rPr>
                        <a:t>MicroDart</a:t>
                      </a:r>
                      <a:endParaRPr lang="zh-CN" sz="1800" kern="100">
                        <a:solidFill>
                          <a:schemeClr val="bg1"/>
                        </a:solidFill>
                        <a:effectLst/>
                        <a:latin typeface="+mn-ea"/>
                        <a:ea typeface="+mn-ea"/>
                      </a:endParaRPr>
                    </a:p>
                    <a:p>
                      <a:pPr algn="just"/>
                      <a:r>
                        <a:rPr lang="zh-CN" sz="1800" kern="100">
                          <a:solidFill>
                            <a:schemeClr val="bg1"/>
                          </a:solidFill>
                          <a:effectLst/>
                          <a:latin typeface="+mn-ea"/>
                          <a:ea typeface="+mn-ea"/>
                        </a:rPr>
                        <a:t>全量桥接</a:t>
                      </a:r>
                      <a:endParaRPr lang="zh-CN" sz="1800" kern="100">
                        <a:solidFill>
                          <a:schemeClr val="bg1"/>
                        </a:solidFill>
                        <a:effectLst/>
                        <a:latin typeface="+mn-ea"/>
                        <a:ea typeface="+mn-ea"/>
                      </a:endParaRPr>
                    </a:p>
                  </a:txBody>
                  <a:tcPr marL="68580" marR="68580" marT="0" marB="0" anchor="ctr">
                    <a:solidFill>
                      <a:schemeClr val="accent1"/>
                    </a:solidFill>
                  </a:tcPr>
                </a:tc>
                <a:tc>
                  <a:txBody>
                    <a:bodyPr/>
                    <a:lstStyle/>
                    <a:p>
                      <a:pPr algn="just"/>
                      <a:r>
                        <a:rPr lang="en-US" sz="1800" kern="100" dirty="0" err="1">
                          <a:solidFill>
                            <a:schemeClr val="bg1"/>
                          </a:solidFill>
                          <a:effectLst/>
                          <a:latin typeface="+mn-ea"/>
                          <a:ea typeface="+mn-ea"/>
                        </a:rPr>
                        <a:t>MicroDart</a:t>
                      </a:r>
                      <a:endParaRPr lang="zh-CN" sz="1800" kern="100" dirty="0">
                        <a:solidFill>
                          <a:schemeClr val="bg1"/>
                        </a:solidFill>
                        <a:effectLst/>
                        <a:latin typeface="+mn-ea"/>
                        <a:ea typeface="+mn-ea"/>
                      </a:endParaRPr>
                    </a:p>
                    <a:p>
                      <a:pPr algn="just"/>
                      <a:r>
                        <a:rPr lang="zh-CN" sz="1800" kern="100" dirty="0">
                          <a:solidFill>
                            <a:schemeClr val="bg1"/>
                          </a:solidFill>
                          <a:effectLst/>
                          <a:latin typeface="+mn-ea"/>
                          <a:ea typeface="+mn-ea"/>
                        </a:rPr>
                        <a:t>最小桥接</a:t>
                      </a:r>
                      <a:endParaRPr lang="zh-CN" sz="1800" kern="100" dirty="0">
                        <a:solidFill>
                          <a:schemeClr val="bg1"/>
                        </a:solidFill>
                        <a:effectLst/>
                        <a:latin typeface="+mn-ea"/>
                        <a:ea typeface="+mn-ea"/>
                      </a:endParaRPr>
                    </a:p>
                  </a:txBody>
                  <a:tcPr marL="68580" marR="68580" marT="0" marB="0" anchor="ctr">
                    <a:solidFill>
                      <a:schemeClr val="accent1"/>
                    </a:solidFill>
                  </a:tcPr>
                </a:tc>
              </a:tr>
              <a:tr h="486927">
                <a:tc>
                  <a:txBody>
                    <a:bodyPr/>
                    <a:lstStyle/>
                    <a:p>
                      <a:pPr algn="just"/>
                      <a:r>
                        <a:rPr lang="zh-CN" sz="1800" kern="100">
                          <a:effectLst/>
                          <a:latin typeface="+mn-ea"/>
                          <a:ea typeface="+mn-ea"/>
                        </a:rPr>
                        <a:t>程序包大小</a:t>
                      </a:r>
                      <a:endParaRPr lang="zh-CN" sz="1800" kern="100">
                        <a:effectLst/>
                        <a:latin typeface="+mn-ea"/>
                        <a:ea typeface="+mn-ea"/>
                      </a:endParaRPr>
                    </a:p>
                  </a:txBody>
                  <a:tcPr marL="68580" marR="68580" marT="0" marB="0" anchor="ctr"/>
                </a:tc>
                <a:tc>
                  <a:txBody>
                    <a:bodyPr/>
                    <a:lstStyle/>
                    <a:p>
                      <a:pPr algn="just"/>
                      <a:r>
                        <a:rPr lang="en-US" sz="1800" kern="100">
                          <a:effectLst/>
                          <a:latin typeface="+mn-ea"/>
                          <a:ea typeface="+mn-ea"/>
                        </a:rPr>
                        <a:t>146.5mb</a:t>
                      </a:r>
                      <a:endParaRPr lang="zh-CN" sz="1800" kern="100">
                        <a:effectLst/>
                        <a:latin typeface="+mn-ea"/>
                        <a:ea typeface="+mn-ea"/>
                      </a:endParaRPr>
                    </a:p>
                  </a:txBody>
                  <a:tcPr marL="68580" marR="68580" marT="0" marB="0" anchor="ctr"/>
                </a:tc>
                <a:tc>
                  <a:txBody>
                    <a:bodyPr/>
                    <a:lstStyle/>
                    <a:p>
                      <a:pPr algn="just"/>
                      <a:r>
                        <a:rPr lang="en-US" sz="1800" kern="100">
                          <a:effectLst/>
                          <a:latin typeface="+mn-ea"/>
                          <a:ea typeface="+mn-ea"/>
                        </a:rPr>
                        <a:t>216mb</a:t>
                      </a:r>
                      <a:endParaRPr lang="zh-CN" sz="1800" kern="100">
                        <a:effectLst/>
                        <a:latin typeface="+mn-ea"/>
                        <a:ea typeface="+mn-ea"/>
                      </a:endParaRPr>
                    </a:p>
                  </a:txBody>
                  <a:tcPr marL="68580" marR="68580" marT="0" marB="0" anchor="ctr"/>
                </a:tc>
                <a:tc>
                  <a:txBody>
                    <a:bodyPr/>
                    <a:lstStyle/>
                    <a:p>
                      <a:pPr algn="just"/>
                      <a:r>
                        <a:rPr lang="en-US" sz="1800" kern="100">
                          <a:effectLst/>
                          <a:latin typeface="+mn-ea"/>
                          <a:ea typeface="+mn-ea"/>
                        </a:rPr>
                        <a:t>151mb</a:t>
                      </a:r>
                      <a:endParaRPr lang="zh-CN" sz="1800" kern="100">
                        <a:effectLst/>
                        <a:latin typeface="+mn-ea"/>
                        <a:ea typeface="+mn-ea"/>
                      </a:endParaRPr>
                    </a:p>
                  </a:txBody>
                  <a:tcPr marL="68580" marR="68580" marT="0" marB="0" anchor="ctr"/>
                </a:tc>
              </a:tr>
              <a:tr h="506405">
                <a:tc>
                  <a:txBody>
                    <a:bodyPr/>
                    <a:lstStyle/>
                    <a:p>
                      <a:pPr algn="just"/>
                      <a:r>
                        <a:rPr lang="zh-CN" sz="1800" kern="100">
                          <a:effectLst/>
                          <a:latin typeface="+mn-ea"/>
                          <a:ea typeface="+mn-ea"/>
                        </a:rPr>
                        <a:t>动态化包大小</a:t>
                      </a:r>
                      <a:endParaRPr lang="zh-CN" sz="1800" kern="100">
                        <a:effectLst/>
                        <a:latin typeface="+mn-ea"/>
                        <a:ea typeface="+mn-ea"/>
                      </a:endParaRPr>
                    </a:p>
                  </a:txBody>
                  <a:tcPr marL="68580" marR="68580" marT="0" marB="0" anchor="ctr"/>
                </a:tc>
                <a:tc>
                  <a:txBody>
                    <a:bodyPr/>
                    <a:lstStyle/>
                    <a:p>
                      <a:pPr algn="just"/>
                      <a:r>
                        <a:rPr lang="en-US" sz="1800" kern="100">
                          <a:effectLst/>
                          <a:latin typeface="+mn-ea"/>
                          <a:ea typeface="+mn-ea"/>
                        </a:rPr>
                        <a:t>0</a:t>
                      </a:r>
                      <a:endParaRPr lang="zh-CN" sz="1800" kern="100">
                        <a:effectLst/>
                        <a:latin typeface="+mn-ea"/>
                        <a:ea typeface="+mn-ea"/>
                      </a:endParaRPr>
                    </a:p>
                  </a:txBody>
                  <a:tcPr marL="68580" marR="68580" marT="0" marB="0" anchor="ctr"/>
                </a:tc>
                <a:tc>
                  <a:txBody>
                    <a:bodyPr/>
                    <a:lstStyle/>
                    <a:p>
                      <a:pPr algn="just"/>
                      <a:r>
                        <a:rPr lang="en-US" sz="1800" kern="100">
                          <a:effectLst/>
                          <a:latin typeface="+mn-ea"/>
                          <a:ea typeface="+mn-ea"/>
                        </a:rPr>
                        <a:t>6mb</a:t>
                      </a:r>
                      <a:endParaRPr lang="zh-CN" sz="1800" kern="100">
                        <a:effectLst/>
                        <a:latin typeface="+mn-ea"/>
                        <a:ea typeface="+mn-ea"/>
                      </a:endParaRPr>
                    </a:p>
                  </a:txBody>
                  <a:tcPr marL="68580" marR="68580" marT="0" marB="0" anchor="ctr"/>
                </a:tc>
                <a:tc>
                  <a:txBody>
                    <a:bodyPr/>
                    <a:lstStyle/>
                    <a:p>
                      <a:pPr algn="just"/>
                      <a:r>
                        <a:rPr lang="en-US" sz="1800" kern="100" dirty="0">
                          <a:effectLst/>
                          <a:latin typeface="+mn-ea"/>
                          <a:ea typeface="+mn-ea"/>
                        </a:rPr>
                        <a:t>6mb</a:t>
                      </a:r>
                      <a:endParaRPr lang="zh-CN" sz="1800" kern="100" dirty="0">
                        <a:effectLst/>
                        <a:latin typeface="+mn-ea"/>
                        <a:ea typeface="+mn-ea"/>
                      </a:endParaRPr>
                    </a:p>
                  </a:txBody>
                  <a:tcPr marL="68580" marR="68580" marT="0" marB="0" anchor="ctr"/>
                </a:tc>
              </a:tr>
              <a:tr h="486927">
                <a:tc>
                  <a:txBody>
                    <a:bodyPr/>
                    <a:lstStyle/>
                    <a:p>
                      <a:pPr algn="just"/>
                      <a:r>
                        <a:rPr lang="zh-CN" sz="1800" kern="100">
                          <a:effectLst/>
                          <a:latin typeface="+mn-ea"/>
                          <a:ea typeface="+mn-ea"/>
                        </a:rPr>
                        <a:t>平均运行内存</a:t>
                      </a:r>
                      <a:endParaRPr lang="zh-CN" sz="1800" kern="100">
                        <a:effectLst/>
                        <a:latin typeface="+mn-ea"/>
                        <a:ea typeface="+mn-ea"/>
                      </a:endParaRPr>
                    </a:p>
                  </a:txBody>
                  <a:tcPr marL="68580" marR="68580" marT="0" marB="0" anchor="ctr"/>
                </a:tc>
                <a:tc>
                  <a:txBody>
                    <a:bodyPr/>
                    <a:lstStyle/>
                    <a:p>
                      <a:pPr algn="just"/>
                      <a:r>
                        <a:rPr lang="en-US" sz="1800" kern="100" dirty="0">
                          <a:effectLst/>
                          <a:latin typeface="+mn-ea"/>
                          <a:ea typeface="+mn-ea"/>
                        </a:rPr>
                        <a:t>2</a:t>
                      </a:r>
                      <a:r>
                        <a:rPr lang="en-US" altLang="zh-CN" sz="1800" kern="100" dirty="0">
                          <a:effectLst/>
                          <a:latin typeface="+mn-ea"/>
                          <a:ea typeface="+mn-ea"/>
                        </a:rPr>
                        <a:t>5</a:t>
                      </a:r>
                      <a:r>
                        <a:rPr lang="en-US" sz="1800" kern="100" dirty="0">
                          <a:effectLst/>
                          <a:latin typeface="+mn-ea"/>
                          <a:ea typeface="+mn-ea"/>
                        </a:rPr>
                        <a:t>mb</a:t>
                      </a:r>
                      <a:endParaRPr lang="zh-CN" sz="1800" kern="100" dirty="0">
                        <a:effectLst/>
                        <a:latin typeface="+mn-ea"/>
                        <a:ea typeface="+mn-ea"/>
                      </a:endParaRPr>
                    </a:p>
                  </a:txBody>
                  <a:tcPr marL="68580" marR="68580" marT="0" marB="0" anchor="ctr"/>
                </a:tc>
                <a:tc>
                  <a:txBody>
                    <a:bodyPr/>
                    <a:lstStyle/>
                    <a:p>
                      <a:pPr algn="just"/>
                      <a:r>
                        <a:rPr lang="en-US" sz="1800" kern="100" dirty="0">
                          <a:effectLst/>
                          <a:latin typeface="+mn-ea"/>
                          <a:ea typeface="+mn-ea"/>
                        </a:rPr>
                        <a:t>1</a:t>
                      </a:r>
                      <a:r>
                        <a:rPr lang="en-US" altLang="zh-CN" sz="1800" kern="100" dirty="0">
                          <a:effectLst/>
                          <a:latin typeface="+mn-ea"/>
                          <a:ea typeface="+mn-ea"/>
                        </a:rPr>
                        <a:t>06</a:t>
                      </a:r>
                      <a:r>
                        <a:rPr lang="en-US" sz="1800" kern="100" dirty="0">
                          <a:effectLst/>
                          <a:latin typeface="+mn-ea"/>
                          <a:ea typeface="+mn-ea"/>
                        </a:rPr>
                        <a:t>mb</a:t>
                      </a:r>
                      <a:endParaRPr lang="zh-CN" sz="1800" kern="100" dirty="0">
                        <a:effectLst/>
                        <a:latin typeface="+mn-ea"/>
                        <a:ea typeface="+mn-ea"/>
                      </a:endParaRPr>
                    </a:p>
                  </a:txBody>
                  <a:tcPr marL="68580" marR="68580" marT="0" marB="0" anchor="ctr"/>
                </a:tc>
                <a:tc>
                  <a:txBody>
                    <a:bodyPr/>
                    <a:lstStyle/>
                    <a:p>
                      <a:pPr algn="just"/>
                      <a:r>
                        <a:rPr lang="en-US" sz="1800" kern="100" dirty="0">
                          <a:effectLst/>
                          <a:latin typeface="+mn-ea"/>
                          <a:ea typeface="+mn-ea"/>
                        </a:rPr>
                        <a:t>6</a:t>
                      </a:r>
                      <a:r>
                        <a:rPr lang="en-US" altLang="zh-CN" sz="1800" kern="100" dirty="0">
                          <a:effectLst/>
                          <a:latin typeface="+mn-ea"/>
                          <a:ea typeface="+mn-ea"/>
                        </a:rPr>
                        <a:t>0</a:t>
                      </a:r>
                      <a:r>
                        <a:rPr lang="en-US" sz="1800" kern="100" dirty="0">
                          <a:effectLst/>
                          <a:latin typeface="+mn-ea"/>
                          <a:ea typeface="+mn-ea"/>
                        </a:rPr>
                        <a:t>mb</a:t>
                      </a:r>
                      <a:endParaRPr lang="zh-CN" sz="1800" kern="100" dirty="0">
                        <a:effectLst/>
                        <a:latin typeface="+mn-ea"/>
                        <a:ea typeface="+mn-ea"/>
                      </a:endParaRPr>
                    </a:p>
                  </a:txBody>
                  <a:tcPr marL="68580" marR="68580" marT="0" marB="0" anchor="ctr"/>
                </a:tc>
              </a:tr>
              <a:tr h="506405">
                <a:tc>
                  <a:txBody>
                    <a:bodyPr/>
                    <a:lstStyle/>
                    <a:p>
                      <a:pPr algn="just"/>
                      <a:r>
                        <a:rPr lang="en-US" sz="1800" kern="100">
                          <a:effectLst/>
                          <a:latin typeface="+mn-ea"/>
                          <a:ea typeface="+mn-ea"/>
                        </a:rPr>
                        <a:t>CPU</a:t>
                      </a:r>
                      <a:r>
                        <a:rPr lang="zh-CN" sz="1800" kern="100">
                          <a:effectLst/>
                          <a:latin typeface="+mn-ea"/>
                          <a:ea typeface="+mn-ea"/>
                        </a:rPr>
                        <a:t>平均占用率</a:t>
                      </a:r>
                      <a:endParaRPr lang="zh-CN" sz="1800" kern="100">
                        <a:effectLst/>
                        <a:latin typeface="+mn-ea"/>
                        <a:ea typeface="+mn-ea"/>
                      </a:endParaRPr>
                    </a:p>
                  </a:txBody>
                  <a:tcPr marL="68580" marR="68580" marT="0" marB="0" anchor="ctr"/>
                </a:tc>
                <a:tc>
                  <a:txBody>
                    <a:bodyPr/>
                    <a:lstStyle/>
                    <a:p>
                      <a:pPr algn="just"/>
                      <a:r>
                        <a:rPr lang="en-US" sz="1800" kern="100" dirty="0">
                          <a:effectLst/>
                          <a:latin typeface="+mn-ea"/>
                          <a:ea typeface="+mn-ea"/>
                        </a:rPr>
                        <a:t>1-15%</a:t>
                      </a:r>
                      <a:endParaRPr lang="zh-CN" sz="1800" kern="100" dirty="0">
                        <a:effectLst/>
                        <a:latin typeface="+mn-ea"/>
                        <a:ea typeface="+mn-ea"/>
                      </a:endParaRPr>
                    </a:p>
                  </a:txBody>
                  <a:tcPr marL="68580" marR="68580" marT="0" marB="0" anchor="ctr"/>
                </a:tc>
                <a:tc>
                  <a:txBody>
                    <a:bodyPr/>
                    <a:lstStyle/>
                    <a:p>
                      <a:pPr algn="just"/>
                      <a:r>
                        <a:rPr lang="en-US" sz="1800" kern="100" dirty="0">
                          <a:effectLst/>
                          <a:latin typeface="+mn-ea"/>
                          <a:ea typeface="+mn-ea"/>
                        </a:rPr>
                        <a:t>1-15%</a:t>
                      </a:r>
                      <a:endParaRPr lang="zh-CN" sz="1800" kern="100" dirty="0">
                        <a:effectLst/>
                        <a:latin typeface="+mn-ea"/>
                        <a:ea typeface="+mn-ea"/>
                      </a:endParaRPr>
                    </a:p>
                  </a:txBody>
                  <a:tcPr marL="68580" marR="68580" marT="0" marB="0" anchor="ctr"/>
                </a:tc>
                <a:tc>
                  <a:txBody>
                    <a:bodyPr/>
                    <a:lstStyle/>
                    <a:p>
                      <a:pPr algn="just"/>
                      <a:r>
                        <a:rPr lang="en-US" sz="1800" kern="100" dirty="0">
                          <a:effectLst/>
                          <a:latin typeface="+mn-ea"/>
                          <a:ea typeface="+mn-ea"/>
                        </a:rPr>
                        <a:t>1-15%</a:t>
                      </a:r>
                      <a:endParaRPr lang="zh-CN" sz="1800" kern="100" dirty="0">
                        <a:effectLst/>
                        <a:latin typeface="+mn-ea"/>
                        <a:ea typeface="+mn-ea"/>
                      </a:endParaRPr>
                    </a:p>
                  </a:txBody>
                  <a:tcPr marL="68580" marR="68580" marT="0" marB="0" anchor="ctr"/>
                </a:tc>
              </a:tr>
              <a:tr h="506405">
                <a:tc>
                  <a:txBody>
                    <a:bodyPr/>
                    <a:lstStyle/>
                    <a:p>
                      <a:pPr algn="just"/>
                      <a:r>
                        <a:rPr lang="en-US" sz="1800" kern="100">
                          <a:effectLst/>
                          <a:latin typeface="+mn-ea"/>
                          <a:ea typeface="+mn-ea"/>
                        </a:rPr>
                        <a:t>UI</a:t>
                      </a:r>
                      <a:r>
                        <a:rPr lang="zh-CN" sz="1800" kern="100">
                          <a:effectLst/>
                          <a:latin typeface="+mn-ea"/>
                          <a:ea typeface="+mn-ea"/>
                        </a:rPr>
                        <a:t>帧率</a:t>
                      </a:r>
                      <a:endParaRPr lang="zh-CN" sz="1800" kern="100">
                        <a:effectLst/>
                        <a:latin typeface="+mn-ea"/>
                        <a:ea typeface="+mn-ea"/>
                      </a:endParaRPr>
                    </a:p>
                  </a:txBody>
                  <a:tcPr marL="68580" marR="68580" marT="0" marB="0" anchor="ctr"/>
                </a:tc>
                <a:tc>
                  <a:txBody>
                    <a:bodyPr/>
                    <a:lstStyle/>
                    <a:p>
                      <a:pPr algn="just"/>
                      <a:r>
                        <a:rPr lang="en-US" sz="1800" kern="100">
                          <a:effectLst/>
                          <a:latin typeface="+mn-ea"/>
                          <a:ea typeface="+mn-ea"/>
                        </a:rPr>
                        <a:t>60fps</a:t>
                      </a:r>
                      <a:endParaRPr lang="zh-CN" sz="1800" kern="100">
                        <a:effectLst/>
                        <a:latin typeface="+mn-ea"/>
                        <a:ea typeface="+mn-ea"/>
                      </a:endParaRPr>
                    </a:p>
                  </a:txBody>
                  <a:tcPr marL="68580" marR="68580" marT="0" marB="0" anchor="ctr"/>
                </a:tc>
                <a:tc>
                  <a:txBody>
                    <a:bodyPr/>
                    <a:lstStyle/>
                    <a:p>
                      <a:pPr algn="just"/>
                      <a:r>
                        <a:rPr lang="en-US" sz="1800" kern="100" dirty="0">
                          <a:effectLst/>
                          <a:latin typeface="+mn-ea"/>
                          <a:ea typeface="+mn-ea"/>
                        </a:rPr>
                        <a:t>60fps</a:t>
                      </a:r>
                      <a:endParaRPr lang="zh-CN" sz="1800" kern="100" dirty="0">
                        <a:effectLst/>
                        <a:latin typeface="+mn-ea"/>
                        <a:ea typeface="+mn-ea"/>
                      </a:endParaRPr>
                    </a:p>
                  </a:txBody>
                  <a:tcPr marL="68580" marR="68580" marT="0" marB="0" anchor="ctr"/>
                </a:tc>
                <a:tc>
                  <a:txBody>
                    <a:bodyPr/>
                    <a:lstStyle/>
                    <a:p>
                      <a:pPr algn="just"/>
                      <a:r>
                        <a:rPr lang="en-US" sz="1800" kern="100" dirty="0">
                          <a:effectLst/>
                          <a:latin typeface="+mn-ea"/>
                          <a:ea typeface="+mn-ea"/>
                        </a:rPr>
                        <a:t>60fps</a:t>
                      </a:r>
                      <a:endParaRPr lang="zh-CN" sz="1800" kern="100" dirty="0">
                        <a:effectLst/>
                        <a:latin typeface="+mn-ea"/>
                        <a:ea typeface="+mn-ea"/>
                      </a:endParaRPr>
                    </a:p>
                  </a:txBody>
                  <a:tcPr marL="68580" marR="68580" marT="0" marB="0" anchor="ctr"/>
                </a:tc>
              </a:tr>
            </a:tbl>
          </a:graphicData>
        </a:graphic>
      </p:graphicFrame>
      <p:sp>
        <p:nvSpPr>
          <p:cNvPr id="12" name="文本框 11"/>
          <p:cNvSpPr txBox="1"/>
          <p:nvPr/>
        </p:nvSpPr>
        <p:spPr>
          <a:xfrm>
            <a:off x="255392" y="1638000"/>
            <a:ext cx="4847417" cy="461665"/>
          </a:xfrm>
          <a:prstGeom prst="rect">
            <a:avLst/>
          </a:prstGeom>
          <a:noFill/>
        </p:spPr>
        <p:txBody>
          <a:bodyPr wrap="none" rtlCol="0">
            <a:spAutoFit/>
          </a:bodyPr>
          <a:lstStyle/>
          <a:p>
            <a:r>
              <a:rPr kumimoji="1" lang="zh-CN" altLang="en-US" sz="2400" dirty="0">
                <a:latin typeface="+mn-ea"/>
              </a:rPr>
              <a:t>测试三</a:t>
            </a:r>
            <a:r>
              <a:rPr kumimoji="1" lang="en-US" altLang="zh-CN" sz="2400" dirty="0">
                <a:latin typeface="+mn-ea"/>
              </a:rPr>
              <a:t>,</a:t>
            </a:r>
            <a:r>
              <a:rPr lang="zh-CN" altLang="zh-CN" sz="2400" kern="100" dirty="0">
                <a:effectLst/>
                <a:latin typeface="+mn-ea"/>
                <a:cs typeface="Times New Roman" panose="02020503050405090304" pitchFamily="18" charset="0"/>
              </a:rPr>
              <a:t> </a:t>
            </a:r>
            <a:r>
              <a:rPr lang="zh-CN" altLang="en-US" sz="2400" kern="100" dirty="0">
                <a:effectLst/>
                <a:latin typeface="+mn-ea"/>
                <a:cs typeface="Times New Roman" panose="02020503050405090304" pitchFamily="18" charset="0"/>
              </a:rPr>
              <a:t>官方</a:t>
            </a:r>
            <a:r>
              <a:rPr lang="en-US" altLang="zh-CN" sz="2400" kern="100" dirty="0" err="1">
                <a:effectLst/>
                <a:latin typeface="+mn-ea"/>
                <a:cs typeface="Times New Roman" panose="02020503050405090304" pitchFamily="18" charset="0"/>
              </a:rPr>
              <a:t>flutter_gallery</a:t>
            </a:r>
            <a:r>
              <a:rPr kumimoji="1" lang="zh-CN" altLang="en-US" sz="2400" dirty="0">
                <a:latin typeface="+mn-ea"/>
              </a:rPr>
              <a:t>程序</a:t>
            </a:r>
            <a:r>
              <a:rPr kumimoji="1" lang="zh-CN" altLang="en-US" sz="2400" dirty="0"/>
              <a:t>：</a:t>
            </a:r>
            <a:endParaRPr kumimoji="1" lang="zh-CN" altLang="en-US" sz="2400" dirty="0"/>
          </a:p>
        </p:txBody>
      </p:sp>
      <p:pic>
        <p:nvPicPr>
          <p:cNvPr id="2" name="图片 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363385" y="1804221"/>
            <a:ext cx="5753100" cy="4508500"/>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组 3"/>
          <p:cNvPicPr>
            <a:picLocks noChangeAspect="1"/>
          </p:cNvPicPr>
          <p:nvPr/>
        </p:nvPicPr>
        <p:blipFill>
          <a:blip r:embed="rId1" cstate="screen"/>
          <a:stretch>
            <a:fillRect/>
          </a:stretch>
        </p:blipFill>
        <p:spPr>
          <a:xfrm flipV="1">
            <a:off x="0" y="5390515"/>
            <a:ext cx="1167130" cy="1467485"/>
          </a:xfrm>
          <a:prstGeom prst="rect">
            <a:avLst/>
          </a:prstGeom>
        </p:spPr>
      </p:pic>
      <p:sp>
        <p:nvSpPr>
          <p:cNvPr id="26" name="PA-圆角矩形 5"/>
          <p:cNvSpPr/>
          <p:nvPr>
            <p:custDataLst>
              <p:tags r:id="rId2"/>
            </p:custDataLst>
          </p:nvPr>
        </p:nvSpPr>
        <p:spPr>
          <a:xfrm>
            <a:off x="158115" y="341630"/>
            <a:ext cx="821055" cy="716915"/>
          </a:xfrm>
          <a:prstGeom prst="roundRect">
            <a:avLst>
              <a:gd name="adj" fmla="val 0"/>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rgbClr val="000000"/>
              </a:solidFill>
              <a:latin typeface="Arial" panose="020B0604020202090204"/>
              <a:ea typeface="微软雅黑"/>
              <a:sym typeface="Arial" panose="020B0604020202090204"/>
            </a:endParaRPr>
          </a:p>
        </p:txBody>
      </p:sp>
      <p:grpSp>
        <p:nvGrpSpPr>
          <p:cNvPr id="8" name="组合 7"/>
          <p:cNvGrpSpPr/>
          <p:nvPr/>
        </p:nvGrpSpPr>
        <p:grpSpPr>
          <a:xfrm>
            <a:off x="4053031" y="218925"/>
            <a:ext cx="4343742" cy="954273"/>
            <a:chOff x="7301" y="148"/>
            <a:chExt cx="4598" cy="1603"/>
          </a:xfrm>
        </p:grpSpPr>
        <p:sp>
          <p:nvSpPr>
            <p:cNvPr id="10" name="文本框 9"/>
            <p:cNvSpPr txBox="1"/>
            <p:nvPr/>
          </p:nvSpPr>
          <p:spPr>
            <a:xfrm>
              <a:off x="7301" y="148"/>
              <a:ext cx="4598" cy="1603"/>
            </a:xfrm>
            <a:prstGeom prst="rect">
              <a:avLst/>
            </a:prstGeom>
            <a:noFill/>
          </p:spPr>
          <p:txBody>
            <a:bodyPr wrap="square" rtlCol="0">
              <a:spAutoFit/>
            </a:bodyPr>
            <a:lstStyle/>
            <a:p>
              <a:pPr algn="ctr"/>
              <a:r>
                <a:rPr lang="en-US" altLang="zh-CN" sz="3200" b="1" dirty="0">
                  <a:solidFill>
                    <a:srgbClr val="091077"/>
                  </a:solidFill>
                  <a:latin typeface="Arial" panose="020B0604020202090204"/>
                  <a:ea typeface="微软雅黑"/>
                  <a:sym typeface="Arial" panose="020B0604020202090204"/>
                </a:rPr>
                <a:t>Flutter</a:t>
              </a:r>
              <a:r>
                <a:rPr lang="zh-CN" altLang="en-US" sz="3200" b="1" dirty="0">
                  <a:solidFill>
                    <a:srgbClr val="091077"/>
                  </a:solidFill>
                  <a:latin typeface="Arial" panose="020B0604020202090204"/>
                  <a:ea typeface="微软雅黑"/>
                  <a:sym typeface="Arial" panose="020B0604020202090204"/>
                </a:rPr>
                <a:t>性能测试</a:t>
              </a:r>
              <a:endParaRPr lang="zh-CN" altLang="en-US" sz="3200" b="1" dirty="0">
                <a:solidFill>
                  <a:srgbClr val="091077"/>
                </a:solidFill>
                <a:latin typeface="Arial" panose="020B0604020202090204"/>
                <a:ea typeface="微软雅黑"/>
                <a:sym typeface="Arial" panose="020B0604020202090204"/>
              </a:endParaRPr>
            </a:p>
            <a:p>
              <a:pPr algn="ctr"/>
              <a:r>
                <a:rPr lang="zh-CN" altLang="zh-CN" sz="2400" dirty="0">
                  <a:effectLst/>
                </a:rPr>
                <a:t> </a:t>
              </a:r>
              <a:endParaRPr lang="zh-CN" altLang="en-US" sz="2400" b="1" dirty="0">
                <a:solidFill>
                  <a:srgbClr val="091077"/>
                </a:solidFill>
                <a:latin typeface="Arial" panose="020B0604020202090204"/>
                <a:ea typeface="微软雅黑"/>
                <a:sym typeface="Arial" panose="020B0604020202090204"/>
              </a:endParaRPr>
            </a:p>
          </p:txBody>
        </p:sp>
        <p:cxnSp>
          <p:nvCxnSpPr>
            <p:cNvPr id="11" name="直接连接符 15"/>
            <p:cNvCxnSpPr/>
            <p:nvPr/>
          </p:nvCxnSpPr>
          <p:spPr>
            <a:xfrm>
              <a:off x="8737" y="1208"/>
              <a:ext cx="1726" cy="0"/>
            </a:xfrm>
            <a:prstGeom prst="line">
              <a:avLst/>
            </a:prstGeom>
            <a:ln w="31750">
              <a:solidFill>
                <a:srgbClr val="091077"/>
              </a:solidFill>
            </a:ln>
          </p:spPr>
          <p:style>
            <a:lnRef idx="1">
              <a:schemeClr val="accent1"/>
            </a:lnRef>
            <a:fillRef idx="0">
              <a:schemeClr val="accent1"/>
            </a:fillRef>
            <a:effectRef idx="0">
              <a:schemeClr val="accent1"/>
            </a:effectRef>
            <a:fontRef idx="minor">
              <a:schemeClr val="tx1"/>
            </a:fontRef>
          </p:style>
        </p:cxnSp>
      </p:grpSp>
      <p:pic>
        <p:nvPicPr>
          <p:cNvPr id="6" name="图片 5" descr="组 4"/>
          <p:cNvPicPr>
            <a:picLocks noChangeAspect="1"/>
          </p:cNvPicPr>
          <p:nvPr/>
        </p:nvPicPr>
        <p:blipFill>
          <a:blip r:embed="rId3" cstate="screen"/>
          <a:stretch>
            <a:fillRect/>
          </a:stretch>
        </p:blipFill>
        <p:spPr>
          <a:xfrm flipV="1">
            <a:off x="11287125" y="0"/>
            <a:ext cx="907523" cy="1638000"/>
          </a:xfrm>
          <a:prstGeom prst="rect">
            <a:avLst/>
          </a:prstGeom>
        </p:spPr>
      </p:pic>
      <p:sp>
        <p:nvSpPr>
          <p:cNvPr id="9" name="文本框 8"/>
          <p:cNvSpPr txBox="1"/>
          <p:nvPr/>
        </p:nvSpPr>
        <p:spPr>
          <a:xfrm>
            <a:off x="732640" y="912031"/>
            <a:ext cx="10984524" cy="5847755"/>
          </a:xfrm>
          <a:prstGeom prst="rect">
            <a:avLst/>
          </a:prstGeom>
          <a:noFill/>
        </p:spPr>
        <p:txBody>
          <a:bodyPr wrap="square">
            <a:spAutoFit/>
          </a:bodyPr>
          <a:lstStyle/>
          <a:p>
            <a:r>
              <a:rPr lang="en-US" altLang="zh-CN" sz="2200" kern="100" dirty="0">
                <a:latin typeface="+mn-ea"/>
                <a:cs typeface="Times New Roman" panose="02020503050405090304" pitchFamily="18" charset="0"/>
              </a:rPr>
              <a:t>      </a:t>
            </a:r>
            <a:r>
              <a:rPr lang="zh-CN" altLang="zh-CN" sz="2200" kern="100" dirty="0">
                <a:effectLst/>
                <a:latin typeface="+mn-ea"/>
                <a:cs typeface="Times New Roman" panose="02020503050405090304" pitchFamily="18" charset="0"/>
              </a:rPr>
              <a:t>三个场景的测试结果，从数据上来看，我们可以分析出</a:t>
            </a:r>
            <a:r>
              <a:rPr lang="en-US" altLang="zh-CN" sz="2200" kern="100" dirty="0" err="1">
                <a:effectLst/>
                <a:latin typeface="+mn-ea"/>
              </a:rPr>
              <a:t>MicroDart</a:t>
            </a:r>
            <a:r>
              <a:rPr lang="zh-CN" altLang="zh-CN" sz="2200" kern="100" dirty="0">
                <a:effectLst/>
                <a:latin typeface="+mn-ea"/>
                <a:cs typeface="Times New Roman" panose="02020503050405090304" pitchFamily="18" charset="0"/>
              </a:rPr>
              <a:t>与原生</a:t>
            </a:r>
            <a:r>
              <a:rPr lang="en-US" altLang="zh-CN" sz="2200" kern="100" dirty="0">
                <a:effectLst/>
                <a:latin typeface="+mn-ea"/>
              </a:rPr>
              <a:t>Flutter</a:t>
            </a:r>
            <a:r>
              <a:rPr lang="zh-CN" altLang="zh-CN" sz="2200" kern="100" dirty="0">
                <a:effectLst/>
                <a:latin typeface="+mn-ea"/>
                <a:cs typeface="Times New Roman" panose="02020503050405090304" pitchFamily="18" charset="0"/>
              </a:rPr>
              <a:t>在</a:t>
            </a:r>
            <a:r>
              <a:rPr lang="en-US" altLang="zh-CN" sz="2200" b="1" kern="100" dirty="0">
                <a:effectLst/>
                <a:latin typeface="+mn-ea"/>
              </a:rPr>
              <a:t>“CPU</a:t>
            </a:r>
            <a:r>
              <a:rPr lang="zh-CN" altLang="zh-CN" sz="2200" b="1" kern="100" dirty="0">
                <a:effectLst/>
                <a:latin typeface="+mn-ea"/>
                <a:cs typeface="Times New Roman" panose="02020503050405090304" pitchFamily="18" charset="0"/>
              </a:rPr>
              <a:t>平均占用率</a:t>
            </a:r>
            <a:r>
              <a:rPr lang="en-US" altLang="zh-CN" sz="2200" b="1" kern="100" dirty="0">
                <a:effectLst/>
                <a:latin typeface="+mn-ea"/>
              </a:rPr>
              <a:t>”</a:t>
            </a:r>
            <a:r>
              <a:rPr lang="zh-CN" altLang="zh-CN" sz="2200" b="1" kern="100" dirty="0">
                <a:effectLst/>
                <a:latin typeface="+mn-ea"/>
                <a:cs typeface="Times New Roman" panose="02020503050405090304" pitchFamily="18" charset="0"/>
              </a:rPr>
              <a:t>与</a:t>
            </a:r>
            <a:r>
              <a:rPr lang="en-US" altLang="zh-CN" sz="2200" b="1" kern="100" dirty="0">
                <a:effectLst/>
                <a:latin typeface="+mn-ea"/>
              </a:rPr>
              <a:t>“fps</a:t>
            </a:r>
            <a:r>
              <a:rPr lang="zh-CN" altLang="zh-CN" sz="2200" b="1" kern="100" dirty="0">
                <a:effectLst/>
                <a:latin typeface="+mn-ea"/>
                <a:cs typeface="Times New Roman" panose="02020503050405090304" pitchFamily="18" charset="0"/>
              </a:rPr>
              <a:t>帧率</a:t>
            </a:r>
            <a:r>
              <a:rPr lang="en-US" altLang="zh-CN" sz="2200" b="1" kern="100" dirty="0">
                <a:effectLst/>
                <a:latin typeface="+mn-ea"/>
              </a:rPr>
              <a:t>”</a:t>
            </a:r>
            <a:r>
              <a:rPr lang="zh-CN" altLang="zh-CN" sz="2200" b="1" kern="100" dirty="0">
                <a:effectLst/>
                <a:latin typeface="+mn-ea"/>
                <a:cs typeface="Times New Roman" panose="02020503050405090304" pitchFamily="18" charset="0"/>
              </a:rPr>
              <a:t>上几乎没用损失</a:t>
            </a:r>
            <a:r>
              <a:rPr lang="zh-CN" altLang="zh-CN" sz="2200" kern="100" dirty="0">
                <a:effectLst/>
                <a:latin typeface="+mn-ea"/>
                <a:cs typeface="Times New Roman" panose="02020503050405090304" pitchFamily="18" charset="0"/>
              </a:rPr>
              <a:t>，它们</a:t>
            </a:r>
            <a:r>
              <a:rPr lang="en-US" altLang="zh-CN" sz="2200" kern="100" dirty="0">
                <a:effectLst/>
                <a:latin typeface="+mn-ea"/>
              </a:rPr>
              <a:t>“CPU</a:t>
            </a:r>
            <a:r>
              <a:rPr lang="zh-CN" altLang="zh-CN" sz="2200" kern="100" dirty="0">
                <a:effectLst/>
                <a:latin typeface="+mn-ea"/>
                <a:cs typeface="Times New Roman" panose="02020503050405090304" pitchFamily="18" charset="0"/>
              </a:rPr>
              <a:t>平均占用率</a:t>
            </a:r>
            <a:r>
              <a:rPr lang="en-US" altLang="zh-CN" sz="2200" kern="100" dirty="0">
                <a:effectLst/>
                <a:latin typeface="+mn-ea"/>
              </a:rPr>
              <a:t>”</a:t>
            </a:r>
            <a:r>
              <a:rPr lang="zh-CN" altLang="zh-CN" sz="2200" kern="100" dirty="0">
                <a:effectLst/>
                <a:latin typeface="+mn-ea"/>
                <a:cs typeface="Times New Roman" panose="02020503050405090304" pitchFamily="18" charset="0"/>
              </a:rPr>
              <a:t>在</a:t>
            </a:r>
            <a:r>
              <a:rPr lang="en-US" altLang="zh-CN" sz="2200" kern="100" dirty="0">
                <a:effectLst/>
                <a:latin typeface="+mn-ea"/>
              </a:rPr>
              <a:t>1%-10%</a:t>
            </a:r>
            <a:r>
              <a:rPr lang="zh-CN" altLang="zh-CN" sz="2200" kern="100" dirty="0">
                <a:effectLst/>
                <a:latin typeface="+mn-ea"/>
                <a:cs typeface="Times New Roman" panose="02020503050405090304" pitchFamily="18" charset="0"/>
              </a:rPr>
              <a:t>之间波动，而</a:t>
            </a:r>
            <a:r>
              <a:rPr lang="en-US" altLang="zh-CN" sz="2200" kern="100" dirty="0">
                <a:effectLst/>
                <a:latin typeface="+mn-ea"/>
              </a:rPr>
              <a:t>“UI</a:t>
            </a:r>
            <a:r>
              <a:rPr lang="zh-CN" altLang="zh-CN" sz="2200" kern="100" dirty="0">
                <a:effectLst/>
                <a:latin typeface="+mn-ea"/>
                <a:cs typeface="Times New Roman" panose="02020503050405090304" pitchFamily="18" charset="0"/>
              </a:rPr>
              <a:t>帧率</a:t>
            </a:r>
            <a:r>
              <a:rPr lang="en-US" altLang="zh-CN" sz="2200" kern="100" dirty="0">
                <a:effectLst/>
                <a:latin typeface="+mn-ea"/>
              </a:rPr>
              <a:t>”</a:t>
            </a:r>
            <a:r>
              <a:rPr lang="zh-CN" altLang="zh-CN" sz="2200" kern="100" dirty="0">
                <a:effectLst/>
                <a:latin typeface="+mn-ea"/>
                <a:cs typeface="Times New Roman" panose="02020503050405090304" pitchFamily="18" charset="0"/>
              </a:rPr>
              <a:t>基本在满</a:t>
            </a:r>
            <a:r>
              <a:rPr lang="en-US" altLang="zh-CN" sz="2200" b="1" kern="100" dirty="0">
                <a:effectLst/>
                <a:latin typeface="+mn-ea"/>
              </a:rPr>
              <a:t>60</a:t>
            </a:r>
            <a:r>
              <a:rPr lang="zh-CN" altLang="zh-CN" sz="2200" b="1" kern="100" dirty="0">
                <a:effectLst/>
                <a:latin typeface="+mn-ea"/>
                <a:cs typeface="Times New Roman" panose="02020503050405090304" pitchFamily="18" charset="0"/>
              </a:rPr>
              <a:t>帧</a:t>
            </a:r>
            <a:r>
              <a:rPr lang="zh-CN" altLang="zh-CN" sz="2200" kern="100" dirty="0">
                <a:effectLst/>
                <a:latin typeface="+mn-ea"/>
                <a:cs typeface="Times New Roman" panose="02020503050405090304" pitchFamily="18" charset="0"/>
              </a:rPr>
              <a:t>，即使在刷新频繁的场景二中的</a:t>
            </a:r>
            <a:r>
              <a:rPr lang="en-US" altLang="zh-CN" sz="2200" kern="100" dirty="0">
                <a:effectLst/>
                <a:latin typeface="+mn-ea"/>
              </a:rPr>
              <a:t> UI </a:t>
            </a:r>
            <a:r>
              <a:rPr lang="zh-CN" altLang="zh-CN" sz="2200" kern="100" dirty="0">
                <a:effectLst/>
                <a:latin typeface="+mn-ea"/>
                <a:cs typeface="Times New Roman" panose="02020503050405090304" pitchFamily="18" charset="0"/>
              </a:rPr>
              <a:t>动画场景里也是如此。</a:t>
            </a:r>
            <a:r>
              <a:rPr lang="zh-CN" altLang="zh-CN" sz="2200" dirty="0">
                <a:effectLst/>
                <a:latin typeface="+mn-ea"/>
              </a:rPr>
              <a:t> </a:t>
            </a:r>
            <a:endParaRPr lang="en-US" altLang="zh-CN" sz="2200" dirty="0">
              <a:latin typeface="+mn-ea"/>
            </a:endParaRPr>
          </a:p>
          <a:p>
            <a:r>
              <a:rPr lang="en-US" altLang="zh-CN" sz="2200" kern="100" dirty="0">
                <a:latin typeface="+mn-ea"/>
                <a:cs typeface="Times New Roman" panose="02020503050405090304" pitchFamily="18" charset="0"/>
              </a:rPr>
              <a:t>    </a:t>
            </a:r>
            <a:r>
              <a:rPr lang="zh-CN" altLang="en-US" sz="2200" kern="100" dirty="0">
                <a:latin typeface="+mn-ea"/>
                <a:cs typeface="Times New Roman" panose="02020503050405090304" pitchFamily="18" charset="0"/>
              </a:rPr>
              <a:t>  </a:t>
            </a:r>
            <a:r>
              <a:rPr lang="zh-CN" altLang="zh-CN" sz="2200" kern="100" dirty="0">
                <a:effectLst/>
                <a:latin typeface="+mn-ea"/>
                <a:cs typeface="Times New Roman" panose="02020503050405090304" pitchFamily="18" charset="0"/>
              </a:rPr>
              <a:t>在</a:t>
            </a:r>
            <a:r>
              <a:rPr lang="zh-CN" altLang="zh-CN" sz="2200" b="1" kern="100" dirty="0">
                <a:effectLst/>
                <a:latin typeface="+mn-ea"/>
                <a:cs typeface="Times New Roman" panose="02020503050405090304" pitchFamily="18" charset="0"/>
              </a:rPr>
              <a:t>程序包</a:t>
            </a:r>
            <a:r>
              <a:rPr lang="zh-CN" altLang="zh-CN" sz="2200" kern="100" dirty="0">
                <a:effectLst/>
                <a:latin typeface="+mn-ea"/>
                <a:cs typeface="Times New Roman" panose="02020503050405090304" pitchFamily="18" charset="0"/>
              </a:rPr>
              <a:t>大小方面，</a:t>
            </a:r>
            <a:r>
              <a:rPr lang="zh-CN" altLang="zh-CN" sz="2200" b="1" kern="100" dirty="0">
                <a:effectLst/>
                <a:latin typeface="+mn-ea"/>
                <a:cs typeface="Times New Roman" panose="02020503050405090304" pitchFamily="18" charset="0"/>
              </a:rPr>
              <a:t>全量桥接</a:t>
            </a:r>
            <a:r>
              <a:rPr lang="zh-CN" altLang="zh-CN" sz="2200" kern="100" dirty="0">
                <a:effectLst/>
                <a:latin typeface="+mn-ea"/>
                <a:cs typeface="Times New Roman" panose="02020503050405090304" pitchFamily="18" charset="0"/>
              </a:rPr>
              <a:t>与原生相比大了</a:t>
            </a:r>
            <a:r>
              <a:rPr lang="en-US" altLang="zh-CN" sz="2200" b="1" kern="100" dirty="0">
                <a:effectLst/>
                <a:latin typeface="+mn-ea"/>
              </a:rPr>
              <a:t>23mb-50mb</a:t>
            </a:r>
            <a:r>
              <a:rPr lang="zh-CN" altLang="zh-CN" sz="2200" kern="100" dirty="0">
                <a:effectLst/>
                <a:latin typeface="+mn-ea"/>
                <a:cs typeface="Times New Roman" panose="02020503050405090304" pitchFamily="18" charset="0"/>
              </a:rPr>
              <a:t>，而</a:t>
            </a:r>
            <a:r>
              <a:rPr lang="zh-CN" altLang="zh-CN" sz="2200" b="1" kern="100" dirty="0">
                <a:effectLst/>
                <a:latin typeface="+mn-ea"/>
                <a:cs typeface="Times New Roman" panose="02020503050405090304" pitchFamily="18" charset="0"/>
              </a:rPr>
              <a:t>最小桥接</a:t>
            </a:r>
            <a:r>
              <a:rPr lang="zh-CN" altLang="zh-CN" sz="2200" kern="100" dirty="0">
                <a:effectLst/>
                <a:latin typeface="+mn-ea"/>
                <a:cs typeface="Times New Roman" panose="02020503050405090304" pitchFamily="18" charset="0"/>
              </a:rPr>
              <a:t>与原生相比相差</a:t>
            </a:r>
            <a:r>
              <a:rPr lang="zh-CN" altLang="en-US" sz="2200" kern="100" dirty="0">
                <a:effectLst/>
                <a:latin typeface="+mn-ea"/>
                <a:cs typeface="Times New Roman" panose="02020503050405090304" pitchFamily="18" charset="0"/>
              </a:rPr>
              <a:t>只</a:t>
            </a:r>
            <a:r>
              <a:rPr lang="zh-CN" altLang="en-US" sz="2200" b="1" kern="100" dirty="0">
                <a:effectLst/>
                <a:latin typeface="+mn-ea"/>
                <a:cs typeface="Times New Roman" panose="02020503050405090304" pitchFamily="18" charset="0"/>
              </a:rPr>
              <a:t>有 </a:t>
            </a:r>
            <a:r>
              <a:rPr lang="en-US" altLang="zh-CN" sz="2200" b="1" kern="100" dirty="0">
                <a:effectLst/>
                <a:latin typeface="+mn-ea"/>
                <a:cs typeface="Times New Roman" panose="02020503050405090304" pitchFamily="18" charset="0"/>
              </a:rPr>
              <a:t>0-5MB</a:t>
            </a:r>
            <a:r>
              <a:rPr lang="zh-CN" altLang="zh-CN" sz="2200" kern="100" dirty="0">
                <a:effectLst/>
                <a:latin typeface="+mn-ea"/>
                <a:cs typeface="Times New Roman" panose="02020503050405090304" pitchFamily="18" charset="0"/>
              </a:rPr>
              <a:t>。分析可得出结论：</a:t>
            </a:r>
            <a:r>
              <a:rPr lang="en-US" altLang="zh-CN" sz="2200" kern="100" dirty="0">
                <a:effectLst/>
                <a:latin typeface="+mn-ea"/>
                <a:cs typeface="Times New Roman" panose="02020503050405090304" pitchFamily="18" charset="0"/>
              </a:rPr>
              <a:t> </a:t>
            </a:r>
            <a:r>
              <a:rPr lang="zh-CN" altLang="en-US" sz="2200" b="1" kern="100" dirty="0">
                <a:effectLst/>
                <a:latin typeface="+mn-ea"/>
                <a:cs typeface="Times New Roman" panose="02020503050405090304" pitchFamily="18" charset="0"/>
              </a:rPr>
              <a:t>程序包大小与桥接代码量有直接关系</a:t>
            </a:r>
            <a:r>
              <a:rPr lang="zh-CN" altLang="en-US" sz="2200" kern="100" dirty="0">
                <a:effectLst/>
                <a:latin typeface="+mn-ea"/>
                <a:cs typeface="Times New Roman" panose="02020503050405090304" pitchFamily="18" charset="0"/>
              </a:rPr>
              <a:t>。全量的桥接代码虽然可以让动态化代码有更高的扩展性，因此是否需要全量桥接需要根据业务需求判断。</a:t>
            </a:r>
            <a:endParaRPr lang="en-US" altLang="zh-CN" sz="2200" kern="100" dirty="0">
              <a:effectLst/>
              <a:latin typeface="+mn-ea"/>
              <a:cs typeface="Times New Roman" panose="02020503050405090304" pitchFamily="18" charset="0"/>
            </a:endParaRPr>
          </a:p>
          <a:p>
            <a:r>
              <a:rPr lang="zh-CN" altLang="en-US" sz="2200" kern="100" dirty="0">
                <a:effectLst/>
                <a:latin typeface="+mn-ea"/>
                <a:cs typeface="Times New Roman" panose="02020503050405090304" pitchFamily="18" charset="0"/>
              </a:rPr>
              <a:t>      在</a:t>
            </a:r>
            <a:r>
              <a:rPr lang="zh-CN" altLang="en-US" sz="2200" b="1" kern="100" dirty="0">
                <a:effectLst/>
                <a:latin typeface="+mn-ea"/>
                <a:cs typeface="Times New Roman" panose="02020503050405090304" pitchFamily="18" charset="0"/>
              </a:rPr>
              <a:t>内存消耗</a:t>
            </a:r>
            <a:r>
              <a:rPr lang="zh-CN" altLang="en-US" sz="2200" kern="100" dirty="0">
                <a:effectLst/>
                <a:latin typeface="+mn-ea"/>
                <a:cs typeface="Times New Roman" panose="02020503050405090304" pitchFamily="18" charset="0"/>
              </a:rPr>
              <a:t>方面，可以分析出</a:t>
            </a:r>
            <a:r>
              <a:rPr lang="zh-CN" altLang="zh-CN" sz="2200" b="1" kern="100" dirty="0">
                <a:effectLst/>
                <a:latin typeface="+mn-ea"/>
                <a:cs typeface="Times New Roman" panose="02020503050405090304" pitchFamily="18" charset="0"/>
              </a:rPr>
              <a:t>全量桥接</a:t>
            </a:r>
            <a:r>
              <a:rPr lang="zh-CN" altLang="zh-CN" sz="2200" kern="100" dirty="0">
                <a:effectLst/>
                <a:latin typeface="+mn-ea"/>
                <a:cs typeface="Times New Roman" panose="02020503050405090304" pitchFamily="18" charset="0"/>
              </a:rPr>
              <a:t>代码载入内存后</a:t>
            </a:r>
            <a:r>
              <a:rPr lang="zh-CN" altLang="en-US" sz="2200" kern="100" dirty="0">
                <a:effectLst/>
                <a:latin typeface="+mn-ea"/>
                <a:cs typeface="Times New Roman" panose="02020503050405090304" pitchFamily="18" charset="0"/>
              </a:rPr>
              <a:t>与原生相平均多了平均</a:t>
            </a:r>
            <a:r>
              <a:rPr lang="en-US" altLang="zh-CN" sz="2200" b="1" kern="100" dirty="0">
                <a:effectLst/>
                <a:latin typeface="+mn-ea"/>
                <a:cs typeface="Times New Roman" panose="02020503050405090304" pitchFamily="18" charset="0"/>
              </a:rPr>
              <a:t>30MB</a:t>
            </a:r>
            <a:r>
              <a:rPr lang="zh-CN" altLang="en-US" sz="2200" kern="100" dirty="0">
                <a:effectLst/>
                <a:latin typeface="+mn-ea"/>
                <a:cs typeface="Times New Roman" panose="02020503050405090304" pitchFamily="18" charset="0"/>
              </a:rPr>
              <a:t>，如果是最小化桥接代码这部分差距较小</a:t>
            </a:r>
            <a:r>
              <a:rPr lang="zh-CN" altLang="zh-CN" sz="2200" kern="100" dirty="0">
                <a:effectLst/>
                <a:latin typeface="+mn-ea"/>
                <a:cs typeface="Times New Roman" panose="02020503050405090304" pitchFamily="18" charset="0"/>
              </a:rPr>
              <a:t>。</a:t>
            </a:r>
            <a:r>
              <a:rPr lang="zh-CN" altLang="en-US" sz="2200" kern="100" dirty="0">
                <a:latin typeface="+mn-ea"/>
                <a:cs typeface="Times New Roman" panose="02020503050405090304" pitchFamily="18" charset="0"/>
              </a:rPr>
              <a:t>另一个影响内存消耗的是</a:t>
            </a:r>
            <a:r>
              <a:rPr lang="zh-CN" altLang="zh-CN" sz="2200" b="1" kern="100" dirty="0">
                <a:effectLst/>
                <a:latin typeface="+mn-ea"/>
                <a:cs typeface="Times New Roman" panose="02020503050405090304" pitchFamily="18" charset="0"/>
              </a:rPr>
              <a:t>动态化包</a:t>
            </a:r>
            <a:r>
              <a:rPr lang="zh-CN" altLang="en-US" sz="2200" b="1" kern="100" dirty="0">
                <a:effectLst/>
                <a:latin typeface="+mn-ea"/>
                <a:cs typeface="Times New Roman" panose="02020503050405090304" pitchFamily="18" charset="0"/>
              </a:rPr>
              <a:t>的大小，</a:t>
            </a:r>
            <a:r>
              <a:rPr lang="zh-CN" altLang="en-US" sz="2200" kern="100" dirty="0">
                <a:effectLst/>
                <a:latin typeface="+mn-ea"/>
                <a:cs typeface="Times New Roman" panose="02020503050405090304" pitchFamily="18" charset="0"/>
              </a:rPr>
              <a:t>它</a:t>
            </a:r>
            <a:r>
              <a:rPr lang="zh-CN" altLang="zh-CN" sz="2200" kern="100" dirty="0">
                <a:effectLst/>
                <a:latin typeface="+mn-ea"/>
                <a:cs typeface="Times New Roman" panose="02020503050405090304" pitchFamily="18" charset="0"/>
              </a:rPr>
              <a:t>越大</a:t>
            </a:r>
            <a:r>
              <a:rPr lang="zh-CN" altLang="en-US" sz="2200" kern="100" dirty="0">
                <a:latin typeface="+mn-ea"/>
                <a:cs typeface="Times New Roman" panose="02020503050405090304" pitchFamily="18" charset="0"/>
              </a:rPr>
              <a:t>则</a:t>
            </a:r>
            <a:r>
              <a:rPr lang="zh-CN" altLang="zh-CN" sz="2200" kern="100" dirty="0">
                <a:effectLst/>
                <a:latin typeface="+mn-ea"/>
                <a:cs typeface="Times New Roman" panose="02020503050405090304" pitchFamily="18" charset="0"/>
              </a:rPr>
              <a:t>意味着虚拟指令集越多</a:t>
            </a:r>
            <a:r>
              <a:rPr lang="zh-CN" altLang="zh-CN" sz="2200" dirty="0">
                <a:effectLst/>
                <a:latin typeface="+mn-ea"/>
              </a:rPr>
              <a:t> </a:t>
            </a:r>
            <a:r>
              <a:rPr lang="zh-CN" altLang="en-US" sz="2200" dirty="0">
                <a:effectLst/>
                <a:latin typeface="+mn-ea"/>
              </a:rPr>
              <a:t>，消耗内存也越高。在动态化包不大的情况下，这部分的内存占用几乎可以忽略。</a:t>
            </a:r>
            <a:endParaRPr lang="en-US" altLang="zh-CN" sz="2200" dirty="0">
              <a:effectLst/>
              <a:latin typeface="+mn-ea"/>
            </a:endParaRPr>
          </a:p>
          <a:p>
            <a:r>
              <a:rPr lang="zh-CN" altLang="en-US" sz="2200" kern="100" dirty="0">
                <a:effectLst/>
                <a:latin typeface="+mn-ea"/>
              </a:rPr>
              <a:t>      </a:t>
            </a:r>
            <a:r>
              <a:rPr lang="zh-CN" altLang="zh-CN" sz="2200" kern="100" dirty="0">
                <a:effectLst/>
                <a:latin typeface="+mn-ea"/>
              </a:rPr>
              <a:t>最后可以得出结论，在</a:t>
            </a:r>
            <a:r>
              <a:rPr lang="en-US" altLang="zh-CN" sz="2200" kern="100" dirty="0">
                <a:effectLst/>
                <a:latin typeface="+mn-ea"/>
              </a:rPr>
              <a:t> Flutter</a:t>
            </a:r>
            <a:r>
              <a:rPr lang="zh-CN" altLang="zh-CN" sz="2200" b="1" kern="100" dirty="0">
                <a:effectLst/>
                <a:latin typeface="+mn-ea"/>
              </a:rPr>
              <a:t>运行性能</a:t>
            </a:r>
            <a:r>
              <a:rPr lang="zh-CN" altLang="zh-CN" sz="2200" kern="100" dirty="0">
                <a:effectLst/>
                <a:latin typeface="+mn-ea"/>
              </a:rPr>
              <a:t>上通过</a:t>
            </a:r>
            <a:r>
              <a:rPr lang="en-US" altLang="zh-CN" sz="2200" kern="100" dirty="0" err="1">
                <a:effectLst/>
                <a:latin typeface="+mn-ea"/>
              </a:rPr>
              <a:t>MicroDart</a:t>
            </a:r>
            <a:r>
              <a:rPr lang="zh-CN" altLang="zh-CN" sz="2200" kern="100" dirty="0">
                <a:effectLst/>
                <a:latin typeface="+mn-ea"/>
              </a:rPr>
              <a:t>执行的代码与原生</a:t>
            </a:r>
            <a:r>
              <a:rPr lang="en-US" altLang="zh-CN" sz="2200" kern="100" dirty="0">
                <a:effectLst/>
                <a:latin typeface="+mn-ea"/>
              </a:rPr>
              <a:t> Dart</a:t>
            </a:r>
            <a:r>
              <a:rPr lang="zh-CN" altLang="zh-CN" sz="2200" kern="100" dirty="0">
                <a:effectLst/>
                <a:latin typeface="+mn-ea"/>
              </a:rPr>
              <a:t>相比</a:t>
            </a:r>
            <a:r>
              <a:rPr lang="zh-CN" altLang="zh-CN" sz="2200" b="1" kern="100" dirty="0">
                <a:effectLst/>
                <a:latin typeface="+mn-ea"/>
              </a:rPr>
              <a:t>差距很小</a:t>
            </a:r>
            <a:r>
              <a:rPr lang="zh-CN" altLang="zh-CN" sz="2200" kern="100" dirty="0">
                <a:effectLst/>
                <a:latin typeface="+mn-ea"/>
              </a:rPr>
              <a:t>。在</a:t>
            </a:r>
            <a:r>
              <a:rPr lang="zh-CN" altLang="zh-CN" sz="2200" b="1" kern="100" dirty="0">
                <a:effectLst/>
                <a:latin typeface="+mn-ea"/>
              </a:rPr>
              <a:t>程序包大小</a:t>
            </a:r>
            <a:r>
              <a:rPr lang="zh-CN" altLang="zh-CN" sz="2200" kern="100" dirty="0">
                <a:effectLst/>
                <a:latin typeface="+mn-ea"/>
              </a:rPr>
              <a:t>方面与</a:t>
            </a:r>
            <a:r>
              <a:rPr lang="zh-CN" altLang="zh-CN" sz="2200" b="1" kern="100" dirty="0">
                <a:effectLst/>
                <a:latin typeface="+mn-ea"/>
              </a:rPr>
              <a:t>桥接代码量</a:t>
            </a:r>
            <a:r>
              <a:rPr lang="zh-CN" altLang="zh-CN" sz="2200" kern="100" dirty="0">
                <a:effectLst/>
                <a:latin typeface="+mn-ea"/>
              </a:rPr>
              <a:t>以及</a:t>
            </a:r>
            <a:r>
              <a:rPr lang="zh-CN" altLang="zh-CN" sz="2200" b="1" kern="100" dirty="0">
                <a:effectLst/>
                <a:latin typeface="+mn-ea"/>
              </a:rPr>
              <a:t>动态</a:t>
            </a:r>
            <a:r>
              <a:rPr lang="zh-CN" altLang="en-US" sz="2200" b="1" kern="100" dirty="0">
                <a:latin typeface="+mn-ea"/>
              </a:rPr>
              <a:t>包</a:t>
            </a:r>
            <a:r>
              <a:rPr lang="zh-CN" altLang="zh-CN" sz="2200" b="1" kern="100" dirty="0">
                <a:effectLst/>
                <a:latin typeface="+mn-ea"/>
              </a:rPr>
              <a:t>大小</a:t>
            </a:r>
            <a:r>
              <a:rPr lang="zh-CN" altLang="zh-CN" sz="2200" kern="100" dirty="0">
                <a:effectLst/>
                <a:latin typeface="+mn-ea"/>
              </a:rPr>
              <a:t>有很大关系。而在</a:t>
            </a:r>
            <a:r>
              <a:rPr lang="zh-CN" altLang="zh-CN" sz="2200" b="1" kern="100" dirty="0">
                <a:effectLst/>
                <a:latin typeface="+mn-ea"/>
              </a:rPr>
              <a:t>运行内存</a:t>
            </a:r>
            <a:r>
              <a:rPr lang="zh-CN" altLang="zh-CN" sz="2200" kern="100" dirty="0">
                <a:effectLst/>
                <a:latin typeface="+mn-ea"/>
              </a:rPr>
              <a:t>方面，主要影响方面是</a:t>
            </a:r>
            <a:r>
              <a:rPr lang="zh-CN" altLang="zh-CN" sz="2200" b="1" kern="100" dirty="0">
                <a:effectLst/>
                <a:latin typeface="+mn-ea"/>
              </a:rPr>
              <a:t>桥接代码量</a:t>
            </a:r>
            <a:r>
              <a:rPr lang="zh-CN" altLang="zh-CN" sz="2200" kern="100" dirty="0">
                <a:effectLst/>
                <a:latin typeface="+mn-ea"/>
              </a:rPr>
              <a:t>与</a:t>
            </a:r>
            <a:r>
              <a:rPr lang="zh-CN" altLang="zh-CN" sz="2200" b="1" kern="100" dirty="0">
                <a:effectLst/>
                <a:latin typeface="+mn-ea"/>
              </a:rPr>
              <a:t>动态化包</a:t>
            </a:r>
            <a:r>
              <a:rPr lang="zh-CN" altLang="zh-CN" sz="2200" kern="100" dirty="0">
                <a:effectLst/>
                <a:latin typeface="+mn-ea"/>
              </a:rPr>
              <a:t>的大小</a:t>
            </a:r>
            <a:r>
              <a:rPr lang="zh-CN" altLang="en-US" sz="2200" kern="100" dirty="0">
                <a:effectLst/>
                <a:latin typeface="+mn-ea"/>
              </a:rPr>
              <a:t>两个方面</a:t>
            </a:r>
            <a:r>
              <a:rPr lang="zh-CN" altLang="zh-CN" sz="2200" kern="100" dirty="0">
                <a:effectLst/>
                <a:latin typeface="+mn-ea"/>
              </a:rPr>
              <a:t>。在实际应用中需要对</a:t>
            </a:r>
            <a:r>
              <a:rPr lang="zh-CN" altLang="en-US" sz="2200" kern="100" dirty="0">
                <a:effectLst/>
                <a:latin typeface="+mn-ea"/>
              </a:rPr>
              <a:t>这些</a:t>
            </a:r>
            <a:r>
              <a:rPr lang="zh-CN" altLang="zh-CN" sz="2200" kern="100" dirty="0">
                <a:effectLst/>
                <a:latin typeface="+mn-ea"/>
              </a:rPr>
              <a:t>方面做出平衡。总体而言</a:t>
            </a:r>
            <a:r>
              <a:rPr lang="en-US" altLang="zh-CN" sz="2200" kern="100" dirty="0" err="1">
                <a:effectLst/>
                <a:latin typeface="+mn-ea"/>
              </a:rPr>
              <a:t>MicroDart</a:t>
            </a:r>
            <a:r>
              <a:rPr lang="zh-CN" altLang="en-US" sz="2200" kern="100" dirty="0">
                <a:latin typeface="+mn-ea"/>
              </a:rPr>
              <a:t>的</a:t>
            </a:r>
            <a:r>
              <a:rPr lang="zh-CN" altLang="zh-CN" sz="2200" kern="100" dirty="0">
                <a:effectLst/>
                <a:latin typeface="+mn-ea"/>
              </a:rPr>
              <a:t>运行性能是十分</a:t>
            </a:r>
            <a:r>
              <a:rPr lang="zh-CN" altLang="en-US" sz="2200" kern="100" dirty="0">
                <a:latin typeface="+mn-ea"/>
              </a:rPr>
              <a:t>优秀</a:t>
            </a:r>
            <a:r>
              <a:rPr lang="zh-CN" altLang="zh-CN" sz="2200" kern="100" dirty="0">
                <a:effectLst/>
                <a:latin typeface="+mn-ea"/>
              </a:rPr>
              <a:t>的</a:t>
            </a:r>
            <a:r>
              <a:rPr lang="zh-CN" altLang="en-US" sz="2200" kern="100" dirty="0">
                <a:effectLst/>
                <a:latin typeface="+mn-ea"/>
              </a:rPr>
              <a:t>，并满足动态化运行的要求</a:t>
            </a:r>
            <a:r>
              <a:rPr lang="zh-CN" altLang="zh-CN" sz="2200" kern="100" dirty="0">
                <a:effectLst/>
                <a:latin typeface="+mn-ea"/>
              </a:rPr>
              <a:t>。</a:t>
            </a:r>
            <a:endParaRPr lang="zh-CN" altLang="zh-CN" sz="2200" kern="100" dirty="0">
              <a:effectLst/>
              <a:latin typeface="+mn-ea"/>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E:\设计\PPT\组 3.png组 3"/>
          <p:cNvPicPr>
            <a:picLocks noChangeAspect="1"/>
          </p:cNvPicPr>
          <p:nvPr/>
        </p:nvPicPr>
        <p:blipFill>
          <a:blip r:embed="rId1"/>
          <a:srcRect/>
          <a:stretch>
            <a:fillRect/>
          </a:stretch>
        </p:blipFill>
        <p:spPr>
          <a:xfrm flipV="1">
            <a:off x="318" y="836295"/>
            <a:ext cx="4788535" cy="6021705"/>
          </a:xfrm>
          <a:prstGeom prst="rect">
            <a:avLst/>
          </a:prstGeom>
        </p:spPr>
      </p:pic>
      <p:grpSp>
        <p:nvGrpSpPr>
          <p:cNvPr id="34" name="组合 33"/>
          <p:cNvGrpSpPr/>
          <p:nvPr/>
        </p:nvGrpSpPr>
        <p:grpSpPr>
          <a:xfrm>
            <a:off x="10791825" y="382905"/>
            <a:ext cx="640080" cy="162560"/>
            <a:chOff x="10323" y="481"/>
            <a:chExt cx="1008" cy="256"/>
          </a:xfrm>
        </p:grpSpPr>
        <p:sp>
          <p:nvSpPr>
            <p:cNvPr id="31" name="平行四边形 30"/>
            <p:cNvSpPr/>
            <p:nvPr/>
          </p:nvSpPr>
          <p:spPr>
            <a:xfrm>
              <a:off x="10323" y="481"/>
              <a:ext cx="257" cy="257"/>
            </a:xfrm>
            <a:prstGeom prst="parallelogram">
              <a:avLst/>
            </a:prstGeom>
            <a:solidFill>
              <a:srgbClr val="0910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sp>
          <p:nvSpPr>
            <p:cNvPr id="32" name="平行四边形 31"/>
            <p:cNvSpPr/>
            <p:nvPr/>
          </p:nvSpPr>
          <p:spPr>
            <a:xfrm>
              <a:off x="10699" y="481"/>
              <a:ext cx="257" cy="257"/>
            </a:xfrm>
            <a:prstGeom prst="parallelogram">
              <a:avLst/>
            </a:prstGeom>
            <a:solidFill>
              <a:srgbClr val="E22D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sp>
          <p:nvSpPr>
            <p:cNvPr id="33" name="平行四边形 32"/>
            <p:cNvSpPr/>
            <p:nvPr/>
          </p:nvSpPr>
          <p:spPr>
            <a:xfrm>
              <a:off x="11075" y="481"/>
              <a:ext cx="257" cy="257"/>
            </a:xfrm>
            <a:prstGeom prst="parallelogram">
              <a:avLst/>
            </a:prstGeom>
            <a:solidFill>
              <a:srgbClr val="1560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grpSp>
      <p:grpSp>
        <p:nvGrpSpPr>
          <p:cNvPr id="88" name="组合 87"/>
          <p:cNvGrpSpPr/>
          <p:nvPr/>
        </p:nvGrpSpPr>
        <p:grpSpPr>
          <a:xfrm>
            <a:off x="11165840" y="5558155"/>
            <a:ext cx="612140" cy="666115"/>
            <a:chOff x="16567" y="9402"/>
            <a:chExt cx="592" cy="644"/>
          </a:xfrm>
          <a:solidFill>
            <a:schemeClr val="bg1">
              <a:alpha val="9000"/>
            </a:schemeClr>
          </a:solidFill>
        </p:grpSpPr>
        <p:grpSp>
          <p:nvGrpSpPr>
            <p:cNvPr id="42" name="组合 41"/>
            <p:cNvGrpSpPr/>
            <p:nvPr/>
          </p:nvGrpSpPr>
          <p:grpSpPr>
            <a:xfrm>
              <a:off x="16567" y="9402"/>
              <a:ext cx="76" cy="644"/>
              <a:chOff x="17654" y="8060"/>
              <a:chExt cx="162" cy="1362"/>
            </a:xfrm>
            <a:grpFill/>
          </p:grpSpPr>
          <p:sp>
            <p:nvSpPr>
              <p:cNvPr id="35" name="椭圆 34"/>
              <p:cNvSpPr/>
              <p:nvPr/>
            </p:nvSpPr>
            <p:spPr>
              <a:xfrm>
                <a:off x="17654" y="80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sp>
            <p:nvSpPr>
              <p:cNvPr id="36" name="椭圆 35"/>
              <p:cNvSpPr/>
              <p:nvPr/>
            </p:nvSpPr>
            <p:spPr>
              <a:xfrm>
                <a:off x="17654" y="82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sp>
            <p:nvSpPr>
              <p:cNvPr id="37" name="椭圆 36"/>
              <p:cNvSpPr/>
              <p:nvPr/>
            </p:nvSpPr>
            <p:spPr>
              <a:xfrm>
                <a:off x="17654" y="84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sp>
            <p:nvSpPr>
              <p:cNvPr id="38" name="椭圆 37"/>
              <p:cNvSpPr/>
              <p:nvPr/>
            </p:nvSpPr>
            <p:spPr>
              <a:xfrm>
                <a:off x="17654" y="86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sp>
            <p:nvSpPr>
              <p:cNvPr id="39" name="椭圆 38"/>
              <p:cNvSpPr/>
              <p:nvPr/>
            </p:nvSpPr>
            <p:spPr>
              <a:xfrm>
                <a:off x="17654" y="88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sp>
            <p:nvSpPr>
              <p:cNvPr id="40" name="椭圆 39"/>
              <p:cNvSpPr/>
              <p:nvPr/>
            </p:nvSpPr>
            <p:spPr>
              <a:xfrm>
                <a:off x="17654" y="90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sp>
            <p:nvSpPr>
              <p:cNvPr id="41" name="椭圆 40"/>
              <p:cNvSpPr/>
              <p:nvPr/>
            </p:nvSpPr>
            <p:spPr>
              <a:xfrm>
                <a:off x="17654" y="92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grpSp>
        <p:grpSp>
          <p:nvGrpSpPr>
            <p:cNvPr id="43" name="组合 42"/>
            <p:cNvGrpSpPr/>
            <p:nvPr/>
          </p:nvGrpSpPr>
          <p:grpSpPr>
            <a:xfrm>
              <a:off x="16696" y="9402"/>
              <a:ext cx="76" cy="644"/>
              <a:chOff x="17654" y="8060"/>
              <a:chExt cx="162" cy="1362"/>
            </a:xfrm>
            <a:grpFill/>
          </p:grpSpPr>
          <p:sp>
            <p:nvSpPr>
              <p:cNvPr id="44" name="椭圆 43"/>
              <p:cNvSpPr/>
              <p:nvPr/>
            </p:nvSpPr>
            <p:spPr>
              <a:xfrm>
                <a:off x="17654" y="80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sp>
            <p:nvSpPr>
              <p:cNvPr id="57" name="椭圆 56"/>
              <p:cNvSpPr/>
              <p:nvPr/>
            </p:nvSpPr>
            <p:spPr>
              <a:xfrm>
                <a:off x="17654" y="82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sp>
            <p:nvSpPr>
              <p:cNvPr id="58" name="椭圆 57"/>
              <p:cNvSpPr/>
              <p:nvPr/>
            </p:nvSpPr>
            <p:spPr>
              <a:xfrm>
                <a:off x="17654" y="84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sp>
            <p:nvSpPr>
              <p:cNvPr id="59" name="椭圆 58"/>
              <p:cNvSpPr/>
              <p:nvPr/>
            </p:nvSpPr>
            <p:spPr>
              <a:xfrm>
                <a:off x="17654" y="86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sp>
            <p:nvSpPr>
              <p:cNvPr id="60" name="椭圆 59"/>
              <p:cNvSpPr/>
              <p:nvPr/>
            </p:nvSpPr>
            <p:spPr>
              <a:xfrm>
                <a:off x="17654" y="88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sp>
            <p:nvSpPr>
              <p:cNvPr id="61" name="椭圆 60"/>
              <p:cNvSpPr/>
              <p:nvPr/>
            </p:nvSpPr>
            <p:spPr>
              <a:xfrm>
                <a:off x="17654" y="90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sp>
            <p:nvSpPr>
              <p:cNvPr id="62" name="椭圆 61"/>
              <p:cNvSpPr/>
              <p:nvPr/>
            </p:nvSpPr>
            <p:spPr>
              <a:xfrm>
                <a:off x="17654" y="92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grpSp>
        <p:grpSp>
          <p:nvGrpSpPr>
            <p:cNvPr id="63" name="组合 62"/>
            <p:cNvGrpSpPr/>
            <p:nvPr/>
          </p:nvGrpSpPr>
          <p:grpSpPr>
            <a:xfrm>
              <a:off x="16825" y="9402"/>
              <a:ext cx="76" cy="644"/>
              <a:chOff x="17654" y="8060"/>
              <a:chExt cx="162" cy="1362"/>
            </a:xfrm>
            <a:grpFill/>
          </p:grpSpPr>
          <p:sp>
            <p:nvSpPr>
              <p:cNvPr id="64" name="椭圆 63"/>
              <p:cNvSpPr/>
              <p:nvPr/>
            </p:nvSpPr>
            <p:spPr>
              <a:xfrm>
                <a:off x="17654" y="80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sp>
            <p:nvSpPr>
              <p:cNvPr id="65" name="椭圆 64"/>
              <p:cNvSpPr/>
              <p:nvPr/>
            </p:nvSpPr>
            <p:spPr>
              <a:xfrm>
                <a:off x="17654" y="82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sp>
            <p:nvSpPr>
              <p:cNvPr id="66" name="椭圆 65"/>
              <p:cNvSpPr/>
              <p:nvPr/>
            </p:nvSpPr>
            <p:spPr>
              <a:xfrm>
                <a:off x="17654" y="84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sp>
            <p:nvSpPr>
              <p:cNvPr id="67" name="椭圆 66"/>
              <p:cNvSpPr/>
              <p:nvPr/>
            </p:nvSpPr>
            <p:spPr>
              <a:xfrm>
                <a:off x="17654" y="86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sp>
            <p:nvSpPr>
              <p:cNvPr id="68" name="椭圆 67"/>
              <p:cNvSpPr/>
              <p:nvPr/>
            </p:nvSpPr>
            <p:spPr>
              <a:xfrm>
                <a:off x="17654" y="88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sp>
            <p:nvSpPr>
              <p:cNvPr id="69" name="椭圆 68"/>
              <p:cNvSpPr/>
              <p:nvPr/>
            </p:nvSpPr>
            <p:spPr>
              <a:xfrm>
                <a:off x="17654" y="90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sp>
            <p:nvSpPr>
              <p:cNvPr id="70" name="椭圆 69"/>
              <p:cNvSpPr/>
              <p:nvPr/>
            </p:nvSpPr>
            <p:spPr>
              <a:xfrm>
                <a:off x="17654" y="92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grpSp>
        <p:grpSp>
          <p:nvGrpSpPr>
            <p:cNvPr id="71" name="组合 70"/>
            <p:cNvGrpSpPr/>
            <p:nvPr/>
          </p:nvGrpSpPr>
          <p:grpSpPr>
            <a:xfrm>
              <a:off x="16954" y="9402"/>
              <a:ext cx="76" cy="644"/>
              <a:chOff x="17654" y="8060"/>
              <a:chExt cx="162" cy="1362"/>
            </a:xfrm>
            <a:grpFill/>
          </p:grpSpPr>
          <p:sp>
            <p:nvSpPr>
              <p:cNvPr id="72" name="椭圆 71"/>
              <p:cNvSpPr/>
              <p:nvPr/>
            </p:nvSpPr>
            <p:spPr>
              <a:xfrm>
                <a:off x="17654" y="80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sp>
            <p:nvSpPr>
              <p:cNvPr id="73" name="椭圆 72"/>
              <p:cNvSpPr/>
              <p:nvPr/>
            </p:nvSpPr>
            <p:spPr>
              <a:xfrm>
                <a:off x="17654" y="82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sp>
            <p:nvSpPr>
              <p:cNvPr id="74" name="椭圆 73"/>
              <p:cNvSpPr/>
              <p:nvPr/>
            </p:nvSpPr>
            <p:spPr>
              <a:xfrm>
                <a:off x="17654" y="84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sp>
            <p:nvSpPr>
              <p:cNvPr id="75" name="椭圆 74"/>
              <p:cNvSpPr/>
              <p:nvPr/>
            </p:nvSpPr>
            <p:spPr>
              <a:xfrm>
                <a:off x="17654" y="86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sp>
            <p:nvSpPr>
              <p:cNvPr id="76" name="椭圆 75"/>
              <p:cNvSpPr/>
              <p:nvPr/>
            </p:nvSpPr>
            <p:spPr>
              <a:xfrm>
                <a:off x="17654" y="88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sp>
            <p:nvSpPr>
              <p:cNvPr id="77" name="椭圆 76"/>
              <p:cNvSpPr/>
              <p:nvPr/>
            </p:nvSpPr>
            <p:spPr>
              <a:xfrm>
                <a:off x="17654" y="90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sp>
            <p:nvSpPr>
              <p:cNvPr id="78" name="椭圆 77"/>
              <p:cNvSpPr/>
              <p:nvPr/>
            </p:nvSpPr>
            <p:spPr>
              <a:xfrm>
                <a:off x="17654" y="92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grpSp>
        <p:grpSp>
          <p:nvGrpSpPr>
            <p:cNvPr id="79" name="组合 78"/>
            <p:cNvGrpSpPr/>
            <p:nvPr/>
          </p:nvGrpSpPr>
          <p:grpSpPr>
            <a:xfrm>
              <a:off x="17083" y="9402"/>
              <a:ext cx="76" cy="644"/>
              <a:chOff x="17654" y="8060"/>
              <a:chExt cx="162" cy="1362"/>
            </a:xfrm>
            <a:grpFill/>
          </p:grpSpPr>
          <p:sp>
            <p:nvSpPr>
              <p:cNvPr id="80" name="椭圆 79"/>
              <p:cNvSpPr/>
              <p:nvPr/>
            </p:nvSpPr>
            <p:spPr>
              <a:xfrm>
                <a:off x="17654" y="80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sp>
            <p:nvSpPr>
              <p:cNvPr id="81" name="椭圆 80"/>
              <p:cNvSpPr/>
              <p:nvPr/>
            </p:nvSpPr>
            <p:spPr>
              <a:xfrm>
                <a:off x="17654" y="82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sp>
            <p:nvSpPr>
              <p:cNvPr id="82" name="椭圆 81"/>
              <p:cNvSpPr/>
              <p:nvPr/>
            </p:nvSpPr>
            <p:spPr>
              <a:xfrm>
                <a:off x="17654" y="84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sp>
            <p:nvSpPr>
              <p:cNvPr id="83" name="椭圆 82"/>
              <p:cNvSpPr/>
              <p:nvPr/>
            </p:nvSpPr>
            <p:spPr>
              <a:xfrm>
                <a:off x="17654" y="86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sp>
            <p:nvSpPr>
              <p:cNvPr id="84" name="椭圆 83"/>
              <p:cNvSpPr/>
              <p:nvPr/>
            </p:nvSpPr>
            <p:spPr>
              <a:xfrm>
                <a:off x="17654" y="88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sp>
            <p:nvSpPr>
              <p:cNvPr id="85" name="椭圆 84"/>
              <p:cNvSpPr/>
              <p:nvPr/>
            </p:nvSpPr>
            <p:spPr>
              <a:xfrm>
                <a:off x="17654" y="90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sp>
            <p:nvSpPr>
              <p:cNvPr id="86" name="椭圆 85"/>
              <p:cNvSpPr/>
              <p:nvPr/>
            </p:nvSpPr>
            <p:spPr>
              <a:xfrm>
                <a:off x="17654" y="92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grpSp>
      </p:grpSp>
      <p:grpSp>
        <p:nvGrpSpPr>
          <p:cNvPr id="89" name="组合 88"/>
          <p:cNvGrpSpPr/>
          <p:nvPr/>
        </p:nvGrpSpPr>
        <p:grpSpPr>
          <a:xfrm>
            <a:off x="1307465" y="2032635"/>
            <a:ext cx="612140" cy="666115"/>
            <a:chOff x="16567" y="9402"/>
            <a:chExt cx="592" cy="644"/>
          </a:xfrm>
          <a:solidFill>
            <a:schemeClr val="bg1">
              <a:alpha val="9000"/>
            </a:schemeClr>
          </a:solidFill>
        </p:grpSpPr>
        <p:grpSp>
          <p:nvGrpSpPr>
            <p:cNvPr id="90" name="组合 89"/>
            <p:cNvGrpSpPr/>
            <p:nvPr/>
          </p:nvGrpSpPr>
          <p:grpSpPr>
            <a:xfrm>
              <a:off x="16567" y="9402"/>
              <a:ext cx="76" cy="644"/>
              <a:chOff x="17654" y="8060"/>
              <a:chExt cx="162" cy="1362"/>
            </a:xfrm>
            <a:grpFill/>
          </p:grpSpPr>
          <p:sp>
            <p:nvSpPr>
              <p:cNvPr id="91" name="椭圆 90"/>
              <p:cNvSpPr/>
              <p:nvPr/>
            </p:nvSpPr>
            <p:spPr>
              <a:xfrm>
                <a:off x="17654" y="80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sp>
            <p:nvSpPr>
              <p:cNvPr id="92" name="椭圆 91"/>
              <p:cNvSpPr/>
              <p:nvPr/>
            </p:nvSpPr>
            <p:spPr>
              <a:xfrm>
                <a:off x="17654" y="82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sp>
            <p:nvSpPr>
              <p:cNvPr id="93" name="椭圆 92"/>
              <p:cNvSpPr/>
              <p:nvPr/>
            </p:nvSpPr>
            <p:spPr>
              <a:xfrm>
                <a:off x="17654" y="84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sp>
            <p:nvSpPr>
              <p:cNvPr id="94" name="椭圆 93"/>
              <p:cNvSpPr/>
              <p:nvPr/>
            </p:nvSpPr>
            <p:spPr>
              <a:xfrm>
                <a:off x="17654" y="86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sp>
            <p:nvSpPr>
              <p:cNvPr id="95" name="椭圆 94"/>
              <p:cNvSpPr/>
              <p:nvPr/>
            </p:nvSpPr>
            <p:spPr>
              <a:xfrm>
                <a:off x="17654" y="88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sp>
            <p:nvSpPr>
              <p:cNvPr id="96" name="椭圆 95"/>
              <p:cNvSpPr/>
              <p:nvPr/>
            </p:nvSpPr>
            <p:spPr>
              <a:xfrm>
                <a:off x="17654" y="90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sp>
            <p:nvSpPr>
              <p:cNvPr id="97" name="椭圆 96"/>
              <p:cNvSpPr/>
              <p:nvPr/>
            </p:nvSpPr>
            <p:spPr>
              <a:xfrm>
                <a:off x="17654" y="92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grpSp>
        <p:grpSp>
          <p:nvGrpSpPr>
            <p:cNvPr id="98" name="组合 97"/>
            <p:cNvGrpSpPr/>
            <p:nvPr/>
          </p:nvGrpSpPr>
          <p:grpSpPr>
            <a:xfrm>
              <a:off x="16696" y="9402"/>
              <a:ext cx="76" cy="644"/>
              <a:chOff x="17654" y="8060"/>
              <a:chExt cx="162" cy="1362"/>
            </a:xfrm>
            <a:grpFill/>
          </p:grpSpPr>
          <p:sp>
            <p:nvSpPr>
              <p:cNvPr id="99" name="椭圆 98"/>
              <p:cNvSpPr/>
              <p:nvPr/>
            </p:nvSpPr>
            <p:spPr>
              <a:xfrm>
                <a:off x="17654" y="80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sp>
            <p:nvSpPr>
              <p:cNvPr id="100" name="椭圆 99"/>
              <p:cNvSpPr/>
              <p:nvPr/>
            </p:nvSpPr>
            <p:spPr>
              <a:xfrm>
                <a:off x="17654" y="82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sp>
            <p:nvSpPr>
              <p:cNvPr id="101" name="椭圆 100"/>
              <p:cNvSpPr/>
              <p:nvPr/>
            </p:nvSpPr>
            <p:spPr>
              <a:xfrm>
                <a:off x="17654" y="84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sp>
            <p:nvSpPr>
              <p:cNvPr id="102" name="椭圆 101"/>
              <p:cNvSpPr/>
              <p:nvPr/>
            </p:nvSpPr>
            <p:spPr>
              <a:xfrm>
                <a:off x="17654" y="86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sp>
            <p:nvSpPr>
              <p:cNvPr id="103" name="椭圆 102"/>
              <p:cNvSpPr/>
              <p:nvPr/>
            </p:nvSpPr>
            <p:spPr>
              <a:xfrm>
                <a:off x="17654" y="88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sp>
            <p:nvSpPr>
              <p:cNvPr id="104" name="椭圆 103"/>
              <p:cNvSpPr/>
              <p:nvPr/>
            </p:nvSpPr>
            <p:spPr>
              <a:xfrm>
                <a:off x="17654" y="90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sp>
            <p:nvSpPr>
              <p:cNvPr id="105" name="椭圆 104"/>
              <p:cNvSpPr/>
              <p:nvPr/>
            </p:nvSpPr>
            <p:spPr>
              <a:xfrm>
                <a:off x="17654" y="92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grpSp>
        <p:grpSp>
          <p:nvGrpSpPr>
            <p:cNvPr id="106" name="组合 105"/>
            <p:cNvGrpSpPr/>
            <p:nvPr/>
          </p:nvGrpSpPr>
          <p:grpSpPr>
            <a:xfrm>
              <a:off x="16825" y="9402"/>
              <a:ext cx="76" cy="644"/>
              <a:chOff x="17654" y="8060"/>
              <a:chExt cx="162" cy="1362"/>
            </a:xfrm>
            <a:grpFill/>
          </p:grpSpPr>
          <p:sp>
            <p:nvSpPr>
              <p:cNvPr id="107" name="椭圆 106"/>
              <p:cNvSpPr/>
              <p:nvPr/>
            </p:nvSpPr>
            <p:spPr>
              <a:xfrm>
                <a:off x="17654" y="80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sp>
            <p:nvSpPr>
              <p:cNvPr id="108" name="椭圆 107"/>
              <p:cNvSpPr/>
              <p:nvPr/>
            </p:nvSpPr>
            <p:spPr>
              <a:xfrm>
                <a:off x="17654" y="82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sp>
            <p:nvSpPr>
              <p:cNvPr id="109" name="椭圆 108"/>
              <p:cNvSpPr/>
              <p:nvPr/>
            </p:nvSpPr>
            <p:spPr>
              <a:xfrm>
                <a:off x="17654" y="84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sp>
            <p:nvSpPr>
              <p:cNvPr id="110" name="椭圆 109"/>
              <p:cNvSpPr/>
              <p:nvPr/>
            </p:nvSpPr>
            <p:spPr>
              <a:xfrm>
                <a:off x="17654" y="86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sp>
            <p:nvSpPr>
              <p:cNvPr id="111" name="椭圆 110"/>
              <p:cNvSpPr/>
              <p:nvPr/>
            </p:nvSpPr>
            <p:spPr>
              <a:xfrm>
                <a:off x="17654" y="88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sp>
            <p:nvSpPr>
              <p:cNvPr id="112" name="椭圆 111"/>
              <p:cNvSpPr/>
              <p:nvPr/>
            </p:nvSpPr>
            <p:spPr>
              <a:xfrm>
                <a:off x="17654" y="90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sp>
            <p:nvSpPr>
              <p:cNvPr id="113" name="椭圆 112"/>
              <p:cNvSpPr/>
              <p:nvPr/>
            </p:nvSpPr>
            <p:spPr>
              <a:xfrm>
                <a:off x="17654" y="92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grpSp>
        <p:grpSp>
          <p:nvGrpSpPr>
            <p:cNvPr id="114" name="组合 113"/>
            <p:cNvGrpSpPr/>
            <p:nvPr/>
          </p:nvGrpSpPr>
          <p:grpSpPr>
            <a:xfrm>
              <a:off x="16954" y="9402"/>
              <a:ext cx="76" cy="644"/>
              <a:chOff x="17654" y="8060"/>
              <a:chExt cx="162" cy="1362"/>
            </a:xfrm>
            <a:grpFill/>
          </p:grpSpPr>
          <p:sp>
            <p:nvSpPr>
              <p:cNvPr id="115" name="椭圆 114"/>
              <p:cNvSpPr/>
              <p:nvPr/>
            </p:nvSpPr>
            <p:spPr>
              <a:xfrm>
                <a:off x="17654" y="80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sp>
            <p:nvSpPr>
              <p:cNvPr id="116" name="椭圆 115"/>
              <p:cNvSpPr/>
              <p:nvPr/>
            </p:nvSpPr>
            <p:spPr>
              <a:xfrm>
                <a:off x="17654" y="82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sp>
            <p:nvSpPr>
              <p:cNvPr id="117" name="椭圆 116"/>
              <p:cNvSpPr/>
              <p:nvPr/>
            </p:nvSpPr>
            <p:spPr>
              <a:xfrm>
                <a:off x="17654" y="84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sp>
            <p:nvSpPr>
              <p:cNvPr id="118" name="椭圆 117"/>
              <p:cNvSpPr/>
              <p:nvPr/>
            </p:nvSpPr>
            <p:spPr>
              <a:xfrm>
                <a:off x="17654" y="86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sp>
            <p:nvSpPr>
              <p:cNvPr id="119" name="椭圆 118"/>
              <p:cNvSpPr/>
              <p:nvPr/>
            </p:nvSpPr>
            <p:spPr>
              <a:xfrm>
                <a:off x="17654" y="88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sp>
            <p:nvSpPr>
              <p:cNvPr id="120" name="椭圆 119"/>
              <p:cNvSpPr/>
              <p:nvPr/>
            </p:nvSpPr>
            <p:spPr>
              <a:xfrm>
                <a:off x="17654" y="90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sp>
            <p:nvSpPr>
              <p:cNvPr id="121" name="椭圆 120"/>
              <p:cNvSpPr/>
              <p:nvPr/>
            </p:nvSpPr>
            <p:spPr>
              <a:xfrm>
                <a:off x="17654" y="92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grpSp>
        <p:grpSp>
          <p:nvGrpSpPr>
            <p:cNvPr id="122" name="组合 121"/>
            <p:cNvGrpSpPr/>
            <p:nvPr/>
          </p:nvGrpSpPr>
          <p:grpSpPr>
            <a:xfrm>
              <a:off x="17083" y="9402"/>
              <a:ext cx="76" cy="644"/>
              <a:chOff x="17654" y="8060"/>
              <a:chExt cx="162" cy="1362"/>
            </a:xfrm>
            <a:grpFill/>
          </p:grpSpPr>
          <p:sp>
            <p:nvSpPr>
              <p:cNvPr id="123" name="椭圆 122"/>
              <p:cNvSpPr/>
              <p:nvPr/>
            </p:nvSpPr>
            <p:spPr>
              <a:xfrm>
                <a:off x="17654" y="80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sp>
            <p:nvSpPr>
              <p:cNvPr id="124" name="椭圆 123"/>
              <p:cNvSpPr/>
              <p:nvPr/>
            </p:nvSpPr>
            <p:spPr>
              <a:xfrm>
                <a:off x="17654" y="82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sp>
            <p:nvSpPr>
              <p:cNvPr id="125" name="椭圆 124"/>
              <p:cNvSpPr/>
              <p:nvPr/>
            </p:nvSpPr>
            <p:spPr>
              <a:xfrm>
                <a:off x="17654" y="84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sp>
            <p:nvSpPr>
              <p:cNvPr id="126" name="椭圆 125"/>
              <p:cNvSpPr/>
              <p:nvPr/>
            </p:nvSpPr>
            <p:spPr>
              <a:xfrm>
                <a:off x="17654" y="86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sp>
            <p:nvSpPr>
              <p:cNvPr id="127" name="椭圆 126"/>
              <p:cNvSpPr/>
              <p:nvPr/>
            </p:nvSpPr>
            <p:spPr>
              <a:xfrm>
                <a:off x="17654" y="88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sp>
            <p:nvSpPr>
              <p:cNvPr id="128" name="椭圆 127"/>
              <p:cNvSpPr/>
              <p:nvPr/>
            </p:nvSpPr>
            <p:spPr>
              <a:xfrm>
                <a:off x="17654" y="90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sp>
            <p:nvSpPr>
              <p:cNvPr id="129" name="椭圆 128"/>
              <p:cNvSpPr/>
              <p:nvPr/>
            </p:nvSpPr>
            <p:spPr>
              <a:xfrm>
                <a:off x="17654" y="92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grpSp>
      </p:grpSp>
      <p:sp>
        <p:nvSpPr>
          <p:cNvPr id="7" name="直角三角形 6"/>
          <p:cNvSpPr/>
          <p:nvPr/>
        </p:nvSpPr>
        <p:spPr>
          <a:xfrm flipH="1" flipV="1">
            <a:off x="8496935" y="0"/>
            <a:ext cx="3695065" cy="3695065"/>
          </a:xfrm>
          <a:prstGeom prst="r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pic>
        <p:nvPicPr>
          <p:cNvPr id="8" name="图片 7" descr="形状 1 拷贝 2"/>
          <p:cNvPicPr>
            <a:picLocks noChangeAspect="1"/>
          </p:cNvPicPr>
          <p:nvPr/>
        </p:nvPicPr>
        <p:blipFill>
          <a:blip r:embed="rId2"/>
          <a:stretch>
            <a:fillRect/>
          </a:stretch>
        </p:blipFill>
        <p:spPr>
          <a:xfrm>
            <a:off x="10613390" y="12065"/>
            <a:ext cx="1578610" cy="3189605"/>
          </a:xfrm>
          <a:prstGeom prst="rect">
            <a:avLst/>
          </a:prstGeom>
        </p:spPr>
      </p:pic>
      <p:sp>
        <p:nvSpPr>
          <p:cNvPr id="10" name="文本框 9"/>
          <p:cNvSpPr txBox="1"/>
          <p:nvPr/>
        </p:nvSpPr>
        <p:spPr>
          <a:xfrm>
            <a:off x="5558790" y="2174875"/>
            <a:ext cx="4622800" cy="1106805"/>
          </a:xfrm>
          <a:prstGeom prst="rect">
            <a:avLst/>
          </a:prstGeom>
          <a:noFill/>
        </p:spPr>
        <p:txBody>
          <a:bodyPr wrap="square" rtlCol="0">
            <a:spAutoFit/>
          </a:bodyPr>
          <a:lstStyle/>
          <a:p>
            <a:pPr algn="r"/>
            <a:r>
              <a:rPr lang="en-US" altLang="zh-CN" sz="6600" dirty="0">
                <a:solidFill>
                  <a:srgbClr val="091077"/>
                </a:solidFill>
                <a:latin typeface="Arial" panose="020B0604020202090204"/>
                <a:ea typeface="微软雅黑"/>
                <a:sym typeface="Arial" panose="020B0604020202090204"/>
              </a:rPr>
              <a:t>PART 05</a:t>
            </a:r>
            <a:endParaRPr lang="en-US" altLang="zh-CN" sz="6600" dirty="0">
              <a:solidFill>
                <a:srgbClr val="091077"/>
              </a:solidFill>
              <a:latin typeface="Arial" panose="020B0604020202090204"/>
              <a:ea typeface="微软雅黑"/>
              <a:sym typeface="Arial" panose="020B0604020202090204"/>
            </a:endParaRPr>
          </a:p>
        </p:txBody>
      </p:sp>
      <p:sp>
        <p:nvSpPr>
          <p:cNvPr id="15" name="文本框 14"/>
          <p:cNvSpPr txBox="1"/>
          <p:nvPr/>
        </p:nvSpPr>
        <p:spPr>
          <a:xfrm>
            <a:off x="7508240" y="3267710"/>
            <a:ext cx="2673350" cy="521970"/>
          </a:xfrm>
          <a:prstGeom prst="rect">
            <a:avLst/>
          </a:prstGeom>
          <a:noFill/>
        </p:spPr>
        <p:txBody>
          <a:bodyPr wrap="square" rtlCol="0">
            <a:spAutoFit/>
          </a:bodyPr>
          <a:lstStyle/>
          <a:p>
            <a:pPr algn="r"/>
            <a:r>
              <a:rPr lang="zh-CN" altLang="en-US" sz="2800" b="1" dirty="0">
                <a:solidFill>
                  <a:srgbClr val="091077"/>
                </a:solidFill>
                <a:latin typeface="Arial" panose="020B0604020202090204"/>
                <a:ea typeface="微软雅黑"/>
                <a:sym typeface="Arial" panose="020B0604020202090204"/>
              </a:rPr>
              <a:t>总结与展望</a:t>
            </a:r>
            <a:endParaRPr lang="zh-CN" altLang="en-US" sz="2800" b="1" dirty="0">
              <a:solidFill>
                <a:srgbClr val="091077"/>
              </a:solidFill>
              <a:latin typeface="Arial" panose="020B0604020202090204"/>
              <a:ea typeface="微软雅黑"/>
              <a:sym typeface="Arial" panose="020B0604020202090204"/>
            </a:endParaRPr>
          </a:p>
        </p:txBody>
      </p:sp>
      <p:sp>
        <p:nvSpPr>
          <p:cNvPr id="2" name="文本框 1"/>
          <p:cNvSpPr txBox="1"/>
          <p:nvPr/>
        </p:nvSpPr>
        <p:spPr>
          <a:xfrm>
            <a:off x="5334635" y="4018309"/>
            <a:ext cx="4750435" cy="369332"/>
          </a:xfrm>
          <a:prstGeom prst="rect">
            <a:avLst/>
          </a:prstGeom>
          <a:noFill/>
        </p:spPr>
        <p:txBody>
          <a:bodyPr wrap="square">
            <a:spAutoFit/>
          </a:bodyPr>
          <a:lstStyle/>
          <a:p>
            <a:pPr algn="r"/>
            <a:r>
              <a:rPr lang="zh-CN" altLang="en-US" sz="1800" b="1" dirty="0">
                <a:solidFill>
                  <a:srgbClr val="091077"/>
                </a:solidFill>
                <a:latin typeface="Arial" panose="020B0604020202090204"/>
                <a:ea typeface="微软雅黑"/>
                <a:sym typeface="Arial" panose="020B0604020202090204"/>
              </a:rPr>
              <a:t>工作总结</a:t>
            </a:r>
            <a:endParaRPr lang="zh-CN" altLang="en-US" sz="1800" b="1" dirty="0">
              <a:solidFill>
                <a:srgbClr val="091077"/>
              </a:solidFill>
              <a:latin typeface="Arial" panose="020B0604020202090204"/>
              <a:ea typeface="微软雅黑"/>
              <a:sym typeface="Arial" panose="020B0604020202090204"/>
            </a:endParaRPr>
          </a:p>
        </p:txBody>
      </p:sp>
      <p:sp>
        <p:nvSpPr>
          <p:cNvPr id="3" name="文本框 2"/>
          <p:cNvSpPr txBox="1"/>
          <p:nvPr/>
        </p:nvSpPr>
        <p:spPr>
          <a:xfrm>
            <a:off x="5334635" y="4399768"/>
            <a:ext cx="4750435" cy="369332"/>
          </a:xfrm>
          <a:prstGeom prst="rect">
            <a:avLst/>
          </a:prstGeom>
          <a:noFill/>
        </p:spPr>
        <p:txBody>
          <a:bodyPr wrap="square">
            <a:spAutoFit/>
          </a:bodyPr>
          <a:lstStyle/>
          <a:p>
            <a:pPr algn="r"/>
            <a:r>
              <a:rPr lang="zh-CN" altLang="en-US" sz="1800" b="1" dirty="0">
                <a:solidFill>
                  <a:srgbClr val="091077"/>
                </a:solidFill>
                <a:latin typeface="Arial" panose="020B0604020202090204"/>
                <a:ea typeface="微软雅黑"/>
                <a:sym typeface="Arial" panose="020B0604020202090204"/>
              </a:rPr>
              <a:t>不足与展望</a:t>
            </a:r>
            <a:endParaRPr lang="zh-CN" altLang="en-US" sz="1800" b="1" dirty="0">
              <a:solidFill>
                <a:srgbClr val="091077"/>
              </a:solidFill>
              <a:latin typeface="Arial" panose="020B0604020202090204"/>
              <a:ea typeface="微软雅黑"/>
              <a:sym typeface="Arial" panose="020B0604020202090204"/>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组 3"/>
          <p:cNvPicPr>
            <a:picLocks noChangeAspect="1"/>
          </p:cNvPicPr>
          <p:nvPr/>
        </p:nvPicPr>
        <p:blipFill>
          <a:blip r:embed="rId1" cstate="screen"/>
          <a:stretch>
            <a:fillRect/>
          </a:stretch>
        </p:blipFill>
        <p:spPr>
          <a:xfrm flipV="1">
            <a:off x="0" y="5390515"/>
            <a:ext cx="1167130" cy="1467485"/>
          </a:xfrm>
          <a:prstGeom prst="rect">
            <a:avLst/>
          </a:prstGeom>
        </p:spPr>
      </p:pic>
      <p:sp>
        <p:nvSpPr>
          <p:cNvPr id="26" name="PA-圆角矩形 5"/>
          <p:cNvSpPr/>
          <p:nvPr>
            <p:custDataLst>
              <p:tags r:id="rId2"/>
            </p:custDataLst>
          </p:nvPr>
        </p:nvSpPr>
        <p:spPr>
          <a:xfrm>
            <a:off x="158115" y="341630"/>
            <a:ext cx="821055" cy="716915"/>
          </a:xfrm>
          <a:prstGeom prst="roundRect">
            <a:avLst>
              <a:gd name="adj" fmla="val 0"/>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rgbClr val="000000"/>
              </a:solidFill>
              <a:latin typeface="Arial" panose="020B0604020202090204"/>
              <a:ea typeface="微软雅黑"/>
              <a:sym typeface="Arial" panose="020B0604020202090204"/>
            </a:endParaRPr>
          </a:p>
        </p:txBody>
      </p:sp>
      <p:grpSp>
        <p:nvGrpSpPr>
          <p:cNvPr id="8" name="组合 7"/>
          <p:cNvGrpSpPr/>
          <p:nvPr/>
        </p:nvGrpSpPr>
        <p:grpSpPr>
          <a:xfrm>
            <a:off x="3961395" y="154632"/>
            <a:ext cx="4343742" cy="954273"/>
            <a:chOff x="7204" y="40"/>
            <a:chExt cx="4598" cy="1603"/>
          </a:xfrm>
        </p:grpSpPr>
        <p:sp>
          <p:nvSpPr>
            <p:cNvPr id="10" name="文本框 9"/>
            <p:cNvSpPr txBox="1"/>
            <p:nvPr/>
          </p:nvSpPr>
          <p:spPr>
            <a:xfrm>
              <a:off x="7204" y="40"/>
              <a:ext cx="4598" cy="1603"/>
            </a:xfrm>
            <a:prstGeom prst="rect">
              <a:avLst/>
            </a:prstGeom>
            <a:noFill/>
          </p:spPr>
          <p:txBody>
            <a:bodyPr wrap="square" rtlCol="0">
              <a:spAutoFit/>
            </a:bodyPr>
            <a:lstStyle/>
            <a:p>
              <a:pPr algn="ctr"/>
              <a:r>
                <a:rPr lang="zh-CN" altLang="en-US" sz="3200" b="1" dirty="0">
                  <a:solidFill>
                    <a:srgbClr val="091077"/>
                  </a:solidFill>
                  <a:latin typeface="Arial" panose="020B0604020202090204"/>
                  <a:ea typeface="微软雅黑"/>
                  <a:sym typeface="Arial" panose="020B0604020202090204"/>
                </a:rPr>
                <a:t>工作总结</a:t>
              </a:r>
              <a:endParaRPr lang="zh-CN" altLang="en-US" sz="3200" b="1" dirty="0">
                <a:solidFill>
                  <a:srgbClr val="091077"/>
                </a:solidFill>
                <a:latin typeface="Arial" panose="020B0604020202090204"/>
                <a:ea typeface="微软雅黑"/>
                <a:sym typeface="Arial" panose="020B0604020202090204"/>
              </a:endParaRPr>
            </a:p>
            <a:p>
              <a:pPr algn="ctr"/>
              <a:r>
                <a:rPr lang="zh-CN" altLang="zh-CN" sz="2400" dirty="0">
                  <a:effectLst/>
                </a:rPr>
                <a:t> </a:t>
              </a:r>
              <a:endParaRPr lang="zh-CN" altLang="en-US" sz="2400" b="1" dirty="0">
                <a:solidFill>
                  <a:srgbClr val="091077"/>
                </a:solidFill>
                <a:latin typeface="Arial" panose="020B0604020202090204"/>
                <a:ea typeface="微软雅黑"/>
                <a:sym typeface="Arial" panose="020B0604020202090204"/>
              </a:endParaRPr>
            </a:p>
          </p:txBody>
        </p:sp>
        <p:cxnSp>
          <p:nvCxnSpPr>
            <p:cNvPr id="11" name="直接连接符 15"/>
            <p:cNvCxnSpPr/>
            <p:nvPr/>
          </p:nvCxnSpPr>
          <p:spPr>
            <a:xfrm>
              <a:off x="8640" y="985"/>
              <a:ext cx="1726" cy="0"/>
            </a:xfrm>
            <a:prstGeom prst="line">
              <a:avLst/>
            </a:prstGeom>
            <a:ln w="31750">
              <a:solidFill>
                <a:srgbClr val="091077"/>
              </a:solidFill>
            </a:ln>
          </p:spPr>
          <p:style>
            <a:lnRef idx="1">
              <a:schemeClr val="accent1"/>
            </a:lnRef>
            <a:fillRef idx="0">
              <a:schemeClr val="accent1"/>
            </a:fillRef>
            <a:effectRef idx="0">
              <a:schemeClr val="accent1"/>
            </a:effectRef>
            <a:fontRef idx="minor">
              <a:schemeClr val="tx1"/>
            </a:fontRef>
          </p:style>
        </p:cxnSp>
      </p:grpSp>
      <p:pic>
        <p:nvPicPr>
          <p:cNvPr id="6" name="图片 5" descr="组 4"/>
          <p:cNvPicPr>
            <a:picLocks noChangeAspect="1"/>
          </p:cNvPicPr>
          <p:nvPr/>
        </p:nvPicPr>
        <p:blipFill>
          <a:blip r:embed="rId3" cstate="screen"/>
          <a:stretch>
            <a:fillRect/>
          </a:stretch>
        </p:blipFill>
        <p:spPr>
          <a:xfrm flipV="1">
            <a:off x="11287125" y="0"/>
            <a:ext cx="907523" cy="1638000"/>
          </a:xfrm>
          <a:prstGeom prst="rect">
            <a:avLst/>
          </a:prstGeom>
        </p:spPr>
      </p:pic>
      <p:sp>
        <p:nvSpPr>
          <p:cNvPr id="9" name="文本框 8"/>
          <p:cNvSpPr txBox="1"/>
          <p:nvPr/>
        </p:nvSpPr>
        <p:spPr>
          <a:xfrm>
            <a:off x="640886" y="700087"/>
            <a:ext cx="10984524" cy="6039538"/>
          </a:xfrm>
          <a:prstGeom prst="rect">
            <a:avLst/>
          </a:prstGeom>
          <a:noFill/>
        </p:spPr>
        <p:txBody>
          <a:bodyPr wrap="square">
            <a:spAutoFit/>
          </a:bodyPr>
          <a:lstStyle/>
          <a:p>
            <a:pPr indent="304800" algn="just">
              <a:lnSpc>
                <a:spcPct val="150000"/>
              </a:lnSpc>
            </a:pPr>
            <a:r>
              <a:rPr lang="zh-CN" altLang="zh-CN" sz="2000" kern="100" dirty="0">
                <a:effectLst/>
                <a:latin typeface="+mn-ea"/>
              </a:rPr>
              <a:t>文本对当前热门的跨平台开发框架</a:t>
            </a:r>
            <a:r>
              <a:rPr lang="en-US" altLang="zh-CN" sz="2000" kern="100" dirty="0">
                <a:effectLst/>
                <a:latin typeface="+mn-ea"/>
              </a:rPr>
              <a:t>Flutter</a:t>
            </a:r>
            <a:r>
              <a:rPr lang="zh-CN" altLang="zh-CN" sz="2000" kern="100" dirty="0">
                <a:effectLst/>
                <a:latin typeface="+mn-ea"/>
              </a:rPr>
              <a:t>进行研究，发现</a:t>
            </a:r>
            <a:r>
              <a:rPr lang="zh-CN" altLang="en-US" sz="2000" kern="100" dirty="0">
                <a:latin typeface="+mn-ea"/>
              </a:rPr>
              <a:t>它们或多或少都有</a:t>
            </a:r>
            <a:r>
              <a:rPr lang="zh-CN" altLang="en-US" sz="2000" b="1" kern="100" dirty="0">
                <a:latin typeface="+mn-ea"/>
              </a:rPr>
              <a:t>一些不足</a:t>
            </a:r>
            <a:r>
              <a:rPr lang="zh-CN" altLang="zh-CN" sz="2000" kern="100" dirty="0">
                <a:effectLst/>
                <a:latin typeface="+mn-ea"/>
              </a:rPr>
              <a:t>。而在飞速发展的互联网时代，软件能有代码动态化执行与下发的能力是十分有必要的。在经过大量的研究与分析之后，</a:t>
            </a:r>
            <a:r>
              <a:rPr lang="en-US" altLang="zh-CN" sz="2000" dirty="0">
                <a:latin typeface="+mn-ea"/>
              </a:rPr>
              <a:t> </a:t>
            </a:r>
            <a:r>
              <a:rPr lang="zh-CN" altLang="en-US" sz="2000" dirty="0">
                <a:latin typeface="+mn-ea"/>
              </a:rPr>
              <a:t>因此</a:t>
            </a:r>
            <a:r>
              <a:rPr lang="zh-CN" altLang="en-US" sz="2000" b="1" dirty="0">
                <a:latin typeface="+mn-ea"/>
              </a:rPr>
              <a:t>提出一种基于轻量级</a:t>
            </a:r>
            <a:r>
              <a:rPr lang="en-US" altLang="zh-CN" sz="2000" b="1" dirty="0">
                <a:latin typeface="+mn-ea"/>
              </a:rPr>
              <a:t>Dart</a:t>
            </a:r>
            <a:r>
              <a:rPr lang="zh-CN" altLang="en-US" sz="2000" b="1" dirty="0">
                <a:latin typeface="+mn-ea"/>
              </a:rPr>
              <a:t>代码解释器的Flutter动态化方案</a:t>
            </a:r>
            <a:r>
              <a:rPr lang="en-US" altLang="zh-CN" sz="2000" b="1" dirty="0" err="1">
                <a:latin typeface="+mn-ea"/>
              </a:rPr>
              <a:t>MicroDart</a:t>
            </a:r>
            <a:r>
              <a:rPr lang="zh-CN" altLang="en-US" sz="2000" b="1" dirty="0">
                <a:latin typeface="+mn-ea"/>
              </a:rPr>
              <a:t>。相较于当前主流</a:t>
            </a:r>
            <a:r>
              <a:rPr lang="en-US" altLang="zh-CN" sz="2000" b="1" dirty="0">
                <a:latin typeface="+mn-ea"/>
              </a:rPr>
              <a:t>Flutter</a:t>
            </a:r>
            <a:r>
              <a:rPr lang="zh-CN" altLang="en-US" sz="2000" b="1" dirty="0">
                <a:latin typeface="+mn-ea"/>
              </a:rPr>
              <a:t>动态化方案，在运行</a:t>
            </a:r>
            <a:r>
              <a:rPr lang="zh-CN" altLang="en-US" sz="2000" b="1" dirty="0">
                <a:latin typeface="+mn-ea"/>
                <a:sym typeface="+mn-ea"/>
              </a:rPr>
              <a:t>性能</a:t>
            </a:r>
            <a:r>
              <a:rPr lang="zh-CN" altLang="en-US" sz="2000" b="1" dirty="0">
                <a:latin typeface="+mn-ea"/>
              </a:rPr>
              <a:t>，兼容性，扩展性，迁移成本，学习成本等多个维度均有不同程度的改善和提升</a:t>
            </a:r>
            <a:r>
              <a:rPr lang="zh-CN" altLang="en-US" sz="2000" dirty="0">
                <a:latin typeface="+mn-ea"/>
              </a:rPr>
              <a:t>。</a:t>
            </a:r>
            <a:endParaRPr lang="en-US" altLang="zh-CN" sz="2000" dirty="0">
              <a:latin typeface="+mn-ea"/>
            </a:endParaRPr>
          </a:p>
          <a:p>
            <a:pPr indent="304800" algn="just">
              <a:lnSpc>
                <a:spcPct val="150000"/>
              </a:lnSpc>
            </a:pPr>
            <a:r>
              <a:rPr lang="zh-CN" altLang="zh-CN" sz="2000" kern="100" dirty="0">
                <a:effectLst/>
                <a:latin typeface="+mn-ea"/>
              </a:rPr>
              <a:t>首先文本提出了一种</a:t>
            </a:r>
            <a:r>
              <a:rPr lang="en-US" altLang="zh-CN" sz="2000" kern="100" dirty="0">
                <a:effectLst/>
                <a:latin typeface="+mn-ea"/>
              </a:rPr>
              <a:t>Dart</a:t>
            </a:r>
            <a:r>
              <a:rPr lang="zh-CN" altLang="zh-CN" sz="2000" kern="100" dirty="0">
                <a:effectLst/>
                <a:latin typeface="+mn-ea"/>
              </a:rPr>
              <a:t>编程语言的编译器与解释器，并命名为</a:t>
            </a:r>
            <a:r>
              <a:rPr lang="en-US" altLang="zh-CN" sz="2000" kern="100" dirty="0" err="1">
                <a:effectLst/>
                <a:latin typeface="+mn-ea"/>
              </a:rPr>
              <a:t>MicroDart</a:t>
            </a:r>
            <a:r>
              <a:rPr lang="zh-CN" altLang="zh-CN" sz="2000" kern="100" dirty="0">
                <a:effectLst/>
                <a:latin typeface="+mn-ea"/>
              </a:rPr>
              <a:t>。它能将</a:t>
            </a:r>
            <a:r>
              <a:rPr lang="en-US" altLang="zh-CN" sz="2000" kern="100" dirty="0">
                <a:effectLst/>
                <a:latin typeface="+mn-ea"/>
              </a:rPr>
              <a:t>Dart</a:t>
            </a:r>
            <a:r>
              <a:rPr lang="zh-CN" altLang="zh-CN" sz="2000" kern="100" dirty="0">
                <a:effectLst/>
                <a:latin typeface="+mn-ea"/>
              </a:rPr>
              <a:t>代码编译成字节码并解释运行。</a:t>
            </a:r>
            <a:r>
              <a:rPr lang="en-US" altLang="zh-CN" sz="2000" kern="100" dirty="0" err="1">
                <a:effectLst/>
                <a:latin typeface="+mn-ea"/>
              </a:rPr>
              <a:t>MicroDart</a:t>
            </a:r>
            <a:r>
              <a:rPr lang="zh-CN" altLang="zh-CN" sz="2000" kern="100" dirty="0">
                <a:effectLst/>
                <a:latin typeface="+mn-ea"/>
              </a:rPr>
              <a:t>解释器是轻量的且可嵌入的，它本身就一个</a:t>
            </a:r>
            <a:r>
              <a:rPr lang="en-US" altLang="zh-CN" sz="2000" kern="100" dirty="0">
                <a:effectLst/>
                <a:latin typeface="+mn-ea"/>
              </a:rPr>
              <a:t>Dart</a:t>
            </a:r>
            <a:r>
              <a:rPr lang="zh-CN" altLang="zh-CN" sz="2000" kern="100" dirty="0">
                <a:effectLst/>
                <a:latin typeface="+mn-ea"/>
              </a:rPr>
              <a:t>库，能够很好的在任何</a:t>
            </a:r>
            <a:r>
              <a:rPr lang="en-US" altLang="zh-CN" sz="2000" kern="100" dirty="0">
                <a:effectLst/>
                <a:latin typeface="+mn-ea"/>
              </a:rPr>
              <a:t>Dart</a:t>
            </a:r>
            <a:r>
              <a:rPr lang="zh-CN" altLang="zh-CN" sz="2000" kern="100" dirty="0">
                <a:effectLst/>
                <a:latin typeface="+mn-ea"/>
              </a:rPr>
              <a:t>环境中运行。</a:t>
            </a:r>
            <a:endParaRPr lang="zh-CN" altLang="zh-CN" sz="2000" kern="100" dirty="0">
              <a:effectLst/>
              <a:latin typeface="+mn-ea"/>
            </a:endParaRPr>
          </a:p>
          <a:p>
            <a:pPr indent="304800" algn="just">
              <a:lnSpc>
                <a:spcPct val="150000"/>
              </a:lnSpc>
            </a:pPr>
            <a:r>
              <a:rPr lang="zh-CN" altLang="zh-CN" sz="2000" kern="100" dirty="0">
                <a:effectLst/>
                <a:latin typeface="+mn-ea"/>
                <a:cs typeface="Times New Roman" panose="02020503050405090304" pitchFamily="18" charset="0"/>
              </a:rPr>
              <a:t>其次文本还提出了一种代码桥接方式，它解决了通过</a:t>
            </a:r>
            <a:r>
              <a:rPr lang="en-US" altLang="zh-CN" sz="2000" kern="100" dirty="0" err="1">
                <a:effectLst/>
                <a:latin typeface="+mn-ea"/>
              </a:rPr>
              <a:t>MicroDart</a:t>
            </a:r>
            <a:r>
              <a:rPr lang="zh-CN" altLang="zh-CN" sz="2000" kern="100" dirty="0">
                <a:effectLst/>
                <a:latin typeface="+mn-ea"/>
                <a:cs typeface="Times New Roman" panose="02020503050405090304" pitchFamily="18" charset="0"/>
              </a:rPr>
              <a:t>代码与原生</a:t>
            </a:r>
            <a:r>
              <a:rPr lang="en-US" altLang="zh-CN" sz="2000" kern="100" dirty="0">
                <a:effectLst/>
                <a:latin typeface="+mn-ea"/>
              </a:rPr>
              <a:t>Dart</a:t>
            </a:r>
            <a:r>
              <a:rPr lang="zh-CN" altLang="zh-CN" sz="2000" kern="100" dirty="0">
                <a:effectLst/>
                <a:latin typeface="+mn-ea"/>
                <a:cs typeface="Times New Roman" panose="02020503050405090304" pitchFamily="18" charset="0"/>
              </a:rPr>
              <a:t>代码的交互问题，通过生成桥接代码能够轻松做到这一点。为了简化桥接代码的编写难度，文本又设计了一种桥接代码生成器，它能够针对现有的</a:t>
            </a:r>
            <a:r>
              <a:rPr lang="en-US" altLang="zh-CN" sz="2000" kern="100" dirty="0">
                <a:effectLst/>
                <a:latin typeface="+mn-ea"/>
              </a:rPr>
              <a:t>Dart</a:t>
            </a:r>
            <a:r>
              <a:rPr lang="zh-CN" altLang="zh-CN" sz="2000" kern="100" dirty="0">
                <a:effectLst/>
                <a:latin typeface="+mn-ea"/>
                <a:cs typeface="Times New Roman" panose="02020503050405090304" pitchFamily="18" charset="0"/>
              </a:rPr>
              <a:t>或</a:t>
            </a:r>
            <a:r>
              <a:rPr lang="en-US" altLang="zh-CN" sz="2000" kern="100" dirty="0">
                <a:effectLst/>
                <a:latin typeface="+mn-ea"/>
              </a:rPr>
              <a:t>Flutter</a:t>
            </a:r>
            <a:r>
              <a:rPr lang="zh-CN" altLang="zh-CN" sz="2000" kern="100" dirty="0">
                <a:effectLst/>
                <a:latin typeface="+mn-ea"/>
                <a:cs typeface="Times New Roman" panose="02020503050405090304" pitchFamily="18" charset="0"/>
              </a:rPr>
              <a:t>库自动生成桥接代码。这样既解决了已有</a:t>
            </a:r>
            <a:r>
              <a:rPr lang="en-US" altLang="zh-CN" sz="2000" kern="100" dirty="0">
                <a:effectLst/>
                <a:latin typeface="+mn-ea"/>
              </a:rPr>
              <a:t>Flutter</a:t>
            </a:r>
            <a:r>
              <a:rPr lang="zh-CN" altLang="zh-CN" sz="2000" kern="100" dirty="0">
                <a:effectLst/>
                <a:latin typeface="+mn-ea"/>
                <a:cs typeface="Times New Roman" panose="02020503050405090304" pitchFamily="18" charset="0"/>
              </a:rPr>
              <a:t>生态的库复用问题，也简化了开发过程。</a:t>
            </a:r>
            <a:r>
              <a:rPr lang="zh-CN" altLang="zh-CN" sz="2000" dirty="0">
                <a:effectLst/>
                <a:latin typeface="+mn-ea"/>
              </a:rPr>
              <a:t> </a:t>
            </a:r>
            <a:endParaRPr lang="en-US" altLang="zh-CN" sz="2000" dirty="0">
              <a:effectLst/>
              <a:latin typeface="+mn-ea"/>
            </a:endParaRPr>
          </a:p>
          <a:p>
            <a:pPr indent="304800" algn="just">
              <a:lnSpc>
                <a:spcPct val="150000"/>
              </a:lnSpc>
            </a:pPr>
            <a:r>
              <a:rPr lang="zh-CN" altLang="zh-CN" sz="2000" kern="100" dirty="0">
                <a:effectLst/>
                <a:latin typeface="+mn-ea"/>
              </a:rPr>
              <a:t>总结而言</a:t>
            </a:r>
            <a:r>
              <a:rPr lang="zh-CN" altLang="en-US" sz="2000" kern="100" dirty="0">
                <a:effectLst/>
                <a:latin typeface="+mn-ea"/>
              </a:rPr>
              <a:t>相较于其他框架，</a:t>
            </a:r>
            <a:r>
              <a:rPr lang="en-US" altLang="zh-CN" sz="2000" kern="100" dirty="0" err="1">
                <a:effectLst/>
                <a:latin typeface="+mn-ea"/>
              </a:rPr>
              <a:t>MicroDart</a:t>
            </a:r>
            <a:r>
              <a:rPr lang="zh-CN" altLang="en-US" sz="2000" kern="100" dirty="0">
                <a:effectLst/>
                <a:latin typeface="+mn-ea"/>
              </a:rPr>
              <a:t>能够更好的解决</a:t>
            </a:r>
            <a:r>
              <a:rPr lang="en-US" altLang="zh-CN" sz="2000" kern="100" dirty="0">
                <a:effectLst/>
                <a:latin typeface="+mn-ea"/>
              </a:rPr>
              <a:t> Flutter </a:t>
            </a:r>
            <a:r>
              <a:rPr lang="zh-CN" altLang="en-US" sz="2000" kern="100" dirty="0">
                <a:effectLst/>
                <a:latin typeface="+mn-ea"/>
              </a:rPr>
              <a:t>动态化问题</a:t>
            </a:r>
            <a:r>
              <a:rPr lang="zh-CN" altLang="zh-CN" sz="2000" kern="100" dirty="0">
                <a:effectLst/>
                <a:latin typeface="+mn-ea"/>
              </a:rPr>
              <a:t>。</a:t>
            </a:r>
            <a:endParaRPr lang="en-US" altLang="zh-CN" sz="2000" dirty="0">
              <a:effectLst/>
              <a:latin typeface="+mn-ea"/>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组 3"/>
          <p:cNvPicPr>
            <a:picLocks noChangeAspect="1"/>
          </p:cNvPicPr>
          <p:nvPr/>
        </p:nvPicPr>
        <p:blipFill>
          <a:blip r:embed="rId1" cstate="screen"/>
          <a:stretch>
            <a:fillRect/>
          </a:stretch>
        </p:blipFill>
        <p:spPr>
          <a:xfrm flipV="1">
            <a:off x="0" y="5390515"/>
            <a:ext cx="1167130" cy="1467485"/>
          </a:xfrm>
          <a:prstGeom prst="rect">
            <a:avLst/>
          </a:prstGeom>
        </p:spPr>
      </p:pic>
      <p:sp>
        <p:nvSpPr>
          <p:cNvPr id="26" name="PA-圆角矩形 5"/>
          <p:cNvSpPr/>
          <p:nvPr>
            <p:custDataLst>
              <p:tags r:id="rId2"/>
            </p:custDataLst>
          </p:nvPr>
        </p:nvSpPr>
        <p:spPr>
          <a:xfrm>
            <a:off x="158115" y="341630"/>
            <a:ext cx="821055" cy="716915"/>
          </a:xfrm>
          <a:prstGeom prst="roundRect">
            <a:avLst>
              <a:gd name="adj" fmla="val 0"/>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rgbClr val="000000"/>
              </a:solidFill>
              <a:latin typeface="Arial" panose="020B0604020202090204"/>
              <a:ea typeface="微软雅黑"/>
              <a:sym typeface="Arial" panose="020B0604020202090204"/>
            </a:endParaRPr>
          </a:p>
        </p:txBody>
      </p:sp>
      <p:grpSp>
        <p:nvGrpSpPr>
          <p:cNvPr id="8" name="组合 7"/>
          <p:cNvGrpSpPr/>
          <p:nvPr/>
        </p:nvGrpSpPr>
        <p:grpSpPr>
          <a:xfrm>
            <a:off x="3961395" y="43906"/>
            <a:ext cx="4343742" cy="954273"/>
            <a:chOff x="7204" y="-146"/>
            <a:chExt cx="4598" cy="1603"/>
          </a:xfrm>
        </p:grpSpPr>
        <p:sp>
          <p:nvSpPr>
            <p:cNvPr id="10" name="文本框 9"/>
            <p:cNvSpPr txBox="1"/>
            <p:nvPr/>
          </p:nvSpPr>
          <p:spPr>
            <a:xfrm>
              <a:off x="7204" y="-146"/>
              <a:ext cx="4598" cy="1603"/>
            </a:xfrm>
            <a:prstGeom prst="rect">
              <a:avLst/>
            </a:prstGeom>
            <a:noFill/>
          </p:spPr>
          <p:txBody>
            <a:bodyPr wrap="square" rtlCol="0">
              <a:spAutoFit/>
            </a:bodyPr>
            <a:lstStyle/>
            <a:p>
              <a:pPr algn="ctr"/>
              <a:r>
                <a:rPr lang="zh-CN" altLang="en-US" sz="3200" b="1" dirty="0">
                  <a:solidFill>
                    <a:srgbClr val="091077"/>
                  </a:solidFill>
                  <a:latin typeface="Arial" panose="020B0604020202090204"/>
                  <a:ea typeface="微软雅黑"/>
                  <a:sym typeface="Arial" panose="020B0604020202090204"/>
                </a:rPr>
                <a:t>不足与展望</a:t>
              </a:r>
              <a:endParaRPr lang="zh-CN" altLang="en-US" sz="3200" b="1" dirty="0">
                <a:solidFill>
                  <a:srgbClr val="091077"/>
                </a:solidFill>
                <a:latin typeface="Arial" panose="020B0604020202090204"/>
                <a:ea typeface="微软雅黑"/>
                <a:sym typeface="Arial" panose="020B0604020202090204"/>
              </a:endParaRPr>
            </a:p>
            <a:p>
              <a:pPr algn="ctr"/>
              <a:r>
                <a:rPr lang="zh-CN" altLang="zh-CN" sz="2400" dirty="0">
                  <a:effectLst/>
                </a:rPr>
                <a:t> </a:t>
              </a:r>
              <a:endParaRPr lang="zh-CN" altLang="en-US" sz="2400" b="1" dirty="0">
                <a:solidFill>
                  <a:srgbClr val="091077"/>
                </a:solidFill>
                <a:latin typeface="Arial" panose="020B0604020202090204"/>
                <a:ea typeface="微软雅黑"/>
                <a:sym typeface="Arial" panose="020B0604020202090204"/>
              </a:endParaRPr>
            </a:p>
          </p:txBody>
        </p:sp>
        <p:cxnSp>
          <p:nvCxnSpPr>
            <p:cNvPr id="11" name="直接连接符 15"/>
            <p:cNvCxnSpPr/>
            <p:nvPr/>
          </p:nvCxnSpPr>
          <p:spPr>
            <a:xfrm>
              <a:off x="8601" y="918"/>
              <a:ext cx="1726" cy="0"/>
            </a:xfrm>
            <a:prstGeom prst="line">
              <a:avLst/>
            </a:prstGeom>
            <a:ln w="31750">
              <a:solidFill>
                <a:srgbClr val="091077"/>
              </a:solidFill>
            </a:ln>
          </p:spPr>
          <p:style>
            <a:lnRef idx="1">
              <a:schemeClr val="accent1"/>
            </a:lnRef>
            <a:fillRef idx="0">
              <a:schemeClr val="accent1"/>
            </a:fillRef>
            <a:effectRef idx="0">
              <a:schemeClr val="accent1"/>
            </a:effectRef>
            <a:fontRef idx="minor">
              <a:schemeClr val="tx1"/>
            </a:fontRef>
          </p:style>
        </p:cxnSp>
      </p:grpSp>
      <p:pic>
        <p:nvPicPr>
          <p:cNvPr id="6" name="图片 5" descr="组 4"/>
          <p:cNvPicPr>
            <a:picLocks noChangeAspect="1"/>
          </p:cNvPicPr>
          <p:nvPr/>
        </p:nvPicPr>
        <p:blipFill>
          <a:blip r:embed="rId3" cstate="screen"/>
          <a:stretch>
            <a:fillRect/>
          </a:stretch>
        </p:blipFill>
        <p:spPr>
          <a:xfrm flipV="1">
            <a:off x="11287125" y="0"/>
            <a:ext cx="907523" cy="1638000"/>
          </a:xfrm>
          <a:prstGeom prst="rect">
            <a:avLst/>
          </a:prstGeom>
        </p:spPr>
      </p:pic>
      <p:sp>
        <p:nvSpPr>
          <p:cNvPr id="9" name="文本框 8"/>
          <p:cNvSpPr txBox="1"/>
          <p:nvPr/>
        </p:nvSpPr>
        <p:spPr>
          <a:xfrm>
            <a:off x="640886" y="700087"/>
            <a:ext cx="10984524" cy="5869812"/>
          </a:xfrm>
          <a:prstGeom prst="rect">
            <a:avLst/>
          </a:prstGeom>
          <a:noFill/>
        </p:spPr>
        <p:txBody>
          <a:bodyPr wrap="square">
            <a:spAutoFit/>
          </a:bodyPr>
          <a:lstStyle/>
          <a:p>
            <a:pPr indent="304800" algn="just">
              <a:lnSpc>
                <a:spcPct val="150000"/>
              </a:lnSpc>
            </a:pPr>
            <a:r>
              <a:rPr lang="en-US" altLang="zh-CN" sz="2300" kern="100" dirty="0" err="1">
                <a:effectLst/>
                <a:latin typeface="+mn-ea"/>
              </a:rPr>
              <a:t>MicroDart</a:t>
            </a:r>
            <a:r>
              <a:rPr lang="zh-CN" altLang="zh-CN" sz="2300" kern="100" dirty="0">
                <a:effectLst/>
                <a:latin typeface="+mn-ea"/>
                <a:cs typeface="Times New Roman" panose="02020503050405090304" pitchFamily="18" charset="0"/>
              </a:rPr>
              <a:t>解释器在</a:t>
            </a:r>
            <a:r>
              <a:rPr lang="zh-CN" altLang="zh-CN" sz="2300" b="1" kern="100" dirty="0">
                <a:effectLst/>
                <a:latin typeface="+mn-ea"/>
                <a:cs typeface="Times New Roman" panose="02020503050405090304" pitchFamily="18" charset="0"/>
              </a:rPr>
              <a:t>运行速度</a:t>
            </a:r>
            <a:r>
              <a:rPr lang="zh-CN" altLang="zh-CN" sz="2300" kern="100" dirty="0">
                <a:effectLst/>
                <a:latin typeface="+mn-ea"/>
                <a:cs typeface="Times New Roman" panose="02020503050405090304" pitchFamily="18" charset="0"/>
              </a:rPr>
              <a:t>与</a:t>
            </a:r>
            <a:r>
              <a:rPr lang="zh-CN" altLang="zh-CN" sz="2300" b="1" kern="100" dirty="0">
                <a:effectLst/>
                <a:latin typeface="+mn-ea"/>
                <a:cs typeface="Times New Roman" panose="02020503050405090304" pitchFamily="18" charset="0"/>
              </a:rPr>
              <a:t>内存占用</a:t>
            </a:r>
            <a:r>
              <a:rPr lang="zh-CN" altLang="zh-CN" sz="2300" kern="100" dirty="0">
                <a:effectLst/>
                <a:latin typeface="+mn-ea"/>
                <a:cs typeface="Times New Roman" panose="02020503050405090304" pitchFamily="18" charset="0"/>
              </a:rPr>
              <a:t>上仍</a:t>
            </a:r>
            <a:r>
              <a:rPr lang="zh-CN" altLang="zh-CN" sz="2300" b="1" kern="100" dirty="0">
                <a:effectLst/>
                <a:latin typeface="+mn-ea"/>
                <a:cs typeface="Times New Roman" panose="02020503050405090304" pitchFamily="18" charset="0"/>
              </a:rPr>
              <a:t>有一定的优化空间</a:t>
            </a:r>
            <a:r>
              <a:rPr lang="zh-CN" altLang="en-US" sz="2300" kern="100" dirty="0">
                <a:effectLst/>
                <a:latin typeface="+mn-ea"/>
                <a:cs typeface="Times New Roman" panose="02020503050405090304" pitchFamily="18" charset="0"/>
              </a:rPr>
              <a:t>。</a:t>
            </a:r>
            <a:r>
              <a:rPr lang="zh-CN" altLang="zh-CN" sz="2300" dirty="0">
                <a:effectLst/>
                <a:latin typeface="+mn-ea"/>
              </a:rPr>
              <a:t> </a:t>
            </a:r>
            <a:endParaRPr lang="en-US" altLang="zh-CN" sz="2300" dirty="0">
              <a:latin typeface="+mn-ea"/>
            </a:endParaRPr>
          </a:p>
          <a:p>
            <a:pPr indent="304800" algn="just">
              <a:lnSpc>
                <a:spcPct val="150000"/>
              </a:lnSpc>
            </a:pPr>
            <a:r>
              <a:rPr lang="zh-CN" altLang="zh-CN" sz="2300" kern="100" dirty="0">
                <a:effectLst/>
                <a:latin typeface="+mn-ea"/>
                <a:cs typeface="Times New Roman" panose="02020503050405090304" pitchFamily="18" charset="0"/>
              </a:rPr>
              <a:t>现阶段的代码生成器虽然</a:t>
            </a:r>
            <a:r>
              <a:rPr lang="zh-CN" altLang="en-US" sz="2300" kern="100" dirty="0">
                <a:effectLst/>
                <a:latin typeface="+mn-ea"/>
                <a:cs typeface="Times New Roman" panose="02020503050405090304" pitchFamily="18" charset="0"/>
              </a:rPr>
              <a:t>已经</a:t>
            </a:r>
            <a:r>
              <a:rPr lang="zh-CN" altLang="zh-CN" sz="2300" kern="100" dirty="0">
                <a:effectLst/>
                <a:latin typeface="+mn-ea"/>
                <a:cs typeface="Times New Roman" panose="02020503050405090304" pitchFamily="18" charset="0"/>
              </a:rPr>
              <a:t>能够解决大部分的桥接代码生成工作，但是</a:t>
            </a:r>
            <a:r>
              <a:rPr lang="zh-CN" altLang="en-US" sz="2300" kern="100" dirty="0">
                <a:latin typeface="+mn-ea"/>
                <a:cs typeface="Times New Roman" panose="02020503050405090304" pitchFamily="18" charset="0"/>
              </a:rPr>
              <a:t>仍然</a:t>
            </a:r>
            <a:r>
              <a:rPr lang="zh-CN" altLang="en-US" sz="2300" b="1" kern="100" dirty="0">
                <a:latin typeface="+mn-ea"/>
                <a:cs typeface="Times New Roman" panose="02020503050405090304" pitchFamily="18" charset="0"/>
              </a:rPr>
              <a:t>无法全部支持</a:t>
            </a:r>
            <a:r>
              <a:rPr lang="zh-CN" altLang="en-US" sz="2300" kern="100" dirty="0">
                <a:latin typeface="+mn-ea"/>
                <a:cs typeface="Times New Roman" panose="02020503050405090304" pitchFamily="18" charset="0"/>
              </a:rPr>
              <a:t>，例如无法自动生成泛型桥接代码，偶尔生成的桥接代码有少量报错等</a:t>
            </a:r>
            <a:r>
              <a:rPr lang="zh-CN" altLang="en-US" sz="2300" dirty="0">
                <a:effectLst/>
                <a:latin typeface="+mn-ea"/>
              </a:rPr>
              <a:t>。</a:t>
            </a:r>
            <a:endParaRPr lang="en-US" altLang="zh-CN" sz="2300" dirty="0">
              <a:effectLst/>
              <a:latin typeface="+mn-ea"/>
            </a:endParaRPr>
          </a:p>
          <a:p>
            <a:pPr indent="304800" algn="just">
              <a:lnSpc>
                <a:spcPct val="150000"/>
              </a:lnSpc>
            </a:pPr>
            <a:r>
              <a:rPr lang="zh-CN" altLang="zh-CN" sz="2300" kern="100" dirty="0">
                <a:effectLst/>
                <a:latin typeface="+mn-ea"/>
                <a:cs typeface="Times New Roman" panose="02020503050405090304" pitchFamily="18" charset="0"/>
              </a:rPr>
              <a:t>在</a:t>
            </a:r>
            <a:r>
              <a:rPr lang="en-US" altLang="zh-CN" sz="2300" kern="100" dirty="0">
                <a:effectLst/>
                <a:latin typeface="+mn-ea"/>
              </a:rPr>
              <a:t>Dart</a:t>
            </a:r>
            <a:r>
              <a:rPr lang="zh-CN" altLang="zh-CN" sz="2300" kern="100" dirty="0">
                <a:effectLst/>
                <a:latin typeface="+mn-ea"/>
                <a:cs typeface="Times New Roman" panose="02020503050405090304" pitchFamily="18" charset="0"/>
              </a:rPr>
              <a:t>语法兼容性方面，虽然当前</a:t>
            </a:r>
            <a:r>
              <a:rPr lang="en-US" altLang="zh-CN" sz="2300" kern="100" dirty="0" err="1">
                <a:effectLst/>
                <a:latin typeface="+mn-ea"/>
              </a:rPr>
              <a:t>MicroDart</a:t>
            </a:r>
            <a:r>
              <a:rPr lang="zh-CN" altLang="zh-CN" sz="2300" kern="100" dirty="0">
                <a:effectLst/>
                <a:latin typeface="+mn-ea"/>
                <a:cs typeface="Times New Roman" panose="02020503050405090304" pitchFamily="18" charset="0"/>
              </a:rPr>
              <a:t>已经兼容了</a:t>
            </a:r>
            <a:r>
              <a:rPr lang="en-US" altLang="zh-CN" sz="2300" kern="100" dirty="0">
                <a:effectLst/>
                <a:latin typeface="+mn-ea"/>
              </a:rPr>
              <a:t>Dart</a:t>
            </a:r>
            <a:r>
              <a:rPr lang="zh-CN" altLang="zh-CN" sz="2300" kern="100" dirty="0">
                <a:effectLst/>
                <a:latin typeface="+mn-ea"/>
                <a:cs typeface="Times New Roman" panose="02020503050405090304" pitchFamily="18" charset="0"/>
              </a:rPr>
              <a:t>语言</a:t>
            </a:r>
            <a:r>
              <a:rPr lang="en-US" altLang="zh-CN" sz="2300" kern="100" dirty="0">
                <a:effectLst/>
                <a:latin typeface="+mn-ea"/>
              </a:rPr>
              <a:t>95%</a:t>
            </a:r>
            <a:r>
              <a:rPr lang="zh-CN" altLang="zh-CN" sz="2300" kern="100" dirty="0">
                <a:effectLst/>
                <a:latin typeface="+mn-ea"/>
                <a:cs typeface="Times New Roman" panose="02020503050405090304" pitchFamily="18" charset="0"/>
              </a:rPr>
              <a:t>的语法，但是</a:t>
            </a:r>
            <a:r>
              <a:rPr lang="zh-CN" altLang="zh-CN" sz="2300" b="1" kern="100" dirty="0">
                <a:effectLst/>
                <a:latin typeface="+mn-ea"/>
                <a:cs typeface="Times New Roman" panose="02020503050405090304" pitchFamily="18" charset="0"/>
              </a:rPr>
              <a:t>仍然有部分语法无法兼容</a:t>
            </a:r>
            <a:r>
              <a:rPr lang="zh-CN" altLang="zh-CN" sz="2300" b="1" dirty="0">
                <a:effectLst/>
                <a:latin typeface="+mn-ea"/>
              </a:rPr>
              <a:t> </a:t>
            </a:r>
            <a:r>
              <a:rPr lang="zh-CN" altLang="en-US" sz="2300" dirty="0">
                <a:effectLst/>
                <a:latin typeface="+mn-ea"/>
              </a:rPr>
              <a:t>，例如</a:t>
            </a:r>
            <a:r>
              <a:rPr lang="en-US" altLang="zh-CN" sz="2300" dirty="0">
                <a:effectLst/>
                <a:latin typeface="+mn-ea"/>
              </a:rPr>
              <a:t>dynamic</a:t>
            </a:r>
            <a:r>
              <a:rPr lang="zh-CN" altLang="en-US" sz="2300" dirty="0">
                <a:effectLst/>
                <a:latin typeface="+mn-ea"/>
              </a:rPr>
              <a:t>关键字</a:t>
            </a:r>
            <a:r>
              <a:rPr lang="zh-CN" altLang="en-US" sz="2300" dirty="0">
                <a:latin typeface="+mn-ea"/>
              </a:rPr>
              <a:t>。</a:t>
            </a:r>
            <a:endParaRPr lang="en-US" altLang="zh-CN" sz="2300" dirty="0">
              <a:latin typeface="+mn-ea"/>
            </a:endParaRPr>
          </a:p>
          <a:p>
            <a:pPr indent="304800" algn="just">
              <a:lnSpc>
                <a:spcPct val="150000"/>
              </a:lnSpc>
            </a:pPr>
            <a:r>
              <a:rPr lang="zh-CN" altLang="en-US" sz="2300" kern="100" dirty="0">
                <a:effectLst/>
                <a:latin typeface="+mn-ea"/>
              </a:rPr>
              <a:t>当前</a:t>
            </a:r>
            <a:r>
              <a:rPr lang="en-US" altLang="zh-CN" sz="2300" kern="100" dirty="0" err="1">
                <a:effectLst/>
                <a:latin typeface="+mn-ea"/>
              </a:rPr>
              <a:t>MicroDart</a:t>
            </a:r>
            <a:r>
              <a:rPr lang="zh-CN" altLang="en-US" sz="2300" kern="100" dirty="0">
                <a:effectLst/>
                <a:latin typeface="+mn-ea"/>
              </a:rPr>
              <a:t>动态化生态并开发完成，比如</a:t>
            </a:r>
            <a:r>
              <a:rPr lang="zh-CN" altLang="en-US" sz="2300" b="1" kern="100" dirty="0">
                <a:effectLst/>
                <a:latin typeface="+mn-ea"/>
              </a:rPr>
              <a:t>未实现动态下发的服务器端</a:t>
            </a:r>
            <a:r>
              <a:rPr lang="zh-CN" altLang="en-US" sz="2300" kern="100" dirty="0">
                <a:effectLst/>
                <a:latin typeface="+mn-ea"/>
              </a:rPr>
              <a:t>；也</a:t>
            </a:r>
            <a:r>
              <a:rPr lang="zh-CN" altLang="en-US" sz="2300" b="1" kern="100" dirty="0">
                <a:effectLst/>
                <a:latin typeface="+mn-ea"/>
              </a:rPr>
              <a:t>没有代码运行日志分析，错误排查功能</a:t>
            </a:r>
            <a:r>
              <a:rPr lang="zh-CN" altLang="en-US" sz="2300" kern="100" dirty="0">
                <a:effectLst/>
                <a:latin typeface="+mn-ea"/>
              </a:rPr>
              <a:t>；暂</a:t>
            </a:r>
            <a:r>
              <a:rPr lang="zh-CN" altLang="en-US" sz="2300" b="1" kern="100" dirty="0">
                <a:effectLst/>
                <a:latin typeface="+mn-ea"/>
              </a:rPr>
              <a:t>未设计模块化小批量更新的方案</a:t>
            </a:r>
            <a:r>
              <a:rPr lang="zh-CN" altLang="en-US" sz="2300" kern="100" dirty="0">
                <a:effectLst/>
                <a:latin typeface="+mn-ea"/>
              </a:rPr>
              <a:t>；也</a:t>
            </a:r>
            <a:r>
              <a:rPr lang="zh-CN" altLang="en-US" sz="2300" b="1" kern="100" dirty="0">
                <a:effectLst/>
                <a:latin typeface="+mn-ea"/>
              </a:rPr>
              <a:t>未设计资源动态化的方案</a:t>
            </a:r>
            <a:r>
              <a:rPr lang="zh-CN" altLang="en-US" sz="2300" kern="100" dirty="0">
                <a:effectLst/>
                <a:latin typeface="+mn-ea"/>
              </a:rPr>
              <a:t>。</a:t>
            </a:r>
            <a:endParaRPr lang="en-US" altLang="zh-CN" sz="2300" kern="100" dirty="0">
              <a:effectLst/>
              <a:latin typeface="+mn-ea"/>
            </a:endParaRPr>
          </a:p>
          <a:p>
            <a:pPr indent="304800" algn="just">
              <a:lnSpc>
                <a:spcPct val="150000"/>
              </a:lnSpc>
            </a:pPr>
            <a:r>
              <a:rPr lang="zh-CN" altLang="en-US" sz="2300" kern="100" dirty="0">
                <a:effectLst/>
                <a:latin typeface="+mn-ea"/>
                <a:cs typeface="Times New Roman" panose="02020503050405090304" pitchFamily="18" charset="0"/>
              </a:rPr>
              <a:t>虽然</a:t>
            </a:r>
            <a:r>
              <a:rPr lang="en-US" altLang="zh-CN" sz="2300" kern="100" dirty="0" err="1">
                <a:effectLst/>
                <a:latin typeface="+mn-ea"/>
                <a:cs typeface="Times New Roman" panose="02020503050405090304" pitchFamily="18" charset="0"/>
              </a:rPr>
              <a:t>MicroDart</a:t>
            </a:r>
            <a:r>
              <a:rPr lang="zh-CN" altLang="zh-CN" sz="2300" kern="100" dirty="0">
                <a:effectLst/>
                <a:latin typeface="+mn-ea"/>
                <a:cs typeface="Times New Roman" panose="02020503050405090304" pitchFamily="18" charset="0"/>
              </a:rPr>
              <a:t>在现阶段仍然不算成熟，但我不会放弃对它的更新迭代，等版本稳定后会将它开源，</a:t>
            </a:r>
            <a:r>
              <a:rPr lang="zh-CN" altLang="en-US" sz="2300" kern="100" dirty="0">
                <a:latin typeface="+mn-ea"/>
                <a:cs typeface="Times New Roman" panose="02020503050405090304" pitchFamily="18" charset="0"/>
              </a:rPr>
              <a:t>完善开发文档，</a:t>
            </a:r>
            <a:r>
              <a:rPr lang="zh-CN" altLang="zh-CN" sz="2300" kern="100" dirty="0">
                <a:effectLst/>
                <a:latin typeface="+mn-ea"/>
                <a:cs typeface="Times New Roman" panose="02020503050405090304" pitchFamily="18" charset="0"/>
              </a:rPr>
              <a:t>吸纳更多对此项目感兴趣的开发者，让更多人试用，并参考其他人的意见。</a:t>
            </a:r>
            <a:r>
              <a:rPr lang="zh-CN" altLang="zh-CN" sz="2300" dirty="0">
                <a:effectLst/>
                <a:latin typeface="+mn-ea"/>
              </a:rPr>
              <a:t> </a:t>
            </a:r>
            <a:endParaRPr lang="zh-CN" altLang="zh-CN" sz="2300" kern="100" dirty="0">
              <a:effectLst/>
              <a:latin typeface="+mn-ea"/>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0" name="文本框 9"/>
          <p:cNvSpPr txBox="1"/>
          <p:nvPr/>
        </p:nvSpPr>
        <p:spPr>
          <a:xfrm>
            <a:off x="3420110" y="3075305"/>
            <a:ext cx="5430520" cy="706755"/>
          </a:xfrm>
          <a:prstGeom prst="rect">
            <a:avLst/>
          </a:prstGeom>
          <a:noFill/>
        </p:spPr>
        <p:txBody>
          <a:bodyPr wrap="square" rtlCol="0" anchor="ctr" anchorCtr="0">
            <a:spAutoFit/>
          </a:bodyPr>
          <a:lstStyle>
            <a:defPPr>
              <a:defRPr lang="zh-CN"/>
            </a:defPPr>
            <a:lvl1pPr algn="dist">
              <a:defRPr sz="6600" b="1">
                <a:solidFill>
                  <a:srgbClr val="091077"/>
                </a:solidFill>
                <a:latin typeface="微软雅黑" panose="020B0503020204020204" pitchFamily="34" charset="-122"/>
                <a:ea typeface="微软雅黑" panose="020B0503020204020204" pitchFamily="34" charset="-122"/>
              </a:defRPr>
            </a:lvl1pPr>
          </a:lstStyle>
          <a:p>
            <a:pPr algn="ctr"/>
            <a:r>
              <a:rPr lang="zh-CN" altLang="en-US" sz="4000" spc="400" dirty="0">
                <a:solidFill>
                  <a:srgbClr val="002060"/>
                </a:solidFill>
                <a:effectLst>
                  <a:outerShdw blurRad="38100" dist="38100" dir="2700000" algn="tl">
                    <a:srgbClr val="000000">
                      <a:alpha val="20000"/>
                    </a:srgbClr>
                  </a:outerShdw>
                </a:effectLst>
                <a:latin typeface="+mn-ea"/>
                <a:ea typeface="+mn-ea"/>
                <a:sym typeface="+mn-ea"/>
              </a:rPr>
              <a:t>请各位老师批评指正</a:t>
            </a:r>
            <a:r>
              <a:rPr lang="zh-CN" altLang="en-US" sz="4000" i="1" spc="400" dirty="0">
                <a:solidFill>
                  <a:srgbClr val="002060"/>
                </a:solidFill>
                <a:effectLst>
                  <a:outerShdw blurRad="38100" dist="38100" dir="2700000" algn="tl">
                    <a:srgbClr val="000000">
                      <a:alpha val="20000"/>
                    </a:srgbClr>
                  </a:outerShdw>
                </a:effectLst>
                <a:latin typeface="+mn-ea"/>
                <a:ea typeface="+mn-ea"/>
                <a:sym typeface="+mn-ea"/>
              </a:rPr>
              <a:t>！</a:t>
            </a:r>
            <a:endParaRPr lang="zh-CN" altLang="en-US" sz="4000" i="1" spc="400" dirty="0">
              <a:solidFill>
                <a:srgbClr val="002060"/>
              </a:solidFill>
              <a:effectLst>
                <a:outerShdw blurRad="38100" dist="38100" dir="2700000" algn="tl">
                  <a:srgbClr val="000000">
                    <a:alpha val="20000"/>
                  </a:srgbClr>
                </a:outerShdw>
              </a:effectLst>
              <a:latin typeface="+mn-ea"/>
              <a:ea typeface="+mn-ea"/>
              <a:sym typeface="+mn-ea"/>
            </a:endParaRPr>
          </a:p>
        </p:txBody>
      </p:sp>
      <p:grpSp>
        <p:nvGrpSpPr>
          <p:cNvPr id="34" name="组合 33"/>
          <p:cNvGrpSpPr/>
          <p:nvPr/>
        </p:nvGrpSpPr>
        <p:grpSpPr>
          <a:xfrm>
            <a:off x="10791825" y="382905"/>
            <a:ext cx="640080" cy="162560"/>
            <a:chOff x="10323" y="481"/>
            <a:chExt cx="1008" cy="256"/>
          </a:xfrm>
        </p:grpSpPr>
        <p:sp>
          <p:nvSpPr>
            <p:cNvPr id="31" name="平行四边形 30"/>
            <p:cNvSpPr/>
            <p:nvPr/>
          </p:nvSpPr>
          <p:spPr>
            <a:xfrm>
              <a:off x="10323" y="481"/>
              <a:ext cx="257" cy="257"/>
            </a:xfrm>
            <a:prstGeom prst="parallelogram">
              <a:avLst/>
            </a:prstGeom>
            <a:solidFill>
              <a:srgbClr val="0910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sp>
          <p:nvSpPr>
            <p:cNvPr id="32" name="平行四边形 31"/>
            <p:cNvSpPr/>
            <p:nvPr/>
          </p:nvSpPr>
          <p:spPr>
            <a:xfrm>
              <a:off x="10699" y="481"/>
              <a:ext cx="257" cy="257"/>
            </a:xfrm>
            <a:prstGeom prst="parallelogram">
              <a:avLst/>
            </a:prstGeom>
            <a:solidFill>
              <a:srgbClr val="E22D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sp>
          <p:nvSpPr>
            <p:cNvPr id="33" name="平行四边形 32"/>
            <p:cNvSpPr/>
            <p:nvPr/>
          </p:nvSpPr>
          <p:spPr>
            <a:xfrm>
              <a:off x="11075" y="481"/>
              <a:ext cx="257" cy="257"/>
            </a:xfrm>
            <a:prstGeom prst="parallelogram">
              <a:avLst/>
            </a:prstGeom>
            <a:solidFill>
              <a:srgbClr val="1560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grpSp>
      <p:grpSp>
        <p:nvGrpSpPr>
          <p:cNvPr id="88" name="组合 87"/>
          <p:cNvGrpSpPr/>
          <p:nvPr/>
        </p:nvGrpSpPr>
        <p:grpSpPr>
          <a:xfrm>
            <a:off x="11165840" y="5558155"/>
            <a:ext cx="612140" cy="666115"/>
            <a:chOff x="16567" y="9402"/>
            <a:chExt cx="592" cy="644"/>
          </a:xfrm>
          <a:solidFill>
            <a:schemeClr val="bg1">
              <a:alpha val="9000"/>
            </a:schemeClr>
          </a:solidFill>
        </p:grpSpPr>
        <p:grpSp>
          <p:nvGrpSpPr>
            <p:cNvPr id="42" name="组合 41"/>
            <p:cNvGrpSpPr/>
            <p:nvPr/>
          </p:nvGrpSpPr>
          <p:grpSpPr>
            <a:xfrm>
              <a:off x="16567" y="9402"/>
              <a:ext cx="76" cy="644"/>
              <a:chOff x="17654" y="8060"/>
              <a:chExt cx="162" cy="1362"/>
            </a:xfrm>
            <a:grpFill/>
          </p:grpSpPr>
          <p:sp>
            <p:nvSpPr>
              <p:cNvPr id="35" name="椭圆 34"/>
              <p:cNvSpPr/>
              <p:nvPr/>
            </p:nvSpPr>
            <p:spPr>
              <a:xfrm>
                <a:off x="17654" y="80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sp>
            <p:nvSpPr>
              <p:cNvPr id="36" name="椭圆 35"/>
              <p:cNvSpPr/>
              <p:nvPr/>
            </p:nvSpPr>
            <p:spPr>
              <a:xfrm>
                <a:off x="17654" y="82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sp>
            <p:nvSpPr>
              <p:cNvPr id="37" name="椭圆 36"/>
              <p:cNvSpPr/>
              <p:nvPr/>
            </p:nvSpPr>
            <p:spPr>
              <a:xfrm>
                <a:off x="17654" y="84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sp>
            <p:nvSpPr>
              <p:cNvPr id="38" name="椭圆 37"/>
              <p:cNvSpPr/>
              <p:nvPr/>
            </p:nvSpPr>
            <p:spPr>
              <a:xfrm>
                <a:off x="17654" y="86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sp>
            <p:nvSpPr>
              <p:cNvPr id="39" name="椭圆 38"/>
              <p:cNvSpPr/>
              <p:nvPr/>
            </p:nvSpPr>
            <p:spPr>
              <a:xfrm>
                <a:off x="17654" y="88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sp>
            <p:nvSpPr>
              <p:cNvPr id="40" name="椭圆 39"/>
              <p:cNvSpPr/>
              <p:nvPr/>
            </p:nvSpPr>
            <p:spPr>
              <a:xfrm>
                <a:off x="17654" y="90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sp>
            <p:nvSpPr>
              <p:cNvPr id="41" name="椭圆 40"/>
              <p:cNvSpPr/>
              <p:nvPr/>
            </p:nvSpPr>
            <p:spPr>
              <a:xfrm>
                <a:off x="17654" y="92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grpSp>
        <p:grpSp>
          <p:nvGrpSpPr>
            <p:cNvPr id="43" name="组合 42"/>
            <p:cNvGrpSpPr/>
            <p:nvPr/>
          </p:nvGrpSpPr>
          <p:grpSpPr>
            <a:xfrm>
              <a:off x="16696" y="9402"/>
              <a:ext cx="76" cy="644"/>
              <a:chOff x="17654" y="8060"/>
              <a:chExt cx="162" cy="1362"/>
            </a:xfrm>
            <a:grpFill/>
          </p:grpSpPr>
          <p:sp>
            <p:nvSpPr>
              <p:cNvPr id="44" name="椭圆 43"/>
              <p:cNvSpPr/>
              <p:nvPr/>
            </p:nvSpPr>
            <p:spPr>
              <a:xfrm>
                <a:off x="17654" y="80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sp>
            <p:nvSpPr>
              <p:cNvPr id="57" name="椭圆 56"/>
              <p:cNvSpPr/>
              <p:nvPr/>
            </p:nvSpPr>
            <p:spPr>
              <a:xfrm>
                <a:off x="17654" y="82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sp>
            <p:nvSpPr>
              <p:cNvPr id="58" name="椭圆 57"/>
              <p:cNvSpPr/>
              <p:nvPr/>
            </p:nvSpPr>
            <p:spPr>
              <a:xfrm>
                <a:off x="17654" y="84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sp>
            <p:nvSpPr>
              <p:cNvPr id="59" name="椭圆 58"/>
              <p:cNvSpPr/>
              <p:nvPr/>
            </p:nvSpPr>
            <p:spPr>
              <a:xfrm>
                <a:off x="17654" y="86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sp>
            <p:nvSpPr>
              <p:cNvPr id="60" name="椭圆 59"/>
              <p:cNvSpPr/>
              <p:nvPr/>
            </p:nvSpPr>
            <p:spPr>
              <a:xfrm>
                <a:off x="17654" y="88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sp>
            <p:nvSpPr>
              <p:cNvPr id="61" name="椭圆 60"/>
              <p:cNvSpPr/>
              <p:nvPr/>
            </p:nvSpPr>
            <p:spPr>
              <a:xfrm>
                <a:off x="17654" y="90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sp>
            <p:nvSpPr>
              <p:cNvPr id="62" name="椭圆 61"/>
              <p:cNvSpPr/>
              <p:nvPr/>
            </p:nvSpPr>
            <p:spPr>
              <a:xfrm>
                <a:off x="17654" y="92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grpSp>
        <p:grpSp>
          <p:nvGrpSpPr>
            <p:cNvPr id="63" name="组合 62"/>
            <p:cNvGrpSpPr/>
            <p:nvPr/>
          </p:nvGrpSpPr>
          <p:grpSpPr>
            <a:xfrm>
              <a:off x="16825" y="9402"/>
              <a:ext cx="76" cy="644"/>
              <a:chOff x="17654" y="8060"/>
              <a:chExt cx="162" cy="1362"/>
            </a:xfrm>
            <a:grpFill/>
          </p:grpSpPr>
          <p:sp>
            <p:nvSpPr>
              <p:cNvPr id="64" name="椭圆 63"/>
              <p:cNvSpPr/>
              <p:nvPr/>
            </p:nvSpPr>
            <p:spPr>
              <a:xfrm>
                <a:off x="17654" y="80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sp>
            <p:nvSpPr>
              <p:cNvPr id="65" name="椭圆 64"/>
              <p:cNvSpPr/>
              <p:nvPr/>
            </p:nvSpPr>
            <p:spPr>
              <a:xfrm>
                <a:off x="17654" y="82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sp>
            <p:nvSpPr>
              <p:cNvPr id="66" name="椭圆 65"/>
              <p:cNvSpPr/>
              <p:nvPr/>
            </p:nvSpPr>
            <p:spPr>
              <a:xfrm>
                <a:off x="17654" y="84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sp>
            <p:nvSpPr>
              <p:cNvPr id="67" name="椭圆 66"/>
              <p:cNvSpPr/>
              <p:nvPr/>
            </p:nvSpPr>
            <p:spPr>
              <a:xfrm>
                <a:off x="17654" y="86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sp>
            <p:nvSpPr>
              <p:cNvPr id="68" name="椭圆 67"/>
              <p:cNvSpPr/>
              <p:nvPr/>
            </p:nvSpPr>
            <p:spPr>
              <a:xfrm>
                <a:off x="17654" y="88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sp>
            <p:nvSpPr>
              <p:cNvPr id="69" name="椭圆 68"/>
              <p:cNvSpPr/>
              <p:nvPr/>
            </p:nvSpPr>
            <p:spPr>
              <a:xfrm>
                <a:off x="17654" y="90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sp>
            <p:nvSpPr>
              <p:cNvPr id="70" name="椭圆 69"/>
              <p:cNvSpPr/>
              <p:nvPr/>
            </p:nvSpPr>
            <p:spPr>
              <a:xfrm>
                <a:off x="17654" y="92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grpSp>
        <p:grpSp>
          <p:nvGrpSpPr>
            <p:cNvPr id="71" name="组合 70"/>
            <p:cNvGrpSpPr/>
            <p:nvPr/>
          </p:nvGrpSpPr>
          <p:grpSpPr>
            <a:xfrm>
              <a:off x="16954" y="9402"/>
              <a:ext cx="76" cy="644"/>
              <a:chOff x="17654" y="8060"/>
              <a:chExt cx="162" cy="1362"/>
            </a:xfrm>
            <a:grpFill/>
          </p:grpSpPr>
          <p:sp>
            <p:nvSpPr>
              <p:cNvPr id="72" name="椭圆 71"/>
              <p:cNvSpPr/>
              <p:nvPr/>
            </p:nvSpPr>
            <p:spPr>
              <a:xfrm>
                <a:off x="17654" y="80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sp>
            <p:nvSpPr>
              <p:cNvPr id="73" name="椭圆 72"/>
              <p:cNvSpPr/>
              <p:nvPr/>
            </p:nvSpPr>
            <p:spPr>
              <a:xfrm>
                <a:off x="17654" y="82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sp>
            <p:nvSpPr>
              <p:cNvPr id="74" name="椭圆 73"/>
              <p:cNvSpPr/>
              <p:nvPr/>
            </p:nvSpPr>
            <p:spPr>
              <a:xfrm>
                <a:off x="17654" y="84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sp>
            <p:nvSpPr>
              <p:cNvPr id="75" name="椭圆 74"/>
              <p:cNvSpPr/>
              <p:nvPr/>
            </p:nvSpPr>
            <p:spPr>
              <a:xfrm>
                <a:off x="17654" y="86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sp>
            <p:nvSpPr>
              <p:cNvPr id="76" name="椭圆 75"/>
              <p:cNvSpPr/>
              <p:nvPr/>
            </p:nvSpPr>
            <p:spPr>
              <a:xfrm>
                <a:off x="17654" y="88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sp>
            <p:nvSpPr>
              <p:cNvPr id="77" name="椭圆 76"/>
              <p:cNvSpPr/>
              <p:nvPr/>
            </p:nvSpPr>
            <p:spPr>
              <a:xfrm>
                <a:off x="17654" y="90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sp>
            <p:nvSpPr>
              <p:cNvPr id="78" name="椭圆 77"/>
              <p:cNvSpPr/>
              <p:nvPr/>
            </p:nvSpPr>
            <p:spPr>
              <a:xfrm>
                <a:off x="17654" y="92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grpSp>
        <p:grpSp>
          <p:nvGrpSpPr>
            <p:cNvPr id="79" name="组合 78"/>
            <p:cNvGrpSpPr/>
            <p:nvPr/>
          </p:nvGrpSpPr>
          <p:grpSpPr>
            <a:xfrm>
              <a:off x="17083" y="9402"/>
              <a:ext cx="76" cy="644"/>
              <a:chOff x="17654" y="8060"/>
              <a:chExt cx="162" cy="1362"/>
            </a:xfrm>
            <a:grpFill/>
          </p:grpSpPr>
          <p:sp>
            <p:nvSpPr>
              <p:cNvPr id="80" name="椭圆 79"/>
              <p:cNvSpPr/>
              <p:nvPr/>
            </p:nvSpPr>
            <p:spPr>
              <a:xfrm>
                <a:off x="17654" y="80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sp>
            <p:nvSpPr>
              <p:cNvPr id="81" name="椭圆 80"/>
              <p:cNvSpPr/>
              <p:nvPr/>
            </p:nvSpPr>
            <p:spPr>
              <a:xfrm>
                <a:off x="17654" y="82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sp>
            <p:nvSpPr>
              <p:cNvPr id="82" name="椭圆 81"/>
              <p:cNvSpPr/>
              <p:nvPr/>
            </p:nvSpPr>
            <p:spPr>
              <a:xfrm>
                <a:off x="17654" y="84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sp>
            <p:nvSpPr>
              <p:cNvPr id="83" name="椭圆 82"/>
              <p:cNvSpPr/>
              <p:nvPr/>
            </p:nvSpPr>
            <p:spPr>
              <a:xfrm>
                <a:off x="17654" y="86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sp>
            <p:nvSpPr>
              <p:cNvPr id="84" name="椭圆 83"/>
              <p:cNvSpPr/>
              <p:nvPr/>
            </p:nvSpPr>
            <p:spPr>
              <a:xfrm>
                <a:off x="17654" y="88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sp>
            <p:nvSpPr>
              <p:cNvPr id="85" name="椭圆 84"/>
              <p:cNvSpPr/>
              <p:nvPr/>
            </p:nvSpPr>
            <p:spPr>
              <a:xfrm>
                <a:off x="17654" y="90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sp>
            <p:nvSpPr>
              <p:cNvPr id="86" name="椭圆 85"/>
              <p:cNvSpPr/>
              <p:nvPr/>
            </p:nvSpPr>
            <p:spPr>
              <a:xfrm>
                <a:off x="17654" y="92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grpSp>
      </p:grpSp>
      <p:grpSp>
        <p:nvGrpSpPr>
          <p:cNvPr id="89" name="组合 88"/>
          <p:cNvGrpSpPr/>
          <p:nvPr/>
        </p:nvGrpSpPr>
        <p:grpSpPr>
          <a:xfrm>
            <a:off x="1307465" y="2032635"/>
            <a:ext cx="612140" cy="666115"/>
            <a:chOff x="16567" y="9402"/>
            <a:chExt cx="592" cy="644"/>
          </a:xfrm>
          <a:solidFill>
            <a:schemeClr val="bg1">
              <a:alpha val="9000"/>
            </a:schemeClr>
          </a:solidFill>
        </p:grpSpPr>
        <p:grpSp>
          <p:nvGrpSpPr>
            <p:cNvPr id="90" name="组合 89"/>
            <p:cNvGrpSpPr/>
            <p:nvPr/>
          </p:nvGrpSpPr>
          <p:grpSpPr>
            <a:xfrm>
              <a:off x="16567" y="9402"/>
              <a:ext cx="76" cy="644"/>
              <a:chOff x="17654" y="8060"/>
              <a:chExt cx="162" cy="1362"/>
            </a:xfrm>
            <a:grpFill/>
          </p:grpSpPr>
          <p:sp>
            <p:nvSpPr>
              <p:cNvPr id="91" name="椭圆 90"/>
              <p:cNvSpPr/>
              <p:nvPr/>
            </p:nvSpPr>
            <p:spPr>
              <a:xfrm>
                <a:off x="17654" y="80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sp>
            <p:nvSpPr>
              <p:cNvPr id="92" name="椭圆 91"/>
              <p:cNvSpPr/>
              <p:nvPr/>
            </p:nvSpPr>
            <p:spPr>
              <a:xfrm>
                <a:off x="17654" y="82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sp>
            <p:nvSpPr>
              <p:cNvPr id="93" name="椭圆 92"/>
              <p:cNvSpPr/>
              <p:nvPr/>
            </p:nvSpPr>
            <p:spPr>
              <a:xfrm>
                <a:off x="17654" y="84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sp>
            <p:nvSpPr>
              <p:cNvPr id="94" name="椭圆 93"/>
              <p:cNvSpPr/>
              <p:nvPr/>
            </p:nvSpPr>
            <p:spPr>
              <a:xfrm>
                <a:off x="17654" y="86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sp>
            <p:nvSpPr>
              <p:cNvPr id="95" name="椭圆 94"/>
              <p:cNvSpPr/>
              <p:nvPr/>
            </p:nvSpPr>
            <p:spPr>
              <a:xfrm>
                <a:off x="17654" y="88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sp>
            <p:nvSpPr>
              <p:cNvPr id="96" name="椭圆 95"/>
              <p:cNvSpPr/>
              <p:nvPr/>
            </p:nvSpPr>
            <p:spPr>
              <a:xfrm>
                <a:off x="17654" y="90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sp>
            <p:nvSpPr>
              <p:cNvPr id="97" name="椭圆 96"/>
              <p:cNvSpPr/>
              <p:nvPr/>
            </p:nvSpPr>
            <p:spPr>
              <a:xfrm>
                <a:off x="17654" y="92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grpSp>
        <p:grpSp>
          <p:nvGrpSpPr>
            <p:cNvPr id="98" name="组合 97"/>
            <p:cNvGrpSpPr/>
            <p:nvPr/>
          </p:nvGrpSpPr>
          <p:grpSpPr>
            <a:xfrm>
              <a:off x="16696" y="9402"/>
              <a:ext cx="76" cy="644"/>
              <a:chOff x="17654" y="8060"/>
              <a:chExt cx="162" cy="1362"/>
            </a:xfrm>
            <a:grpFill/>
          </p:grpSpPr>
          <p:sp>
            <p:nvSpPr>
              <p:cNvPr id="99" name="椭圆 98"/>
              <p:cNvSpPr/>
              <p:nvPr/>
            </p:nvSpPr>
            <p:spPr>
              <a:xfrm>
                <a:off x="17654" y="80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sp>
            <p:nvSpPr>
              <p:cNvPr id="100" name="椭圆 99"/>
              <p:cNvSpPr/>
              <p:nvPr/>
            </p:nvSpPr>
            <p:spPr>
              <a:xfrm>
                <a:off x="17654" y="82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sp>
            <p:nvSpPr>
              <p:cNvPr id="101" name="椭圆 100"/>
              <p:cNvSpPr/>
              <p:nvPr/>
            </p:nvSpPr>
            <p:spPr>
              <a:xfrm>
                <a:off x="17654" y="84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sp>
            <p:nvSpPr>
              <p:cNvPr id="102" name="椭圆 101"/>
              <p:cNvSpPr/>
              <p:nvPr/>
            </p:nvSpPr>
            <p:spPr>
              <a:xfrm>
                <a:off x="17654" y="86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sp>
            <p:nvSpPr>
              <p:cNvPr id="103" name="椭圆 102"/>
              <p:cNvSpPr/>
              <p:nvPr/>
            </p:nvSpPr>
            <p:spPr>
              <a:xfrm>
                <a:off x="17654" y="88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sp>
            <p:nvSpPr>
              <p:cNvPr id="104" name="椭圆 103"/>
              <p:cNvSpPr/>
              <p:nvPr/>
            </p:nvSpPr>
            <p:spPr>
              <a:xfrm>
                <a:off x="17654" y="90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sp>
            <p:nvSpPr>
              <p:cNvPr id="105" name="椭圆 104"/>
              <p:cNvSpPr/>
              <p:nvPr/>
            </p:nvSpPr>
            <p:spPr>
              <a:xfrm>
                <a:off x="17654" y="92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grpSp>
        <p:grpSp>
          <p:nvGrpSpPr>
            <p:cNvPr id="106" name="组合 105"/>
            <p:cNvGrpSpPr/>
            <p:nvPr/>
          </p:nvGrpSpPr>
          <p:grpSpPr>
            <a:xfrm>
              <a:off x="16825" y="9402"/>
              <a:ext cx="76" cy="644"/>
              <a:chOff x="17654" y="8060"/>
              <a:chExt cx="162" cy="1362"/>
            </a:xfrm>
            <a:grpFill/>
          </p:grpSpPr>
          <p:sp>
            <p:nvSpPr>
              <p:cNvPr id="107" name="椭圆 106"/>
              <p:cNvSpPr/>
              <p:nvPr/>
            </p:nvSpPr>
            <p:spPr>
              <a:xfrm>
                <a:off x="17654" y="80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sp>
            <p:nvSpPr>
              <p:cNvPr id="108" name="椭圆 107"/>
              <p:cNvSpPr/>
              <p:nvPr/>
            </p:nvSpPr>
            <p:spPr>
              <a:xfrm>
                <a:off x="17654" y="82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sp>
            <p:nvSpPr>
              <p:cNvPr id="109" name="椭圆 108"/>
              <p:cNvSpPr/>
              <p:nvPr/>
            </p:nvSpPr>
            <p:spPr>
              <a:xfrm>
                <a:off x="17654" y="84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sp>
            <p:nvSpPr>
              <p:cNvPr id="110" name="椭圆 109"/>
              <p:cNvSpPr/>
              <p:nvPr/>
            </p:nvSpPr>
            <p:spPr>
              <a:xfrm>
                <a:off x="17654" y="86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sp>
            <p:nvSpPr>
              <p:cNvPr id="111" name="椭圆 110"/>
              <p:cNvSpPr/>
              <p:nvPr/>
            </p:nvSpPr>
            <p:spPr>
              <a:xfrm>
                <a:off x="17654" y="88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sp>
            <p:nvSpPr>
              <p:cNvPr id="112" name="椭圆 111"/>
              <p:cNvSpPr/>
              <p:nvPr/>
            </p:nvSpPr>
            <p:spPr>
              <a:xfrm>
                <a:off x="17654" y="90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sp>
            <p:nvSpPr>
              <p:cNvPr id="113" name="椭圆 112"/>
              <p:cNvSpPr/>
              <p:nvPr/>
            </p:nvSpPr>
            <p:spPr>
              <a:xfrm>
                <a:off x="17654" y="92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grpSp>
        <p:grpSp>
          <p:nvGrpSpPr>
            <p:cNvPr id="114" name="组合 113"/>
            <p:cNvGrpSpPr/>
            <p:nvPr/>
          </p:nvGrpSpPr>
          <p:grpSpPr>
            <a:xfrm>
              <a:off x="16954" y="9402"/>
              <a:ext cx="76" cy="644"/>
              <a:chOff x="17654" y="8060"/>
              <a:chExt cx="162" cy="1362"/>
            </a:xfrm>
            <a:grpFill/>
          </p:grpSpPr>
          <p:sp>
            <p:nvSpPr>
              <p:cNvPr id="115" name="椭圆 114"/>
              <p:cNvSpPr/>
              <p:nvPr/>
            </p:nvSpPr>
            <p:spPr>
              <a:xfrm>
                <a:off x="17654" y="80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sp>
            <p:nvSpPr>
              <p:cNvPr id="116" name="椭圆 115"/>
              <p:cNvSpPr/>
              <p:nvPr/>
            </p:nvSpPr>
            <p:spPr>
              <a:xfrm>
                <a:off x="17654" y="82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sp>
            <p:nvSpPr>
              <p:cNvPr id="117" name="椭圆 116"/>
              <p:cNvSpPr/>
              <p:nvPr/>
            </p:nvSpPr>
            <p:spPr>
              <a:xfrm>
                <a:off x="17654" y="84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sp>
            <p:nvSpPr>
              <p:cNvPr id="118" name="椭圆 117"/>
              <p:cNvSpPr/>
              <p:nvPr/>
            </p:nvSpPr>
            <p:spPr>
              <a:xfrm>
                <a:off x="17654" y="86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sp>
            <p:nvSpPr>
              <p:cNvPr id="119" name="椭圆 118"/>
              <p:cNvSpPr/>
              <p:nvPr/>
            </p:nvSpPr>
            <p:spPr>
              <a:xfrm>
                <a:off x="17654" y="88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sp>
            <p:nvSpPr>
              <p:cNvPr id="120" name="椭圆 119"/>
              <p:cNvSpPr/>
              <p:nvPr/>
            </p:nvSpPr>
            <p:spPr>
              <a:xfrm>
                <a:off x="17654" y="90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sp>
            <p:nvSpPr>
              <p:cNvPr id="121" name="椭圆 120"/>
              <p:cNvSpPr/>
              <p:nvPr/>
            </p:nvSpPr>
            <p:spPr>
              <a:xfrm>
                <a:off x="17654" y="92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grpSp>
        <p:grpSp>
          <p:nvGrpSpPr>
            <p:cNvPr id="122" name="组合 121"/>
            <p:cNvGrpSpPr/>
            <p:nvPr/>
          </p:nvGrpSpPr>
          <p:grpSpPr>
            <a:xfrm>
              <a:off x="17083" y="9402"/>
              <a:ext cx="76" cy="644"/>
              <a:chOff x="17654" y="8060"/>
              <a:chExt cx="162" cy="1362"/>
            </a:xfrm>
            <a:grpFill/>
          </p:grpSpPr>
          <p:sp>
            <p:nvSpPr>
              <p:cNvPr id="123" name="椭圆 122"/>
              <p:cNvSpPr/>
              <p:nvPr/>
            </p:nvSpPr>
            <p:spPr>
              <a:xfrm>
                <a:off x="17654" y="80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sp>
            <p:nvSpPr>
              <p:cNvPr id="124" name="椭圆 123"/>
              <p:cNvSpPr/>
              <p:nvPr/>
            </p:nvSpPr>
            <p:spPr>
              <a:xfrm>
                <a:off x="17654" y="82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sp>
            <p:nvSpPr>
              <p:cNvPr id="125" name="椭圆 124"/>
              <p:cNvSpPr/>
              <p:nvPr/>
            </p:nvSpPr>
            <p:spPr>
              <a:xfrm>
                <a:off x="17654" y="84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sp>
            <p:nvSpPr>
              <p:cNvPr id="126" name="椭圆 125"/>
              <p:cNvSpPr/>
              <p:nvPr/>
            </p:nvSpPr>
            <p:spPr>
              <a:xfrm>
                <a:off x="17654" y="86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sp>
            <p:nvSpPr>
              <p:cNvPr id="127" name="椭圆 126"/>
              <p:cNvSpPr/>
              <p:nvPr/>
            </p:nvSpPr>
            <p:spPr>
              <a:xfrm>
                <a:off x="17654" y="88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sp>
            <p:nvSpPr>
              <p:cNvPr id="128" name="椭圆 127"/>
              <p:cNvSpPr/>
              <p:nvPr/>
            </p:nvSpPr>
            <p:spPr>
              <a:xfrm>
                <a:off x="17654" y="90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sp>
            <p:nvSpPr>
              <p:cNvPr id="129" name="椭圆 128"/>
              <p:cNvSpPr/>
              <p:nvPr/>
            </p:nvSpPr>
            <p:spPr>
              <a:xfrm>
                <a:off x="17654" y="9260"/>
                <a:ext cx="162" cy="1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sym typeface="Arial" panose="020B0604020202090204"/>
                </a:endParaRPr>
              </a:p>
            </p:txBody>
          </p:sp>
        </p:grpSp>
      </p:gr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3159125" y="1058545"/>
            <a:ext cx="5787390" cy="5864860"/>
            <a:chOff x="1028" y="1039"/>
            <a:chExt cx="9114" cy="9236"/>
          </a:xfrm>
        </p:grpSpPr>
        <p:pic>
          <p:nvPicPr>
            <p:cNvPr id="2" name="图片 1"/>
            <p:cNvPicPr>
              <a:picLocks noChangeAspect="1"/>
            </p:cNvPicPr>
            <p:nvPr/>
          </p:nvPicPr>
          <p:blipFill>
            <a:blip r:embed="rId1"/>
            <a:stretch>
              <a:fillRect/>
            </a:stretch>
          </p:blipFill>
          <p:spPr>
            <a:xfrm>
              <a:off x="1028" y="1039"/>
              <a:ext cx="9114" cy="9237"/>
            </a:xfrm>
            <a:prstGeom prst="rect">
              <a:avLst/>
            </a:prstGeom>
          </p:spPr>
        </p:pic>
        <p:cxnSp>
          <p:nvCxnSpPr>
            <p:cNvPr id="4" name="直接箭头连接符 3"/>
            <p:cNvCxnSpPr/>
            <p:nvPr/>
          </p:nvCxnSpPr>
          <p:spPr>
            <a:xfrm flipH="1">
              <a:off x="3253" y="2518"/>
              <a:ext cx="2229" cy="1107"/>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
          <p:nvSpPr>
            <p:cNvPr id="5" name="文本框 4"/>
            <p:cNvSpPr txBox="1"/>
            <p:nvPr/>
          </p:nvSpPr>
          <p:spPr>
            <a:xfrm>
              <a:off x="5577" y="2266"/>
              <a:ext cx="1939" cy="580"/>
            </a:xfrm>
            <a:prstGeom prst="rect">
              <a:avLst/>
            </a:prstGeom>
            <a:noFill/>
          </p:spPr>
          <p:txBody>
            <a:bodyPr wrap="square" rtlCol="0">
              <a:spAutoFit/>
            </a:bodyPr>
            <a:lstStyle/>
            <a:p>
              <a:r>
                <a:rPr lang="zh-CN" altLang="en-US"/>
                <a:t>演示程序</a:t>
              </a:r>
              <a:endParaRPr lang="zh-CN" altLang="en-US"/>
            </a:p>
          </p:txBody>
        </p:sp>
        <p:cxnSp>
          <p:nvCxnSpPr>
            <p:cNvPr id="6" name="直接箭头连接符 5"/>
            <p:cNvCxnSpPr/>
            <p:nvPr/>
          </p:nvCxnSpPr>
          <p:spPr>
            <a:xfrm flipH="1">
              <a:off x="4199" y="3856"/>
              <a:ext cx="2637" cy="1519"/>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7" name="直接箭头连接符 6"/>
            <p:cNvCxnSpPr/>
            <p:nvPr/>
          </p:nvCxnSpPr>
          <p:spPr>
            <a:xfrm flipH="1">
              <a:off x="3963" y="4581"/>
              <a:ext cx="3188" cy="1141"/>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8" name="直接箭头连接符 7"/>
            <p:cNvCxnSpPr/>
            <p:nvPr/>
          </p:nvCxnSpPr>
          <p:spPr>
            <a:xfrm flipH="1">
              <a:off x="4247" y="5053"/>
              <a:ext cx="2810" cy="937"/>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9" name="直接箭头连接符 8"/>
            <p:cNvCxnSpPr/>
            <p:nvPr/>
          </p:nvCxnSpPr>
          <p:spPr>
            <a:xfrm flipH="1">
              <a:off x="4057" y="5604"/>
              <a:ext cx="3204" cy="749"/>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
          <p:nvSpPr>
            <p:cNvPr id="10" name="文本框 9"/>
            <p:cNvSpPr txBox="1"/>
            <p:nvPr/>
          </p:nvSpPr>
          <p:spPr>
            <a:xfrm>
              <a:off x="6994" y="3450"/>
              <a:ext cx="1560" cy="580"/>
            </a:xfrm>
            <a:prstGeom prst="rect">
              <a:avLst/>
            </a:prstGeom>
            <a:noFill/>
          </p:spPr>
          <p:txBody>
            <a:bodyPr wrap="square" rtlCol="0">
              <a:spAutoFit/>
            </a:bodyPr>
            <a:lstStyle/>
            <a:p>
              <a:r>
                <a:rPr lang="zh-CN" altLang="en-US"/>
                <a:t>编译器</a:t>
              </a:r>
              <a:endParaRPr lang="zh-CN" altLang="en-US"/>
            </a:p>
          </p:txBody>
        </p:sp>
        <p:sp>
          <p:nvSpPr>
            <p:cNvPr id="11" name="文本框 10"/>
            <p:cNvSpPr txBox="1"/>
            <p:nvPr/>
          </p:nvSpPr>
          <p:spPr>
            <a:xfrm>
              <a:off x="7194" y="4230"/>
              <a:ext cx="2160" cy="580"/>
            </a:xfrm>
            <a:prstGeom prst="rect">
              <a:avLst/>
            </a:prstGeom>
            <a:noFill/>
          </p:spPr>
          <p:txBody>
            <a:bodyPr wrap="square" rtlCol="0">
              <a:spAutoFit/>
            </a:bodyPr>
            <a:lstStyle/>
            <a:p>
              <a:r>
                <a:rPr lang="en-US" altLang="zh-CN"/>
                <a:t>flutter</a:t>
              </a:r>
              <a:r>
                <a:rPr lang="zh-CN" altLang="en-US"/>
                <a:t>插件</a:t>
              </a:r>
              <a:endParaRPr lang="zh-CN" altLang="en-US"/>
            </a:p>
          </p:txBody>
        </p:sp>
        <p:sp>
          <p:nvSpPr>
            <p:cNvPr id="12" name="文本框 11"/>
            <p:cNvSpPr txBox="1"/>
            <p:nvPr/>
          </p:nvSpPr>
          <p:spPr>
            <a:xfrm>
              <a:off x="7151" y="4707"/>
              <a:ext cx="2991" cy="580"/>
            </a:xfrm>
            <a:prstGeom prst="rect">
              <a:avLst/>
            </a:prstGeom>
            <a:noFill/>
          </p:spPr>
          <p:txBody>
            <a:bodyPr wrap="square" rtlCol="0">
              <a:spAutoFit/>
            </a:bodyPr>
            <a:lstStyle/>
            <a:p>
              <a:r>
                <a:rPr lang="zh-CN" altLang="en-US"/>
                <a:t>桥接代码生成器</a:t>
              </a:r>
              <a:endParaRPr lang="zh-CN" altLang="en-US"/>
            </a:p>
          </p:txBody>
        </p:sp>
        <p:sp>
          <p:nvSpPr>
            <p:cNvPr id="13" name="文本框 12"/>
            <p:cNvSpPr txBox="1"/>
            <p:nvPr/>
          </p:nvSpPr>
          <p:spPr>
            <a:xfrm>
              <a:off x="7351" y="5368"/>
              <a:ext cx="1812" cy="580"/>
            </a:xfrm>
            <a:prstGeom prst="rect">
              <a:avLst/>
            </a:prstGeom>
            <a:noFill/>
          </p:spPr>
          <p:txBody>
            <a:bodyPr wrap="square" rtlCol="0">
              <a:spAutoFit/>
            </a:bodyPr>
            <a:lstStyle/>
            <a:p>
              <a:r>
                <a:rPr lang="zh-CN" altLang="en-US"/>
                <a:t>解释器</a:t>
              </a:r>
              <a:endParaRPr lang="zh-CN" altLang="en-US"/>
            </a:p>
          </p:txBody>
        </p:sp>
      </p:grpSp>
      <p:grpSp>
        <p:nvGrpSpPr>
          <p:cNvPr id="16" name="组合 15"/>
          <p:cNvGrpSpPr/>
          <p:nvPr/>
        </p:nvGrpSpPr>
        <p:grpSpPr>
          <a:xfrm>
            <a:off x="4636135" y="292735"/>
            <a:ext cx="2919730" cy="765810"/>
            <a:chOff x="7301" y="461"/>
            <a:chExt cx="4598" cy="1206"/>
          </a:xfrm>
        </p:grpSpPr>
        <p:sp>
          <p:nvSpPr>
            <p:cNvPr id="17" name="文本框 16"/>
            <p:cNvSpPr txBox="1"/>
            <p:nvPr/>
          </p:nvSpPr>
          <p:spPr>
            <a:xfrm>
              <a:off x="7301" y="461"/>
              <a:ext cx="4598" cy="725"/>
            </a:xfrm>
            <a:prstGeom prst="rect">
              <a:avLst/>
            </a:prstGeom>
            <a:noFill/>
          </p:spPr>
          <p:txBody>
            <a:bodyPr wrap="square" rtlCol="0">
              <a:spAutoFit/>
            </a:bodyPr>
            <a:lstStyle/>
            <a:p>
              <a:pPr algn="ctr"/>
              <a:r>
                <a:rPr lang="zh-CN" altLang="en-US" sz="2400" b="1" dirty="0">
                  <a:solidFill>
                    <a:srgbClr val="091077"/>
                  </a:solidFill>
                  <a:latin typeface="Arial" panose="020B0604020202090204"/>
                  <a:ea typeface="微软雅黑"/>
                  <a:sym typeface="Arial" panose="020B0604020202090204"/>
                </a:rPr>
                <a:t>项目代码讲解</a:t>
              </a:r>
              <a:endParaRPr lang="en-US" altLang="zh-CN" sz="2400" b="1" dirty="0">
                <a:solidFill>
                  <a:srgbClr val="091077"/>
                </a:solidFill>
                <a:latin typeface="Arial" panose="020B0604020202090204"/>
                <a:ea typeface="微软雅黑"/>
                <a:sym typeface="Arial" panose="020B0604020202090204"/>
              </a:endParaRPr>
            </a:p>
          </p:txBody>
        </p:sp>
        <p:cxnSp>
          <p:nvCxnSpPr>
            <p:cNvPr id="18" name="直接连接符 17"/>
            <p:cNvCxnSpPr/>
            <p:nvPr/>
          </p:nvCxnSpPr>
          <p:spPr>
            <a:xfrm>
              <a:off x="8737" y="1667"/>
              <a:ext cx="1726" cy="0"/>
            </a:xfrm>
            <a:prstGeom prst="line">
              <a:avLst/>
            </a:prstGeom>
            <a:ln w="31750">
              <a:solidFill>
                <a:srgbClr val="091077"/>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3298190" y="436245"/>
            <a:ext cx="5674995" cy="6262370"/>
          </a:xfrm>
          <a:prstGeom prst="rect">
            <a:avLst/>
          </a:prstGeom>
        </p:spPr>
      </p:pic>
      <p:cxnSp>
        <p:nvCxnSpPr>
          <p:cNvPr id="3" name="直接箭头连接符 2"/>
          <p:cNvCxnSpPr/>
          <p:nvPr/>
        </p:nvCxnSpPr>
        <p:spPr>
          <a:xfrm flipH="1">
            <a:off x="5054600" y="2228850"/>
            <a:ext cx="1589405" cy="53975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
        <p:nvSpPr>
          <p:cNvPr id="4" name="文本框 3"/>
          <p:cNvSpPr txBox="1"/>
          <p:nvPr/>
        </p:nvSpPr>
        <p:spPr>
          <a:xfrm>
            <a:off x="6644005" y="2030730"/>
            <a:ext cx="1990090" cy="368300"/>
          </a:xfrm>
          <a:prstGeom prst="rect">
            <a:avLst/>
          </a:prstGeom>
          <a:noFill/>
        </p:spPr>
        <p:txBody>
          <a:bodyPr wrap="square" rtlCol="0">
            <a:spAutoFit/>
          </a:bodyPr>
          <a:lstStyle/>
          <a:p>
            <a:r>
              <a:rPr lang="en-US" altLang="zh-CN"/>
              <a:t>dart</a:t>
            </a:r>
            <a:r>
              <a:rPr lang="zh-CN" altLang="en-US"/>
              <a:t>语法测试用例</a:t>
            </a:r>
            <a:endParaRPr lang="zh-CN" altLang="en-US"/>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
          <a:stretch>
            <a:fillRect/>
          </a:stretch>
        </p:blipFill>
        <p:spPr>
          <a:xfrm>
            <a:off x="309880" y="-61595"/>
            <a:ext cx="5205095" cy="6858000"/>
          </a:xfrm>
          <a:prstGeom prst="rect">
            <a:avLst/>
          </a:prstGeom>
        </p:spPr>
      </p:pic>
      <p:cxnSp>
        <p:nvCxnSpPr>
          <p:cNvPr id="6" name="直接箭头连接符 5"/>
          <p:cNvCxnSpPr/>
          <p:nvPr/>
        </p:nvCxnSpPr>
        <p:spPr>
          <a:xfrm flipH="1">
            <a:off x="2320925" y="1340485"/>
            <a:ext cx="1350645" cy="53213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pic>
        <p:nvPicPr>
          <p:cNvPr id="7" name="图片 6"/>
          <p:cNvPicPr>
            <a:picLocks noChangeAspect="1"/>
          </p:cNvPicPr>
          <p:nvPr/>
        </p:nvPicPr>
        <p:blipFill>
          <a:blip r:embed="rId2"/>
          <a:stretch>
            <a:fillRect/>
          </a:stretch>
        </p:blipFill>
        <p:spPr>
          <a:xfrm>
            <a:off x="6123305" y="-61595"/>
            <a:ext cx="5623560" cy="6858000"/>
          </a:xfrm>
          <a:prstGeom prst="rect">
            <a:avLst/>
          </a:prstGeom>
        </p:spPr>
      </p:pic>
      <p:sp>
        <p:nvSpPr>
          <p:cNvPr id="8" name="文本框 7"/>
          <p:cNvSpPr txBox="1"/>
          <p:nvPr/>
        </p:nvSpPr>
        <p:spPr>
          <a:xfrm>
            <a:off x="2842260" y="972185"/>
            <a:ext cx="4064000" cy="368300"/>
          </a:xfrm>
          <a:prstGeom prst="rect">
            <a:avLst/>
          </a:prstGeom>
          <a:noFill/>
        </p:spPr>
        <p:txBody>
          <a:bodyPr wrap="square" rtlCol="0">
            <a:spAutoFit/>
          </a:bodyPr>
          <a:lstStyle/>
          <a:p>
            <a:r>
              <a:rPr lang="zh-CN" altLang="en-US"/>
              <a:t>自动生成的桥接代码</a:t>
            </a:r>
            <a:endParaRPr lang="zh-CN" altLang="en-US"/>
          </a:p>
        </p:txBody>
      </p:sp>
      <p:sp>
        <p:nvSpPr>
          <p:cNvPr id="9" name="文本框 8"/>
          <p:cNvSpPr txBox="1"/>
          <p:nvPr/>
        </p:nvSpPr>
        <p:spPr>
          <a:xfrm>
            <a:off x="9759950" y="408940"/>
            <a:ext cx="1668780" cy="368300"/>
          </a:xfrm>
          <a:prstGeom prst="rect">
            <a:avLst/>
          </a:prstGeom>
          <a:noFill/>
        </p:spPr>
        <p:txBody>
          <a:bodyPr wrap="square" rtlCol="0">
            <a:spAutoFit/>
          </a:bodyPr>
          <a:lstStyle/>
          <a:p>
            <a:r>
              <a:rPr lang="zh-CN" altLang="en-US"/>
              <a:t>桥接代码详情</a:t>
            </a:r>
            <a:endParaRPr lang="zh-CN" altLang="en-US"/>
          </a:p>
        </p:txBody>
      </p:sp>
      <p:cxnSp>
        <p:nvCxnSpPr>
          <p:cNvPr id="2" name="直接箭头连接符 1"/>
          <p:cNvCxnSpPr/>
          <p:nvPr/>
        </p:nvCxnSpPr>
        <p:spPr>
          <a:xfrm>
            <a:off x="5410835" y="2818765"/>
            <a:ext cx="719455" cy="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组 3"/>
          <p:cNvPicPr>
            <a:picLocks noChangeAspect="1"/>
          </p:cNvPicPr>
          <p:nvPr/>
        </p:nvPicPr>
        <p:blipFill>
          <a:blip r:embed="rId1" cstate="screen"/>
          <a:stretch>
            <a:fillRect/>
          </a:stretch>
        </p:blipFill>
        <p:spPr>
          <a:xfrm flipV="1">
            <a:off x="0" y="5390515"/>
            <a:ext cx="1167130" cy="1467485"/>
          </a:xfrm>
          <a:prstGeom prst="rect">
            <a:avLst/>
          </a:prstGeom>
        </p:spPr>
      </p:pic>
      <p:pic>
        <p:nvPicPr>
          <p:cNvPr id="6" name="图片 5" descr="组 4"/>
          <p:cNvPicPr>
            <a:picLocks noChangeAspect="1"/>
          </p:cNvPicPr>
          <p:nvPr/>
        </p:nvPicPr>
        <p:blipFill>
          <a:blip r:embed="rId2" cstate="screen"/>
          <a:stretch>
            <a:fillRect/>
          </a:stretch>
        </p:blipFill>
        <p:spPr>
          <a:xfrm flipV="1">
            <a:off x="11287125" y="0"/>
            <a:ext cx="904875" cy="1633220"/>
          </a:xfrm>
          <a:prstGeom prst="rect">
            <a:avLst/>
          </a:prstGeom>
        </p:spPr>
      </p:pic>
      <p:sp>
        <p:nvSpPr>
          <p:cNvPr id="26" name="PA-圆角矩形 5"/>
          <p:cNvSpPr/>
          <p:nvPr>
            <p:custDataLst>
              <p:tags r:id="rId3"/>
            </p:custDataLst>
          </p:nvPr>
        </p:nvSpPr>
        <p:spPr>
          <a:xfrm>
            <a:off x="158115" y="341630"/>
            <a:ext cx="821055" cy="716915"/>
          </a:xfrm>
          <a:prstGeom prst="roundRect">
            <a:avLst>
              <a:gd name="adj" fmla="val 0"/>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rgbClr val="000000"/>
              </a:solidFill>
              <a:latin typeface="Arial" panose="020B0604020202090204"/>
              <a:ea typeface="微软雅黑"/>
              <a:sym typeface="Arial" panose="020B0604020202090204"/>
            </a:endParaRPr>
          </a:p>
        </p:txBody>
      </p:sp>
      <p:grpSp>
        <p:nvGrpSpPr>
          <p:cNvPr id="4" name="组合 3"/>
          <p:cNvGrpSpPr/>
          <p:nvPr/>
        </p:nvGrpSpPr>
        <p:grpSpPr>
          <a:xfrm>
            <a:off x="3996055" y="440055"/>
            <a:ext cx="4220210" cy="618490"/>
            <a:chOff x="6293" y="693"/>
            <a:chExt cx="6646" cy="974"/>
          </a:xfrm>
        </p:grpSpPr>
        <p:sp>
          <p:nvSpPr>
            <p:cNvPr id="7" name="文本框 6"/>
            <p:cNvSpPr txBox="1"/>
            <p:nvPr/>
          </p:nvSpPr>
          <p:spPr>
            <a:xfrm>
              <a:off x="6293" y="693"/>
              <a:ext cx="6646" cy="727"/>
            </a:xfrm>
            <a:prstGeom prst="rect">
              <a:avLst/>
            </a:prstGeom>
            <a:noFill/>
          </p:spPr>
          <p:txBody>
            <a:bodyPr wrap="square" rtlCol="0">
              <a:spAutoFit/>
            </a:bodyPr>
            <a:lstStyle/>
            <a:p>
              <a:pPr algn="ctr"/>
              <a:r>
                <a:rPr lang="zh-CN" altLang="en-US" sz="2400" b="1" dirty="0">
                  <a:solidFill>
                    <a:srgbClr val="091077"/>
                  </a:solidFill>
                  <a:latin typeface="Arial" panose="020B0604020202090204"/>
                  <a:ea typeface="微软雅黑"/>
                  <a:sym typeface="Arial" panose="020B0604020202090204"/>
                </a:rPr>
                <a:t>动态化技术</a:t>
              </a:r>
              <a:endParaRPr lang="zh-CN" altLang="en-US" sz="2400" b="1" dirty="0">
                <a:solidFill>
                  <a:srgbClr val="091077"/>
                </a:solidFill>
                <a:latin typeface="Arial" panose="020B0604020202090204"/>
                <a:ea typeface="微软雅黑"/>
                <a:sym typeface="Arial" panose="020B0604020202090204"/>
              </a:endParaRPr>
            </a:p>
          </p:txBody>
        </p:sp>
        <p:cxnSp>
          <p:nvCxnSpPr>
            <p:cNvPr id="16" name="直接连接符 15"/>
            <p:cNvCxnSpPr/>
            <p:nvPr/>
          </p:nvCxnSpPr>
          <p:spPr>
            <a:xfrm>
              <a:off x="8737" y="1667"/>
              <a:ext cx="1726" cy="0"/>
            </a:xfrm>
            <a:prstGeom prst="line">
              <a:avLst/>
            </a:prstGeom>
            <a:ln w="31750">
              <a:solidFill>
                <a:srgbClr val="091077"/>
              </a:solidFill>
            </a:ln>
          </p:spPr>
          <p:style>
            <a:lnRef idx="1">
              <a:schemeClr val="accent1"/>
            </a:lnRef>
            <a:fillRef idx="0">
              <a:schemeClr val="accent1"/>
            </a:fillRef>
            <a:effectRef idx="0">
              <a:schemeClr val="accent1"/>
            </a:effectRef>
            <a:fontRef idx="minor">
              <a:schemeClr val="tx1"/>
            </a:fontRef>
          </p:style>
        </p:cxnSp>
      </p:grpSp>
      <p:sp>
        <p:nvSpPr>
          <p:cNvPr id="19" name="文本框 18"/>
          <p:cNvSpPr txBox="1"/>
          <p:nvPr/>
        </p:nvSpPr>
        <p:spPr>
          <a:xfrm>
            <a:off x="343041" y="1510964"/>
            <a:ext cx="3399886" cy="3785652"/>
          </a:xfrm>
          <a:prstGeom prst="rect">
            <a:avLst/>
          </a:prstGeom>
          <a:noFill/>
        </p:spPr>
        <p:txBody>
          <a:bodyPr wrap="square">
            <a:spAutoFit/>
          </a:bodyPr>
          <a:lstStyle/>
          <a:p>
            <a:r>
              <a:rPr lang="zh-CN" altLang="en-US" sz="2000" dirty="0">
                <a:latin typeface="+mn-ea"/>
              </a:rPr>
              <a:t>       目前的应用的版本更新，比较常见的方式就是定期发布新版本。比如安卓或者iOS,都是通过将最新的安装包提交到应用市场进行审核。审核通过后，用户可以在应用市场进行下载更新。</a:t>
            </a:r>
            <a:endParaRPr lang="en-US" altLang="zh-CN" sz="2000" dirty="0">
              <a:latin typeface="+mn-ea"/>
            </a:endParaRPr>
          </a:p>
          <a:p>
            <a:endParaRPr lang="en-US" altLang="zh-CN" sz="2000" dirty="0">
              <a:latin typeface="+mn-ea"/>
            </a:endParaRPr>
          </a:p>
          <a:p>
            <a:r>
              <a:rPr lang="zh-CN" altLang="en-US" sz="2000" dirty="0">
                <a:solidFill>
                  <a:srgbClr val="FF0000"/>
                </a:solidFill>
                <a:latin typeface="+mn-ea"/>
              </a:rPr>
              <a:t>       动态化技术就是不依赖于程序的安装包，部分应用的业务逻辑与页面能够动态时时更新的技术。</a:t>
            </a:r>
            <a:endParaRPr lang="zh-CN" altLang="en-US" sz="2000" dirty="0">
              <a:solidFill>
                <a:srgbClr val="FF0000"/>
              </a:solidFill>
              <a:latin typeface="+mn-ea"/>
            </a:endParaRPr>
          </a:p>
        </p:txBody>
      </p:sp>
      <p:sp>
        <p:nvSpPr>
          <p:cNvPr id="24" name="矩形 23"/>
          <p:cNvSpPr/>
          <p:nvPr/>
        </p:nvSpPr>
        <p:spPr>
          <a:xfrm>
            <a:off x="4016586" y="1904720"/>
            <a:ext cx="3397283" cy="475164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cs typeface="+mn-ea"/>
              <a:sym typeface="Arial" panose="020B0604020202090204"/>
            </a:endParaRPr>
          </a:p>
        </p:txBody>
      </p:sp>
      <p:sp>
        <p:nvSpPr>
          <p:cNvPr id="25" name="文本框 24"/>
          <p:cNvSpPr txBox="1"/>
          <p:nvPr/>
        </p:nvSpPr>
        <p:spPr>
          <a:xfrm>
            <a:off x="4426116" y="2385704"/>
            <a:ext cx="2577018" cy="757387"/>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pPr algn="l">
              <a:lnSpc>
                <a:spcPct val="150000"/>
              </a:lnSpc>
            </a:pPr>
            <a:r>
              <a:rPr lang="zh-CN" altLang="en-US" sz="1000" spc="120" dirty="0">
                <a:solidFill>
                  <a:schemeClr val="tx1"/>
                </a:solidFill>
                <a:latin typeface="Arial" panose="020B0604020202090204"/>
                <a:ea typeface="微软雅黑"/>
                <a:cs typeface="思源黑体 Normal" panose="020B0400000000000000" charset="-122"/>
                <a:sym typeface="Arial" panose="020B0604020202090204"/>
              </a:rPr>
              <a:t>应用市场审核周期过长，且有审核不通过的风险，这使得发布不够灵活，紧急的业务需求没用办法及时上线。</a:t>
            </a:r>
            <a:endParaRPr lang="zh-CN" sz="1000" spc="120" dirty="0">
              <a:solidFill>
                <a:schemeClr val="tx1"/>
              </a:solidFill>
              <a:latin typeface="Arial" panose="020B0604020202090204"/>
              <a:ea typeface="微软雅黑"/>
              <a:cs typeface="思源黑体 Normal" panose="020B0400000000000000" charset="-122"/>
              <a:sym typeface="Arial" panose="020B0604020202090204"/>
            </a:endParaRPr>
          </a:p>
        </p:txBody>
      </p:sp>
      <p:sp>
        <p:nvSpPr>
          <p:cNvPr id="27" name="文本框 26"/>
          <p:cNvSpPr txBox="1"/>
          <p:nvPr/>
        </p:nvSpPr>
        <p:spPr>
          <a:xfrm>
            <a:off x="4364544" y="1992748"/>
            <a:ext cx="2745747" cy="400110"/>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pPr algn="l"/>
            <a:r>
              <a:rPr lang="zh-CN" altLang="en-US" sz="2000" b="1" dirty="0">
                <a:solidFill>
                  <a:srgbClr val="091077"/>
                </a:solidFill>
                <a:latin typeface="Arial" panose="020B0604020202090204"/>
                <a:ea typeface="微软雅黑"/>
                <a:cs typeface="+mn-ea"/>
                <a:sym typeface="Arial" panose="020B0604020202090204"/>
              </a:rPr>
              <a:t>应用市场审核周期长</a:t>
            </a:r>
            <a:endParaRPr lang="zh-CN" altLang="en-US" sz="2000" b="1" dirty="0">
              <a:solidFill>
                <a:srgbClr val="091077"/>
              </a:solidFill>
              <a:latin typeface="Arial" panose="020B0604020202090204"/>
              <a:ea typeface="微软雅黑"/>
              <a:cs typeface="+mn-ea"/>
              <a:sym typeface="Arial" panose="020B0604020202090204"/>
            </a:endParaRPr>
          </a:p>
        </p:txBody>
      </p:sp>
      <p:sp>
        <p:nvSpPr>
          <p:cNvPr id="28" name="文本框 27"/>
          <p:cNvSpPr txBox="1"/>
          <p:nvPr/>
        </p:nvSpPr>
        <p:spPr>
          <a:xfrm>
            <a:off x="4413377" y="3576951"/>
            <a:ext cx="2577018" cy="526554"/>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pPr algn="l">
              <a:lnSpc>
                <a:spcPct val="150000"/>
              </a:lnSpc>
            </a:pPr>
            <a:r>
              <a:rPr lang="zh-CN" altLang="en-US" sz="1000" spc="120" dirty="0">
                <a:solidFill>
                  <a:schemeClr val="tx1"/>
                </a:solidFill>
                <a:latin typeface="Arial" panose="020B0604020202090204"/>
                <a:ea typeface="微软雅黑"/>
                <a:cs typeface="思源黑体 Normal" panose="020B0400000000000000" charset="-122"/>
                <a:sym typeface="Arial" panose="020B0604020202090204"/>
              </a:rPr>
              <a:t>如何出现重大</a:t>
            </a:r>
            <a:r>
              <a:rPr lang="en-US" altLang="zh-CN" sz="1000" spc="120" dirty="0">
                <a:solidFill>
                  <a:schemeClr val="tx1"/>
                </a:solidFill>
                <a:latin typeface="Arial" panose="020B0604020202090204"/>
                <a:ea typeface="微软雅黑"/>
                <a:cs typeface="思源黑体 Normal" panose="020B0400000000000000" charset="-122"/>
                <a:sym typeface="Arial" panose="020B0604020202090204"/>
              </a:rPr>
              <a:t>bug</a:t>
            </a:r>
            <a:r>
              <a:rPr lang="zh-CN" altLang="en-US" sz="1000" spc="120" dirty="0">
                <a:solidFill>
                  <a:schemeClr val="tx1"/>
                </a:solidFill>
                <a:latin typeface="Arial" panose="020B0604020202090204"/>
                <a:ea typeface="微软雅黑"/>
                <a:cs typeface="思源黑体 Normal" panose="020B0400000000000000" charset="-122"/>
                <a:sym typeface="Arial" panose="020B0604020202090204"/>
              </a:rPr>
              <a:t>时，修复周期太长，影响用户体验。</a:t>
            </a:r>
            <a:endParaRPr lang="zh-CN" sz="1000" spc="120" dirty="0">
              <a:solidFill>
                <a:schemeClr val="tx1"/>
              </a:solidFill>
              <a:latin typeface="Arial" panose="020B0604020202090204"/>
              <a:ea typeface="微软雅黑"/>
              <a:cs typeface="思源黑体 Normal" panose="020B0400000000000000" charset="-122"/>
              <a:sym typeface="Arial" panose="020B0604020202090204"/>
            </a:endParaRPr>
          </a:p>
        </p:txBody>
      </p:sp>
      <p:sp>
        <p:nvSpPr>
          <p:cNvPr id="29" name="文本框 28"/>
          <p:cNvSpPr txBox="1"/>
          <p:nvPr/>
        </p:nvSpPr>
        <p:spPr>
          <a:xfrm>
            <a:off x="4393607" y="3195485"/>
            <a:ext cx="2055360" cy="400110"/>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pPr algn="l"/>
            <a:r>
              <a:rPr lang="en-US" altLang="zh-CN" sz="2000" b="1" dirty="0">
                <a:solidFill>
                  <a:srgbClr val="091077"/>
                </a:solidFill>
                <a:latin typeface="Arial" panose="020B0604020202090204"/>
                <a:ea typeface="微软雅黑"/>
                <a:sym typeface="Arial" panose="020B0604020202090204"/>
              </a:rPr>
              <a:t>Bug</a:t>
            </a:r>
            <a:r>
              <a:rPr lang="zh-CN" altLang="en-US" sz="2000" b="1" dirty="0">
                <a:solidFill>
                  <a:srgbClr val="091077"/>
                </a:solidFill>
                <a:latin typeface="Arial" panose="020B0604020202090204"/>
                <a:ea typeface="微软雅黑"/>
                <a:sym typeface="Arial" panose="020B0604020202090204"/>
              </a:rPr>
              <a:t>修复不及时</a:t>
            </a:r>
            <a:endParaRPr lang="en-US" altLang="zh-CN" sz="2000" b="1" dirty="0">
              <a:solidFill>
                <a:srgbClr val="091077"/>
              </a:solidFill>
              <a:latin typeface="Arial" panose="020B0604020202090204"/>
              <a:ea typeface="微软雅黑"/>
              <a:sym typeface="Arial" panose="020B0604020202090204"/>
            </a:endParaRPr>
          </a:p>
        </p:txBody>
      </p:sp>
      <p:sp>
        <p:nvSpPr>
          <p:cNvPr id="30" name="文本框 29"/>
          <p:cNvSpPr txBox="1"/>
          <p:nvPr/>
        </p:nvSpPr>
        <p:spPr>
          <a:xfrm>
            <a:off x="4389677" y="4167242"/>
            <a:ext cx="2055358" cy="400110"/>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pPr algn="l"/>
            <a:r>
              <a:rPr lang="zh-CN" altLang="en-US" sz="2000" b="1" dirty="0">
                <a:solidFill>
                  <a:srgbClr val="091077"/>
                </a:solidFill>
                <a:latin typeface="Arial" panose="020B0604020202090204"/>
                <a:ea typeface="微软雅黑"/>
                <a:sym typeface="Arial" panose="020B0604020202090204"/>
              </a:rPr>
              <a:t>安装包过大</a:t>
            </a:r>
            <a:endParaRPr lang="en-US" altLang="zh-CN" sz="2000" b="1" dirty="0">
              <a:solidFill>
                <a:srgbClr val="091077"/>
              </a:solidFill>
              <a:latin typeface="Arial" panose="020B0604020202090204"/>
              <a:ea typeface="微软雅黑"/>
              <a:sym typeface="Arial" panose="020B0604020202090204"/>
            </a:endParaRPr>
          </a:p>
        </p:txBody>
      </p:sp>
      <p:sp>
        <p:nvSpPr>
          <p:cNvPr id="31" name="文本框 30"/>
          <p:cNvSpPr txBox="1"/>
          <p:nvPr/>
        </p:nvSpPr>
        <p:spPr>
          <a:xfrm>
            <a:off x="4392416" y="4537365"/>
            <a:ext cx="2558760" cy="526554"/>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pPr algn="l">
              <a:lnSpc>
                <a:spcPct val="150000"/>
              </a:lnSpc>
            </a:pPr>
            <a:r>
              <a:rPr lang="zh-CN" altLang="en-US" sz="1000" spc="120" dirty="0">
                <a:solidFill>
                  <a:schemeClr val="tx1"/>
                </a:solidFill>
                <a:latin typeface="Arial" panose="020B0604020202090204"/>
                <a:ea typeface="微软雅黑"/>
                <a:cs typeface="思源黑体 Normal" panose="020B0400000000000000" charset="-122"/>
                <a:sym typeface="Arial" panose="020B0604020202090204"/>
              </a:rPr>
              <a:t>一点小的修改就需要更新整个安装包，安装包过大可能会使用户反感。</a:t>
            </a:r>
            <a:endParaRPr lang="zh-CN" sz="1000" spc="120" dirty="0">
              <a:solidFill>
                <a:schemeClr val="tx1"/>
              </a:solidFill>
              <a:latin typeface="Arial" panose="020B0604020202090204"/>
              <a:ea typeface="微软雅黑"/>
              <a:cs typeface="思源黑体 Normal" panose="020B0400000000000000" charset="-122"/>
              <a:sym typeface="Arial" panose="020B0604020202090204"/>
            </a:endParaRPr>
          </a:p>
        </p:txBody>
      </p:sp>
      <p:sp>
        <p:nvSpPr>
          <p:cNvPr id="23" name="矩形 22"/>
          <p:cNvSpPr/>
          <p:nvPr/>
        </p:nvSpPr>
        <p:spPr>
          <a:xfrm>
            <a:off x="4015984" y="1354669"/>
            <a:ext cx="3397283" cy="438470"/>
          </a:xfrm>
          <a:prstGeom prst="rect">
            <a:avLst/>
          </a:prstGeom>
          <a:solidFill>
            <a:schemeClr val="bg1">
              <a:lumMod val="85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zh-CN" altLang="en-US" dirty="0">
                <a:solidFill>
                  <a:srgbClr val="002060"/>
                </a:solidFill>
              </a:rPr>
              <a:t>软件更新面临的问题</a:t>
            </a:r>
            <a:endParaRPr lang="zh-CN" altLang="en-US" dirty="0">
              <a:solidFill>
                <a:srgbClr val="002060"/>
              </a:solidFill>
            </a:endParaRPr>
          </a:p>
        </p:txBody>
      </p:sp>
      <p:sp>
        <p:nvSpPr>
          <p:cNvPr id="34" name="矩形 33"/>
          <p:cNvSpPr/>
          <p:nvPr/>
        </p:nvSpPr>
        <p:spPr>
          <a:xfrm>
            <a:off x="8260873" y="1348513"/>
            <a:ext cx="3397283" cy="438470"/>
          </a:xfrm>
          <a:prstGeom prst="rect">
            <a:avLst/>
          </a:prstGeom>
          <a:solidFill>
            <a:schemeClr val="bg1">
              <a:lumMod val="85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zh-CN" altLang="en-US" dirty="0">
                <a:solidFill>
                  <a:srgbClr val="002060"/>
                </a:solidFill>
              </a:rPr>
              <a:t>使用动态化技术后</a:t>
            </a:r>
            <a:endParaRPr lang="zh-CN" altLang="en-US" dirty="0">
              <a:solidFill>
                <a:srgbClr val="002060"/>
              </a:solidFill>
            </a:endParaRPr>
          </a:p>
        </p:txBody>
      </p:sp>
      <p:sp>
        <p:nvSpPr>
          <p:cNvPr id="42" name="文本框 41"/>
          <p:cNvSpPr txBox="1"/>
          <p:nvPr/>
        </p:nvSpPr>
        <p:spPr>
          <a:xfrm>
            <a:off x="4389677" y="5133641"/>
            <a:ext cx="2092403" cy="398762"/>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pPr algn="l"/>
            <a:r>
              <a:rPr lang="zh-CN" altLang="en-US" sz="2000" b="1" dirty="0">
                <a:solidFill>
                  <a:srgbClr val="091077"/>
                </a:solidFill>
                <a:latin typeface="Arial" panose="020B0604020202090204"/>
                <a:ea typeface="微软雅黑"/>
                <a:sym typeface="Arial" panose="020B0604020202090204"/>
              </a:rPr>
              <a:t>新功能反馈慢</a:t>
            </a:r>
            <a:endParaRPr lang="en-US" altLang="zh-CN" sz="2000" b="1" dirty="0">
              <a:solidFill>
                <a:srgbClr val="091077"/>
              </a:solidFill>
              <a:latin typeface="Arial" panose="020B0604020202090204"/>
              <a:ea typeface="微软雅黑"/>
              <a:sym typeface="Arial" panose="020B0604020202090204"/>
            </a:endParaRPr>
          </a:p>
        </p:txBody>
      </p:sp>
      <p:sp>
        <p:nvSpPr>
          <p:cNvPr id="44" name="文本框 43"/>
          <p:cNvSpPr txBox="1"/>
          <p:nvPr/>
        </p:nvSpPr>
        <p:spPr>
          <a:xfrm>
            <a:off x="4411950" y="5539030"/>
            <a:ext cx="2558760" cy="988219"/>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pPr algn="l">
              <a:lnSpc>
                <a:spcPct val="150000"/>
              </a:lnSpc>
            </a:pPr>
            <a:r>
              <a:rPr lang="zh-CN" altLang="en-US" sz="1000" spc="120" dirty="0">
                <a:solidFill>
                  <a:schemeClr val="tx1"/>
                </a:solidFill>
                <a:latin typeface="Arial" panose="020B0604020202090204"/>
                <a:ea typeface="微软雅黑"/>
                <a:cs typeface="思源黑体 Normal" panose="020B0400000000000000" charset="-122"/>
                <a:sym typeface="Arial" panose="020B0604020202090204"/>
              </a:rPr>
              <a:t>即使新功能上线了，也无法做到全部用户升级，服务端需要对老应用功能做兼容，无法第一时间收到用户对新功能使用情况的反馈。</a:t>
            </a:r>
            <a:endParaRPr lang="zh-CN" sz="1000" spc="120" dirty="0">
              <a:solidFill>
                <a:schemeClr val="tx1"/>
              </a:solidFill>
              <a:latin typeface="Arial" panose="020B0604020202090204"/>
              <a:ea typeface="微软雅黑"/>
              <a:cs typeface="思源黑体 Normal" panose="020B0400000000000000" charset="-122"/>
              <a:sym typeface="Arial" panose="020B0604020202090204"/>
            </a:endParaRPr>
          </a:p>
        </p:txBody>
      </p:sp>
      <p:sp>
        <p:nvSpPr>
          <p:cNvPr id="45" name="矩形 44"/>
          <p:cNvSpPr/>
          <p:nvPr/>
        </p:nvSpPr>
        <p:spPr>
          <a:xfrm>
            <a:off x="8269664" y="1904287"/>
            <a:ext cx="3397283" cy="477629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90204"/>
              <a:ea typeface="微软雅黑"/>
              <a:cs typeface="+mn-ea"/>
              <a:sym typeface="Arial" panose="020B0604020202090204"/>
            </a:endParaRPr>
          </a:p>
        </p:txBody>
      </p:sp>
      <p:sp>
        <p:nvSpPr>
          <p:cNvPr id="46" name="文本框 45"/>
          <p:cNvSpPr txBox="1"/>
          <p:nvPr/>
        </p:nvSpPr>
        <p:spPr>
          <a:xfrm>
            <a:off x="8767005" y="2012281"/>
            <a:ext cx="2309599" cy="400110"/>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pPr algn="l"/>
            <a:r>
              <a:rPr lang="zh-CN" altLang="en-US" sz="2000" b="1" dirty="0">
                <a:solidFill>
                  <a:srgbClr val="091077"/>
                </a:solidFill>
                <a:latin typeface="Arial" panose="020B0604020202090204"/>
                <a:ea typeface="微软雅黑"/>
                <a:cs typeface="+mn-ea"/>
                <a:sym typeface="Arial" panose="020B0604020202090204"/>
              </a:rPr>
              <a:t>随时升级</a:t>
            </a:r>
            <a:endParaRPr lang="zh-CN" altLang="en-US" sz="2000" b="1" dirty="0">
              <a:solidFill>
                <a:srgbClr val="091077"/>
              </a:solidFill>
              <a:latin typeface="Arial" panose="020B0604020202090204"/>
              <a:ea typeface="微软雅黑"/>
              <a:cs typeface="+mn-ea"/>
              <a:sym typeface="Arial" panose="020B0604020202090204"/>
            </a:endParaRPr>
          </a:p>
        </p:txBody>
      </p:sp>
      <p:sp>
        <p:nvSpPr>
          <p:cNvPr id="47" name="文本框 46"/>
          <p:cNvSpPr txBox="1"/>
          <p:nvPr/>
        </p:nvSpPr>
        <p:spPr>
          <a:xfrm>
            <a:off x="8767005" y="2331111"/>
            <a:ext cx="2498604" cy="525465"/>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pPr algn="l">
              <a:lnSpc>
                <a:spcPct val="150000"/>
              </a:lnSpc>
            </a:pPr>
            <a:r>
              <a:rPr lang="zh-CN" altLang="en-US" sz="1000" spc="120" dirty="0">
                <a:latin typeface="Arial" panose="020B0604020202090204"/>
                <a:ea typeface="微软雅黑"/>
                <a:cs typeface="思源黑体 Normal" panose="020B0400000000000000" charset="-122"/>
                <a:sym typeface="Arial" panose="020B0604020202090204"/>
              </a:rPr>
              <a:t>有更新则可以立即升级，无需等待上架审核</a:t>
            </a:r>
            <a:endParaRPr lang="zh-CN" sz="1000" spc="120" dirty="0">
              <a:solidFill>
                <a:schemeClr val="tx1"/>
              </a:solidFill>
              <a:latin typeface="Arial" panose="020B0604020202090204"/>
              <a:ea typeface="微软雅黑"/>
              <a:cs typeface="思源黑体 Normal" panose="020B0400000000000000" charset="-122"/>
              <a:sym typeface="Arial" panose="020B0604020202090204"/>
            </a:endParaRPr>
          </a:p>
        </p:txBody>
      </p:sp>
      <p:sp>
        <p:nvSpPr>
          <p:cNvPr id="48" name="文本框 47"/>
          <p:cNvSpPr txBox="1"/>
          <p:nvPr/>
        </p:nvSpPr>
        <p:spPr>
          <a:xfrm>
            <a:off x="8767004" y="2880570"/>
            <a:ext cx="2309599" cy="400110"/>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pPr algn="l"/>
            <a:r>
              <a:rPr lang="en-US" altLang="zh-CN" sz="2000" b="1" dirty="0">
                <a:solidFill>
                  <a:srgbClr val="091077"/>
                </a:solidFill>
                <a:latin typeface="Arial" panose="020B0604020202090204"/>
                <a:ea typeface="微软雅黑"/>
                <a:sym typeface="Arial" panose="020B0604020202090204"/>
              </a:rPr>
              <a:t>Bug</a:t>
            </a:r>
            <a:r>
              <a:rPr lang="zh-CN" altLang="en-US" sz="2000" b="1" dirty="0">
                <a:solidFill>
                  <a:srgbClr val="091077"/>
                </a:solidFill>
                <a:latin typeface="Arial" panose="020B0604020202090204"/>
                <a:ea typeface="微软雅黑"/>
                <a:sym typeface="Arial" panose="020B0604020202090204"/>
              </a:rPr>
              <a:t>修复及时</a:t>
            </a:r>
            <a:endParaRPr lang="en-US" altLang="zh-CN" sz="2000" b="1" dirty="0">
              <a:solidFill>
                <a:srgbClr val="091077"/>
              </a:solidFill>
              <a:latin typeface="Arial" panose="020B0604020202090204"/>
              <a:ea typeface="微软雅黑"/>
              <a:sym typeface="Arial" panose="020B0604020202090204"/>
            </a:endParaRPr>
          </a:p>
        </p:txBody>
      </p:sp>
      <p:sp>
        <p:nvSpPr>
          <p:cNvPr id="49" name="文本框 48"/>
          <p:cNvSpPr txBox="1"/>
          <p:nvPr/>
        </p:nvSpPr>
        <p:spPr>
          <a:xfrm>
            <a:off x="8788521" y="3209977"/>
            <a:ext cx="2498604" cy="525465"/>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pPr algn="l">
              <a:lnSpc>
                <a:spcPct val="150000"/>
              </a:lnSpc>
            </a:pPr>
            <a:r>
              <a:rPr lang="zh-CN" altLang="en-US" sz="1000" spc="120" dirty="0">
                <a:solidFill>
                  <a:schemeClr val="tx1"/>
                </a:solidFill>
                <a:latin typeface="Arial" panose="020B0604020202090204"/>
                <a:ea typeface="微软雅黑"/>
                <a:cs typeface="思源黑体 Normal" panose="020B0400000000000000" charset="-122"/>
                <a:sym typeface="Arial" panose="020B0604020202090204"/>
              </a:rPr>
              <a:t>发现重大</a:t>
            </a:r>
            <a:r>
              <a:rPr lang="en-US" altLang="zh-CN" sz="1000" spc="120" dirty="0">
                <a:solidFill>
                  <a:schemeClr val="tx1"/>
                </a:solidFill>
                <a:latin typeface="Arial" panose="020B0604020202090204"/>
                <a:ea typeface="微软雅黑"/>
                <a:cs typeface="思源黑体 Normal" panose="020B0400000000000000" charset="-122"/>
                <a:sym typeface="Arial" panose="020B0604020202090204"/>
              </a:rPr>
              <a:t>bug</a:t>
            </a:r>
            <a:r>
              <a:rPr lang="zh-CN" altLang="en-US" sz="1000" spc="120" dirty="0">
                <a:solidFill>
                  <a:schemeClr val="tx1"/>
                </a:solidFill>
                <a:latin typeface="Arial" panose="020B0604020202090204"/>
                <a:ea typeface="微软雅黑"/>
                <a:cs typeface="思源黑体 Normal" panose="020B0400000000000000" charset="-122"/>
                <a:sym typeface="Arial" panose="020B0604020202090204"/>
              </a:rPr>
              <a:t>可以立即静默更新，对用户无感知</a:t>
            </a:r>
            <a:endParaRPr lang="zh-CN" sz="1000" spc="120" dirty="0">
              <a:solidFill>
                <a:schemeClr val="tx1"/>
              </a:solidFill>
              <a:latin typeface="Arial" panose="020B0604020202090204"/>
              <a:ea typeface="微软雅黑"/>
              <a:cs typeface="思源黑体 Normal" panose="020B0400000000000000" charset="-122"/>
              <a:sym typeface="Arial" panose="020B0604020202090204"/>
            </a:endParaRPr>
          </a:p>
        </p:txBody>
      </p:sp>
      <p:sp>
        <p:nvSpPr>
          <p:cNvPr id="50" name="文本框 49"/>
          <p:cNvSpPr txBox="1"/>
          <p:nvPr/>
        </p:nvSpPr>
        <p:spPr>
          <a:xfrm>
            <a:off x="8767004" y="3731314"/>
            <a:ext cx="2309599" cy="400110"/>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pPr algn="l"/>
            <a:r>
              <a:rPr lang="zh-CN" altLang="en-US" sz="2000" b="1" dirty="0">
                <a:solidFill>
                  <a:srgbClr val="091077"/>
                </a:solidFill>
                <a:latin typeface="Arial" panose="020B0604020202090204"/>
                <a:ea typeface="微软雅黑"/>
                <a:sym typeface="Arial" panose="020B0604020202090204"/>
              </a:rPr>
              <a:t>模块化小批量更新</a:t>
            </a:r>
            <a:endParaRPr lang="en-US" altLang="zh-CN" sz="2000" b="1" dirty="0">
              <a:solidFill>
                <a:srgbClr val="091077"/>
              </a:solidFill>
              <a:latin typeface="Arial" panose="020B0604020202090204"/>
              <a:ea typeface="微软雅黑"/>
              <a:sym typeface="Arial" panose="020B0604020202090204"/>
            </a:endParaRPr>
          </a:p>
        </p:txBody>
      </p:sp>
      <p:sp>
        <p:nvSpPr>
          <p:cNvPr id="51" name="文本框 50"/>
          <p:cNvSpPr txBox="1"/>
          <p:nvPr/>
        </p:nvSpPr>
        <p:spPr>
          <a:xfrm>
            <a:off x="8788521" y="4113514"/>
            <a:ext cx="2498604" cy="757387"/>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pPr algn="l">
              <a:lnSpc>
                <a:spcPct val="150000"/>
              </a:lnSpc>
            </a:pPr>
            <a:r>
              <a:rPr lang="zh-CN" altLang="en-US" sz="1000" spc="120" dirty="0">
                <a:solidFill>
                  <a:schemeClr val="tx1"/>
                </a:solidFill>
                <a:latin typeface="Arial" panose="020B0604020202090204"/>
                <a:ea typeface="微软雅黑"/>
                <a:cs typeface="思源黑体 Normal" panose="020B0400000000000000" charset="-122"/>
                <a:sym typeface="Arial" panose="020B0604020202090204"/>
              </a:rPr>
              <a:t>可以根据业务进行模块化分割，只更新单个模块，不需要重新下载整个安装包</a:t>
            </a:r>
            <a:endParaRPr lang="zh-CN" sz="1000" spc="120" dirty="0">
              <a:solidFill>
                <a:schemeClr val="tx1"/>
              </a:solidFill>
              <a:latin typeface="Arial" panose="020B0604020202090204"/>
              <a:ea typeface="微软雅黑"/>
              <a:cs typeface="思源黑体 Normal" panose="020B0400000000000000" charset="-122"/>
              <a:sym typeface="Arial" panose="020B0604020202090204"/>
            </a:endParaRPr>
          </a:p>
        </p:txBody>
      </p:sp>
      <p:sp>
        <p:nvSpPr>
          <p:cNvPr id="52" name="文本框 51"/>
          <p:cNvSpPr txBox="1"/>
          <p:nvPr/>
        </p:nvSpPr>
        <p:spPr>
          <a:xfrm>
            <a:off x="8767003" y="4881746"/>
            <a:ext cx="2309599" cy="400110"/>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pPr algn="l"/>
            <a:r>
              <a:rPr lang="zh-CN" altLang="en-US" sz="2000" b="1" dirty="0">
                <a:solidFill>
                  <a:srgbClr val="091077"/>
                </a:solidFill>
                <a:latin typeface="Arial" panose="020B0604020202090204"/>
                <a:ea typeface="微软雅黑"/>
                <a:sym typeface="Arial" panose="020B0604020202090204"/>
              </a:rPr>
              <a:t>新功能反馈快</a:t>
            </a:r>
            <a:endParaRPr lang="en-US" altLang="zh-CN" sz="2000" b="1" dirty="0">
              <a:solidFill>
                <a:srgbClr val="091077"/>
              </a:solidFill>
              <a:latin typeface="Arial" panose="020B0604020202090204"/>
              <a:ea typeface="微软雅黑"/>
              <a:sym typeface="Arial" panose="020B0604020202090204"/>
            </a:endParaRPr>
          </a:p>
        </p:txBody>
      </p:sp>
      <p:sp>
        <p:nvSpPr>
          <p:cNvPr id="53" name="文本框 52"/>
          <p:cNvSpPr txBox="1"/>
          <p:nvPr/>
        </p:nvSpPr>
        <p:spPr>
          <a:xfrm>
            <a:off x="8788521" y="5248973"/>
            <a:ext cx="2498604" cy="526554"/>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pPr algn="l">
              <a:lnSpc>
                <a:spcPct val="150000"/>
              </a:lnSpc>
            </a:pPr>
            <a:r>
              <a:rPr lang="zh-CN" altLang="en-US" sz="1000" spc="120" dirty="0">
                <a:solidFill>
                  <a:schemeClr val="tx1"/>
                </a:solidFill>
                <a:latin typeface="Arial" panose="020B0604020202090204"/>
                <a:ea typeface="微软雅黑"/>
                <a:cs typeface="思源黑体 Normal" panose="020B0400000000000000" charset="-122"/>
                <a:sym typeface="Arial" panose="020B0604020202090204"/>
              </a:rPr>
              <a:t>发版后用户同步更新，不存在旧版本兼容问题</a:t>
            </a:r>
            <a:endParaRPr lang="zh-CN" sz="1000" spc="120" dirty="0">
              <a:solidFill>
                <a:schemeClr val="tx1"/>
              </a:solidFill>
              <a:latin typeface="Arial" panose="020B0604020202090204"/>
              <a:ea typeface="微软雅黑"/>
              <a:cs typeface="思源黑体 Normal" panose="020B0400000000000000" charset="-122"/>
              <a:sym typeface="Arial" panose="020B0604020202090204"/>
            </a:endParaRPr>
          </a:p>
        </p:txBody>
      </p:sp>
      <p:sp>
        <p:nvSpPr>
          <p:cNvPr id="54" name="右箭头 10"/>
          <p:cNvSpPr/>
          <p:nvPr/>
        </p:nvSpPr>
        <p:spPr>
          <a:xfrm>
            <a:off x="7569621" y="3595595"/>
            <a:ext cx="520990" cy="760060"/>
          </a:xfrm>
          <a:prstGeom prst="rightArrow">
            <a:avLst/>
          </a:prstGeom>
          <a:solidFill>
            <a:srgbClr val="7030A0"/>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dirty="0"/>
          </a:p>
        </p:txBody>
      </p:sp>
      <p:sp>
        <p:nvSpPr>
          <p:cNvPr id="55" name="文本框 54"/>
          <p:cNvSpPr txBox="1"/>
          <p:nvPr/>
        </p:nvSpPr>
        <p:spPr>
          <a:xfrm>
            <a:off x="8767002" y="5749104"/>
            <a:ext cx="2309599" cy="400110"/>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pPr algn="l"/>
            <a:r>
              <a:rPr lang="zh-CN" altLang="en-US" sz="2000" b="1" dirty="0">
                <a:solidFill>
                  <a:srgbClr val="091077"/>
                </a:solidFill>
                <a:latin typeface="Arial" panose="020B0604020202090204"/>
                <a:ea typeface="微软雅黑"/>
                <a:sym typeface="Arial" panose="020B0604020202090204"/>
              </a:rPr>
              <a:t>差异化更新</a:t>
            </a:r>
            <a:endParaRPr lang="en-US" altLang="zh-CN" sz="2000" b="1" dirty="0">
              <a:solidFill>
                <a:srgbClr val="091077"/>
              </a:solidFill>
              <a:latin typeface="Arial" panose="020B0604020202090204"/>
              <a:ea typeface="微软雅黑"/>
              <a:sym typeface="Arial" panose="020B0604020202090204"/>
            </a:endParaRPr>
          </a:p>
        </p:txBody>
      </p:sp>
      <p:sp>
        <p:nvSpPr>
          <p:cNvPr id="56" name="文本框 55"/>
          <p:cNvSpPr txBox="1"/>
          <p:nvPr/>
        </p:nvSpPr>
        <p:spPr>
          <a:xfrm>
            <a:off x="8751213" y="6090622"/>
            <a:ext cx="2599655" cy="525465"/>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pPr algn="l">
              <a:lnSpc>
                <a:spcPct val="150000"/>
              </a:lnSpc>
            </a:pPr>
            <a:r>
              <a:rPr lang="zh-CN" altLang="en-US" sz="1000" spc="120" dirty="0">
                <a:solidFill>
                  <a:schemeClr val="tx1"/>
                </a:solidFill>
                <a:latin typeface="Arial" panose="020B0604020202090204"/>
                <a:ea typeface="微软雅黑"/>
                <a:cs typeface="思源黑体 Normal" panose="020B0400000000000000" charset="-122"/>
                <a:sym typeface="Arial" panose="020B0604020202090204"/>
              </a:rPr>
              <a:t>可以根据不同人群下发不同动态包，差异化更有利于市场推广</a:t>
            </a:r>
            <a:endParaRPr lang="zh-CN" sz="1000" spc="120" dirty="0">
              <a:solidFill>
                <a:schemeClr val="tx1"/>
              </a:solidFill>
              <a:latin typeface="Arial" panose="020B0604020202090204"/>
              <a:ea typeface="微软雅黑"/>
              <a:cs typeface="思源黑体 Normal" panose="020B0400000000000000" charset="-122"/>
              <a:sym typeface="Arial" panose="020B0604020202090204"/>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2185670" y="63500"/>
            <a:ext cx="7442200" cy="6794500"/>
          </a:xfrm>
          <a:prstGeom prst="rect">
            <a:avLst/>
          </a:prstGeom>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2517140" y="471170"/>
            <a:ext cx="7157720" cy="6386830"/>
          </a:xfrm>
          <a:prstGeom prst="rect">
            <a:avLst/>
          </a:prstGeom>
        </p:spPr>
      </p:pic>
      <p:sp>
        <p:nvSpPr>
          <p:cNvPr id="5" name="文本框 4"/>
          <p:cNvSpPr txBox="1"/>
          <p:nvPr/>
        </p:nvSpPr>
        <p:spPr>
          <a:xfrm>
            <a:off x="7604760" y="817880"/>
            <a:ext cx="1668780" cy="645160"/>
          </a:xfrm>
          <a:prstGeom prst="rect">
            <a:avLst/>
          </a:prstGeom>
          <a:noFill/>
        </p:spPr>
        <p:txBody>
          <a:bodyPr wrap="square" rtlCol="0">
            <a:spAutoFit/>
          </a:bodyPr>
          <a:lstStyle/>
          <a:p>
            <a:r>
              <a:rPr lang="zh-CN" altLang="en-US"/>
              <a:t>通过编译器生成字节码产物</a:t>
            </a:r>
            <a:endParaRPr lang="zh-CN" altLang="en-US"/>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1523365" y="82550"/>
            <a:ext cx="8585200" cy="6692900"/>
          </a:xfrm>
          <a:prstGeom prst="rect">
            <a:avLst/>
          </a:prstGeom>
        </p:spPr>
      </p:pic>
      <p:cxnSp>
        <p:nvCxnSpPr>
          <p:cNvPr id="4" name="直接箭头连接符 3"/>
          <p:cNvCxnSpPr/>
          <p:nvPr/>
        </p:nvCxnSpPr>
        <p:spPr>
          <a:xfrm flipH="1">
            <a:off x="5191125" y="2858770"/>
            <a:ext cx="2169160" cy="6985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
        <p:nvSpPr>
          <p:cNvPr id="5" name="文本框 4"/>
          <p:cNvSpPr txBox="1"/>
          <p:nvPr/>
        </p:nvSpPr>
        <p:spPr>
          <a:xfrm>
            <a:off x="7440295" y="2639060"/>
            <a:ext cx="4064000" cy="368300"/>
          </a:xfrm>
          <a:prstGeom prst="rect">
            <a:avLst/>
          </a:prstGeom>
          <a:noFill/>
        </p:spPr>
        <p:txBody>
          <a:bodyPr wrap="square" rtlCol="0">
            <a:spAutoFit/>
          </a:bodyPr>
          <a:lstStyle/>
          <a:p>
            <a:r>
              <a:rPr lang="zh-CN" altLang="en-US"/>
              <a:t>原生</a:t>
            </a:r>
            <a:r>
              <a:rPr lang="en-US" altLang="zh-CN"/>
              <a:t>flutter</a:t>
            </a:r>
            <a:r>
              <a:rPr lang="zh-CN" altLang="en-US"/>
              <a:t>执行</a:t>
            </a:r>
            <a:endParaRPr lang="zh-CN" altLang="en-US"/>
          </a:p>
        </p:txBody>
      </p:sp>
      <p:cxnSp>
        <p:nvCxnSpPr>
          <p:cNvPr id="6" name="直接箭头连接符 5"/>
          <p:cNvCxnSpPr/>
          <p:nvPr/>
        </p:nvCxnSpPr>
        <p:spPr>
          <a:xfrm flipH="1" flipV="1">
            <a:off x="8399780" y="3178810"/>
            <a:ext cx="899795" cy="6985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7" name="直接箭头连接符 6"/>
          <p:cNvCxnSpPr/>
          <p:nvPr/>
        </p:nvCxnSpPr>
        <p:spPr>
          <a:xfrm flipH="1">
            <a:off x="6970395" y="3558540"/>
            <a:ext cx="899795" cy="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8" name="直接箭头连接符 7"/>
          <p:cNvCxnSpPr/>
          <p:nvPr/>
        </p:nvCxnSpPr>
        <p:spPr>
          <a:xfrm flipH="1" flipV="1">
            <a:off x="6970395" y="3845560"/>
            <a:ext cx="899795" cy="6985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9" name="直接箭头连接符 8"/>
          <p:cNvCxnSpPr/>
          <p:nvPr/>
        </p:nvCxnSpPr>
        <p:spPr>
          <a:xfrm flipH="1">
            <a:off x="9299575" y="3959860"/>
            <a:ext cx="890270" cy="47942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
        <p:nvSpPr>
          <p:cNvPr id="10" name="文本框 9"/>
          <p:cNvSpPr txBox="1"/>
          <p:nvPr/>
        </p:nvSpPr>
        <p:spPr>
          <a:xfrm>
            <a:off x="9228455" y="3051810"/>
            <a:ext cx="2466340" cy="368300"/>
          </a:xfrm>
          <a:prstGeom prst="rect">
            <a:avLst/>
          </a:prstGeom>
          <a:noFill/>
        </p:spPr>
        <p:txBody>
          <a:bodyPr wrap="square" rtlCol="0">
            <a:spAutoFit/>
          </a:bodyPr>
          <a:lstStyle/>
          <a:p>
            <a:r>
              <a:rPr lang="zh-CN" altLang="en-US"/>
              <a:t>加载动态化字节码</a:t>
            </a:r>
            <a:endParaRPr lang="zh-CN" altLang="en-US"/>
          </a:p>
        </p:txBody>
      </p:sp>
      <p:sp>
        <p:nvSpPr>
          <p:cNvPr id="11" name="文本框 10"/>
          <p:cNvSpPr txBox="1"/>
          <p:nvPr/>
        </p:nvSpPr>
        <p:spPr>
          <a:xfrm>
            <a:off x="7870190" y="3420110"/>
            <a:ext cx="1595120" cy="368300"/>
          </a:xfrm>
          <a:prstGeom prst="rect">
            <a:avLst/>
          </a:prstGeom>
          <a:noFill/>
        </p:spPr>
        <p:txBody>
          <a:bodyPr wrap="square" rtlCol="0">
            <a:spAutoFit/>
          </a:bodyPr>
          <a:lstStyle/>
          <a:p>
            <a:r>
              <a:rPr lang="zh-CN" altLang="en-US"/>
              <a:t>解释器初始化</a:t>
            </a:r>
            <a:endParaRPr lang="zh-CN" altLang="en-US"/>
          </a:p>
        </p:txBody>
      </p:sp>
      <p:sp>
        <p:nvSpPr>
          <p:cNvPr id="12" name="文本框 11"/>
          <p:cNvSpPr txBox="1"/>
          <p:nvPr/>
        </p:nvSpPr>
        <p:spPr>
          <a:xfrm>
            <a:off x="7997190" y="3788410"/>
            <a:ext cx="1595120" cy="368300"/>
          </a:xfrm>
          <a:prstGeom prst="rect">
            <a:avLst/>
          </a:prstGeom>
          <a:noFill/>
        </p:spPr>
        <p:txBody>
          <a:bodyPr wrap="square" rtlCol="0">
            <a:spAutoFit/>
          </a:bodyPr>
          <a:lstStyle/>
          <a:p>
            <a:r>
              <a:rPr lang="zh-CN" altLang="en-US"/>
              <a:t>加载桥接代码</a:t>
            </a:r>
            <a:endParaRPr lang="zh-CN" altLang="en-US"/>
          </a:p>
        </p:txBody>
      </p:sp>
      <p:sp>
        <p:nvSpPr>
          <p:cNvPr id="13" name="文本框 12"/>
          <p:cNvSpPr txBox="1"/>
          <p:nvPr/>
        </p:nvSpPr>
        <p:spPr>
          <a:xfrm>
            <a:off x="10108565" y="3558540"/>
            <a:ext cx="1595120" cy="922020"/>
          </a:xfrm>
          <a:prstGeom prst="rect">
            <a:avLst/>
          </a:prstGeom>
          <a:noFill/>
        </p:spPr>
        <p:txBody>
          <a:bodyPr wrap="square" rtlCol="0">
            <a:spAutoFit/>
          </a:bodyPr>
          <a:lstStyle/>
          <a:p>
            <a:r>
              <a:rPr lang="zh-CN" altLang="en-US"/>
              <a:t>通过解释器调用动态化字节码中的方法</a:t>
            </a:r>
            <a:endParaRPr lang="zh-CN" altLang="en-US"/>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7466330" y="-80010"/>
            <a:ext cx="3717290" cy="6858000"/>
          </a:xfrm>
          <a:prstGeom prst="rect">
            <a:avLst/>
          </a:prstGeom>
        </p:spPr>
      </p:pic>
      <p:pic>
        <p:nvPicPr>
          <p:cNvPr id="4" name="图片 3"/>
          <p:cNvPicPr>
            <a:picLocks noChangeAspect="1"/>
          </p:cNvPicPr>
          <p:nvPr/>
        </p:nvPicPr>
        <p:blipFill>
          <a:blip r:embed="rId2"/>
          <a:stretch>
            <a:fillRect/>
          </a:stretch>
        </p:blipFill>
        <p:spPr>
          <a:xfrm>
            <a:off x="276860" y="0"/>
            <a:ext cx="5307330" cy="5838190"/>
          </a:xfrm>
          <a:prstGeom prst="rect">
            <a:avLst/>
          </a:prstGeom>
        </p:spPr>
      </p:pic>
      <p:sp>
        <p:nvSpPr>
          <p:cNvPr id="5" name="文本框 4"/>
          <p:cNvSpPr txBox="1"/>
          <p:nvPr/>
        </p:nvSpPr>
        <p:spPr>
          <a:xfrm>
            <a:off x="3411855" y="777240"/>
            <a:ext cx="1668780" cy="368300"/>
          </a:xfrm>
          <a:prstGeom prst="rect">
            <a:avLst/>
          </a:prstGeom>
          <a:noFill/>
        </p:spPr>
        <p:txBody>
          <a:bodyPr wrap="square" rtlCol="0">
            <a:spAutoFit/>
          </a:bodyPr>
          <a:lstStyle/>
          <a:p>
            <a:r>
              <a:rPr lang="zh-CN" altLang="en-US"/>
              <a:t>动态化的代码</a:t>
            </a:r>
            <a:endParaRPr lang="zh-CN" altLang="en-US"/>
          </a:p>
        </p:txBody>
      </p:sp>
      <p:sp>
        <p:nvSpPr>
          <p:cNvPr id="6" name="右箭头 5"/>
          <p:cNvSpPr/>
          <p:nvPr/>
        </p:nvSpPr>
        <p:spPr>
          <a:xfrm>
            <a:off x="6000750" y="2388870"/>
            <a:ext cx="1029335" cy="1099820"/>
          </a:xfrm>
          <a:prstGeom prs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7" name="文本框 6"/>
          <p:cNvSpPr txBox="1"/>
          <p:nvPr/>
        </p:nvSpPr>
        <p:spPr>
          <a:xfrm>
            <a:off x="622299" y="5855970"/>
            <a:ext cx="5075115" cy="646331"/>
          </a:xfrm>
          <a:prstGeom prst="rect">
            <a:avLst/>
          </a:prstGeom>
          <a:noFill/>
        </p:spPr>
        <p:txBody>
          <a:bodyPr wrap="square" rtlCol="0">
            <a:spAutoFit/>
          </a:bodyPr>
          <a:lstStyle/>
          <a:p>
            <a:pPr algn="just"/>
            <a:r>
              <a:rPr lang="zh-CN" altLang="en-US" dirty="0"/>
              <a:t>同样的</a:t>
            </a:r>
            <a:r>
              <a:rPr lang="en-US" altLang="zh-CN" dirty="0"/>
              <a:t>dart</a:t>
            </a:r>
            <a:r>
              <a:rPr lang="zh-CN" altLang="en-US" dirty="0"/>
              <a:t>代码可以编译成动态化字节码或者二进制代码，可以生成同样可交互的</a:t>
            </a:r>
            <a:r>
              <a:rPr lang="en-US" altLang="zh-CN" dirty="0"/>
              <a:t>UI</a:t>
            </a:r>
            <a:endParaRPr lang="en-US" altLang="zh-CN"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组 3"/>
          <p:cNvPicPr>
            <a:picLocks noChangeAspect="1"/>
          </p:cNvPicPr>
          <p:nvPr/>
        </p:nvPicPr>
        <p:blipFill>
          <a:blip r:embed="rId1" cstate="screen"/>
          <a:stretch>
            <a:fillRect/>
          </a:stretch>
        </p:blipFill>
        <p:spPr>
          <a:xfrm flipV="1">
            <a:off x="0" y="5390515"/>
            <a:ext cx="1167130" cy="1467485"/>
          </a:xfrm>
          <a:prstGeom prst="rect">
            <a:avLst/>
          </a:prstGeom>
        </p:spPr>
      </p:pic>
      <p:pic>
        <p:nvPicPr>
          <p:cNvPr id="6" name="图片 5" descr="组 4"/>
          <p:cNvPicPr>
            <a:picLocks noChangeAspect="1"/>
          </p:cNvPicPr>
          <p:nvPr/>
        </p:nvPicPr>
        <p:blipFill>
          <a:blip r:embed="rId2" cstate="screen"/>
          <a:stretch>
            <a:fillRect/>
          </a:stretch>
        </p:blipFill>
        <p:spPr>
          <a:xfrm flipV="1">
            <a:off x="11287125" y="0"/>
            <a:ext cx="904875" cy="1633220"/>
          </a:xfrm>
          <a:prstGeom prst="rect">
            <a:avLst/>
          </a:prstGeom>
        </p:spPr>
      </p:pic>
      <p:sp>
        <p:nvSpPr>
          <p:cNvPr id="26" name="PA-圆角矩形 5"/>
          <p:cNvSpPr/>
          <p:nvPr>
            <p:custDataLst>
              <p:tags r:id="rId3"/>
            </p:custDataLst>
          </p:nvPr>
        </p:nvSpPr>
        <p:spPr>
          <a:xfrm>
            <a:off x="158115" y="341630"/>
            <a:ext cx="821055" cy="716915"/>
          </a:xfrm>
          <a:prstGeom prst="roundRect">
            <a:avLst>
              <a:gd name="adj" fmla="val 0"/>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rgbClr val="000000"/>
              </a:solidFill>
              <a:latin typeface="Arial" panose="020B0604020202090204"/>
              <a:ea typeface="微软雅黑"/>
              <a:sym typeface="Arial" panose="020B0604020202090204"/>
            </a:endParaRPr>
          </a:p>
        </p:txBody>
      </p:sp>
      <p:grpSp>
        <p:nvGrpSpPr>
          <p:cNvPr id="2" name="组合 1"/>
          <p:cNvGrpSpPr/>
          <p:nvPr/>
        </p:nvGrpSpPr>
        <p:grpSpPr>
          <a:xfrm>
            <a:off x="4304029" y="292735"/>
            <a:ext cx="4022285" cy="589915"/>
            <a:chOff x="7301" y="461"/>
            <a:chExt cx="5644" cy="929"/>
          </a:xfrm>
        </p:grpSpPr>
        <p:sp>
          <p:nvSpPr>
            <p:cNvPr id="4" name="文本框 3"/>
            <p:cNvSpPr txBox="1"/>
            <p:nvPr/>
          </p:nvSpPr>
          <p:spPr>
            <a:xfrm>
              <a:off x="7301" y="461"/>
              <a:ext cx="5644" cy="727"/>
            </a:xfrm>
            <a:prstGeom prst="rect">
              <a:avLst/>
            </a:prstGeom>
            <a:noFill/>
          </p:spPr>
          <p:txBody>
            <a:bodyPr wrap="square" rtlCol="0">
              <a:spAutoFit/>
            </a:bodyPr>
            <a:lstStyle/>
            <a:p>
              <a:pPr algn="ctr"/>
              <a:r>
                <a:rPr lang="en-US" altLang="zh-CN" sz="2400" b="1" dirty="0">
                  <a:solidFill>
                    <a:srgbClr val="091077"/>
                  </a:solidFill>
                  <a:latin typeface="Arial" panose="020B0604020202090204"/>
                  <a:ea typeface="微软雅黑"/>
                  <a:sym typeface="Arial" panose="020B0604020202090204"/>
                </a:rPr>
                <a:t>Flutter</a:t>
              </a:r>
              <a:r>
                <a:rPr lang="zh-CN" altLang="en-US" sz="2400" b="1" dirty="0">
                  <a:solidFill>
                    <a:srgbClr val="091077"/>
                  </a:solidFill>
                  <a:latin typeface="Arial" panose="020B0604020202090204"/>
                  <a:ea typeface="微软雅黑"/>
                  <a:sym typeface="Arial" panose="020B0604020202090204"/>
                </a:rPr>
                <a:t>动态化框架</a:t>
              </a:r>
              <a:endParaRPr lang="zh-CN" altLang="en-US" sz="2400" b="1" dirty="0">
                <a:solidFill>
                  <a:srgbClr val="091077"/>
                </a:solidFill>
                <a:latin typeface="Arial" panose="020B0604020202090204"/>
                <a:ea typeface="微软雅黑"/>
                <a:sym typeface="Arial" panose="020B0604020202090204"/>
              </a:endParaRPr>
            </a:p>
          </p:txBody>
        </p:sp>
        <p:cxnSp>
          <p:nvCxnSpPr>
            <p:cNvPr id="5" name="直接连接符 4"/>
            <p:cNvCxnSpPr/>
            <p:nvPr/>
          </p:nvCxnSpPr>
          <p:spPr>
            <a:xfrm>
              <a:off x="9127" y="1390"/>
              <a:ext cx="1726" cy="0"/>
            </a:xfrm>
            <a:prstGeom prst="line">
              <a:avLst/>
            </a:prstGeom>
            <a:ln w="31750">
              <a:solidFill>
                <a:srgbClr val="091077"/>
              </a:solidFill>
            </a:ln>
          </p:spPr>
          <p:style>
            <a:lnRef idx="1">
              <a:schemeClr val="accent1"/>
            </a:lnRef>
            <a:fillRef idx="0">
              <a:schemeClr val="accent1"/>
            </a:fillRef>
            <a:effectRef idx="0">
              <a:schemeClr val="accent1"/>
            </a:effectRef>
            <a:fontRef idx="minor">
              <a:schemeClr val="tx1"/>
            </a:fontRef>
          </p:style>
        </p:cxnSp>
      </p:grpSp>
      <p:grpSp>
        <p:nvGrpSpPr>
          <p:cNvPr id="19" name="Group 36"/>
          <p:cNvGrpSpPr/>
          <p:nvPr/>
        </p:nvGrpSpPr>
        <p:grpSpPr>
          <a:xfrm>
            <a:off x="2512624" y="2258482"/>
            <a:ext cx="355768" cy="517480"/>
            <a:chOff x="3720306" y="3668315"/>
            <a:chExt cx="314325" cy="457200"/>
          </a:xfrm>
          <a:solidFill>
            <a:schemeClr val="bg1"/>
          </a:solidFill>
        </p:grpSpPr>
        <p:sp>
          <p:nvSpPr>
            <p:cNvPr id="20" name="Freeform 114"/>
            <p:cNvSpPr>
              <a:spLocks noEditPoints="1"/>
            </p:cNvSpPr>
            <p:nvPr/>
          </p:nvSpPr>
          <p:spPr bwMode="auto">
            <a:xfrm>
              <a:off x="3720306" y="3668315"/>
              <a:ext cx="314325" cy="457200"/>
            </a:xfrm>
            <a:custGeom>
              <a:avLst/>
              <a:gdLst>
                <a:gd name="T0" fmla="*/ 184 w 793"/>
                <a:gd name="T1" fmla="*/ 669 h 1152"/>
                <a:gd name="T2" fmla="*/ 103 w 793"/>
                <a:gd name="T3" fmla="*/ 514 h 1152"/>
                <a:gd name="T4" fmla="*/ 78 w 793"/>
                <a:gd name="T5" fmla="*/ 439 h 1152"/>
                <a:gd name="T6" fmla="*/ 75 w 793"/>
                <a:gd name="T7" fmla="*/ 363 h 1152"/>
                <a:gd name="T8" fmla="*/ 92 w 793"/>
                <a:gd name="T9" fmla="*/ 284 h 1152"/>
                <a:gd name="T10" fmla="*/ 128 w 793"/>
                <a:gd name="T11" fmla="*/ 215 h 1152"/>
                <a:gd name="T12" fmla="*/ 180 w 793"/>
                <a:gd name="T13" fmla="*/ 156 h 1152"/>
                <a:gd name="T14" fmla="*/ 242 w 793"/>
                <a:gd name="T15" fmla="*/ 112 h 1152"/>
                <a:gd name="T16" fmla="*/ 316 w 793"/>
                <a:gd name="T17" fmla="*/ 82 h 1152"/>
                <a:gd name="T18" fmla="*/ 397 w 793"/>
                <a:gd name="T19" fmla="*/ 72 h 1152"/>
                <a:gd name="T20" fmla="*/ 478 w 793"/>
                <a:gd name="T21" fmla="*/ 82 h 1152"/>
                <a:gd name="T22" fmla="*/ 551 w 793"/>
                <a:gd name="T23" fmla="*/ 112 h 1152"/>
                <a:gd name="T24" fmla="*/ 615 w 793"/>
                <a:gd name="T25" fmla="*/ 156 h 1152"/>
                <a:gd name="T26" fmla="*/ 666 w 793"/>
                <a:gd name="T27" fmla="*/ 215 h 1152"/>
                <a:gd name="T28" fmla="*/ 701 w 793"/>
                <a:gd name="T29" fmla="*/ 284 h 1152"/>
                <a:gd name="T30" fmla="*/ 720 w 793"/>
                <a:gd name="T31" fmla="*/ 363 h 1152"/>
                <a:gd name="T32" fmla="*/ 717 w 793"/>
                <a:gd name="T33" fmla="*/ 438 h 1152"/>
                <a:gd name="T34" fmla="*/ 691 w 793"/>
                <a:gd name="T35" fmla="*/ 513 h 1152"/>
                <a:gd name="T36" fmla="*/ 610 w 793"/>
                <a:gd name="T37" fmla="*/ 669 h 1152"/>
                <a:gd name="T38" fmla="*/ 397 w 793"/>
                <a:gd name="T39" fmla="*/ 1080 h 1152"/>
                <a:gd name="T40" fmla="*/ 346 w 793"/>
                <a:gd name="T41" fmla="*/ 1067 h 1152"/>
                <a:gd name="T42" fmla="*/ 469 w 793"/>
                <a:gd name="T43" fmla="*/ 1036 h 1152"/>
                <a:gd name="T44" fmla="*/ 445 w 793"/>
                <a:gd name="T45" fmla="*/ 1071 h 1152"/>
                <a:gd name="T46" fmla="*/ 412 w 793"/>
                <a:gd name="T47" fmla="*/ 1079 h 1152"/>
                <a:gd name="T48" fmla="*/ 263 w 793"/>
                <a:gd name="T49" fmla="*/ 846 h 1152"/>
                <a:gd name="T50" fmla="*/ 528 w 793"/>
                <a:gd name="T51" fmla="*/ 857 h 1152"/>
                <a:gd name="T52" fmla="*/ 307 w 793"/>
                <a:gd name="T53" fmla="*/ 986 h 1152"/>
                <a:gd name="T54" fmla="*/ 290 w 793"/>
                <a:gd name="T55" fmla="*/ 931 h 1152"/>
                <a:gd name="T56" fmla="*/ 496 w 793"/>
                <a:gd name="T57" fmla="*/ 958 h 1152"/>
                <a:gd name="T58" fmla="*/ 376 w 793"/>
                <a:gd name="T59" fmla="*/ 0 h 1152"/>
                <a:gd name="T60" fmla="*/ 279 w 793"/>
                <a:gd name="T61" fmla="*/ 18 h 1152"/>
                <a:gd name="T62" fmla="*/ 192 w 793"/>
                <a:gd name="T63" fmla="*/ 58 h 1152"/>
                <a:gd name="T64" fmla="*/ 117 w 793"/>
                <a:gd name="T65" fmla="*/ 116 h 1152"/>
                <a:gd name="T66" fmla="*/ 59 w 793"/>
                <a:gd name="T67" fmla="*/ 190 h 1152"/>
                <a:gd name="T68" fmla="*/ 19 w 793"/>
                <a:gd name="T69" fmla="*/ 278 h 1152"/>
                <a:gd name="T70" fmla="*/ 2 w 793"/>
                <a:gd name="T71" fmla="*/ 375 h 1152"/>
                <a:gd name="T72" fmla="*/ 7 w 793"/>
                <a:gd name="T73" fmla="*/ 451 h 1152"/>
                <a:gd name="T74" fmla="*/ 59 w 793"/>
                <a:gd name="T75" fmla="*/ 589 h 1152"/>
                <a:gd name="T76" fmla="*/ 160 w 793"/>
                <a:gd name="T77" fmla="*/ 778 h 1152"/>
                <a:gd name="T78" fmla="*/ 234 w 793"/>
                <a:gd name="T79" fmla="*/ 994 h 1152"/>
                <a:gd name="T80" fmla="*/ 270 w 793"/>
                <a:gd name="T81" fmla="*/ 1086 h 1152"/>
                <a:gd name="T82" fmla="*/ 302 w 793"/>
                <a:gd name="T83" fmla="*/ 1125 h 1152"/>
                <a:gd name="T84" fmla="*/ 347 w 793"/>
                <a:gd name="T85" fmla="*/ 1146 h 1152"/>
                <a:gd name="T86" fmla="*/ 411 w 793"/>
                <a:gd name="T87" fmla="*/ 1152 h 1152"/>
                <a:gd name="T88" fmla="*/ 467 w 793"/>
                <a:gd name="T89" fmla="*/ 1140 h 1152"/>
                <a:gd name="T90" fmla="*/ 507 w 793"/>
                <a:gd name="T91" fmla="*/ 1111 h 1152"/>
                <a:gd name="T92" fmla="*/ 535 w 793"/>
                <a:gd name="T93" fmla="*/ 1066 h 1152"/>
                <a:gd name="T94" fmla="*/ 578 w 793"/>
                <a:gd name="T95" fmla="*/ 935 h 1152"/>
                <a:gd name="T96" fmla="*/ 633 w 793"/>
                <a:gd name="T97" fmla="*/ 779 h 1152"/>
                <a:gd name="T98" fmla="*/ 735 w 793"/>
                <a:gd name="T99" fmla="*/ 589 h 1152"/>
                <a:gd name="T100" fmla="*/ 787 w 793"/>
                <a:gd name="T101" fmla="*/ 451 h 1152"/>
                <a:gd name="T102" fmla="*/ 792 w 793"/>
                <a:gd name="T103" fmla="*/ 375 h 1152"/>
                <a:gd name="T104" fmla="*/ 775 w 793"/>
                <a:gd name="T105" fmla="*/ 278 h 1152"/>
                <a:gd name="T106" fmla="*/ 736 w 793"/>
                <a:gd name="T107" fmla="*/ 190 h 1152"/>
                <a:gd name="T108" fmla="*/ 677 w 793"/>
                <a:gd name="T109" fmla="*/ 116 h 1152"/>
                <a:gd name="T110" fmla="*/ 602 w 793"/>
                <a:gd name="T111" fmla="*/ 58 h 1152"/>
                <a:gd name="T112" fmla="*/ 515 w 793"/>
                <a:gd name="T113" fmla="*/ 18 h 1152"/>
                <a:gd name="T114" fmla="*/ 417 w 793"/>
                <a:gd name="T115" fmla="*/ 0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93" h="1152">
                  <a:moveTo>
                    <a:pt x="565" y="756"/>
                  </a:moveTo>
                  <a:lnTo>
                    <a:pt x="229" y="756"/>
                  </a:lnTo>
                  <a:lnTo>
                    <a:pt x="215" y="727"/>
                  </a:lnTo>
                  <a:lnTo>
                    <a:pt x="200" y="698"/>
                  </a:lnTo>
                  <a:lnTo>
                    <a:pt x="184" y="669"/>
                  </a:lnTo>
                  <a:lnTo>
                    <a:pt x="169" y="640"/>
                  </a:lnTo>
                  <a:lnTo>
                    <a:pt x="151" y="608"/>
                  </a:lnTo>
                  <a:lnTo>
                    <a:pt x="133" y="577"/>
                  </a:lnTo>
                  <a:lnTo>
                    <a:pt x="117" y="545"/>
                  </a:lnTo>
                  <a:lnTo>
                    <a:pt x="103" y="514"/>
                  </a:lnTo>
                  <a:lnTo>
                    <a:pt x="97" y="498"/>
                  </a:lnTo>
                  <a:lnTo>
                    <a:pt x="91" y="483"/>
                  </a:lnTo>
                  <a:lnTo>
                    <a:pt x="86" y="468"/>
                  </a:lnTo>
                  <a:lnTo>
                    <a:pt x="81" y="453"/>
                  </a:lnTo>
                  <a:lnTo>
                    <a:pt x="78" y="439"/>
                  </a:lnTo>
                  <a:lnTo>
                    <a:pt x="75" y="424"/>
                  </a:lnTo>
                  <a:lnTo>
                    <a:pt x="74" y="410"/>
                  </a:lnTo>
                  <a:lnTo>
                    <a:pt x="73" y="396"/>
                  </a:lnTo>
                  <a:lnTo>
                    <a:pt x="74" y="379"/>
                  </a:lnTo>
                  <a:lnTo>
                    <a:pt x="75" y="363"/>
                  </a:lnTo>
                  <a:lnTo>
                    <a:pt x="77" y="347"/>
                  </a:lnTo>
                  <a:lnTo>
                    <a:pt x="79" y="331"/>
                  </a:lnTo>
                  <a:lnTo>
                    <a:pt x="84" y="315"/>
                  </a:lnTo>
                  <a:lnTo>
                    <a:pt x="88" y="300"/>
                  </a:lnTo>
                  <a:lnTo>
                    <a:pt x="92" y="284"/>
                  </a:lnTo>
                  <a:lnTo>
                    <a:pt x="99" y="270"/>
                  </a:lnTo>
                  <a:lnTo>
                    <a:pt x="105" y="255"/>
                  </a:lnTo>
                  <a:lnTo>
                    <a:pt x="112" y="241"/>
                  </a:lnTo>
                  <a:lnTo>
                    <a:pt x="120" y="228"/>
                  </a:lnTo>
                  <a:lnTo>
                    <a:pt x="128" y="215"/>
                  </a:lnTo>
                  <a:lnTo>
                    <a:pt x="138" y="202"/>
                  </a:lnTo>
                  <a:lnTo>
                    <a:pt x="147" y="190"/>
                  </a:lnTo>
                  <a:lnTo>
                    <a:pt x="157" y="179"/>
                  </a:lnTo>
                  <a:lnTo>
                    <a:pt x="168" y="167"/>
                  </a:lnTo>
                  <a:lnTo>
                    <a:pt x="180" y="156"/>
                  </a:lnTo>
                  <a:lnTo>
                    <a:pt x="191" y="146"/>
                  </a:lnTo>
                  <a:lnTo>
                    <a:pt x="204" y="136"/>
                  </a:lnTo>
                  <a:lnTo>
                    <a:pt x="216" y="128"/>
                  </a:lnTo>
                  <a:lnTo>
                    <a:pt x="229" y="119"/>
                  </a:lnTo>
                  <a:lnTo>
                    <a:pt x="242" y="112"/>
                  </a:lnTo>
                  <a:lnTo>
                    <a:pt x="256" y="104"/>
                  </a:lnTo>
                  <a:lnTo>
                    <a:pt x="270" y="98"/>
                  </a:lnTo>
                  <a:lnTo>
                    <a:pt x="286" y="91"/>
                  </a:lnTo>
                  <a:lnTo>
                    <a:pt x="301" y="87"/>
                  </a:lnTo>
                  <a:lnTo>
                    <a:pt x="316" y="82"/>
                  </a:lnTo>
                  <a:lnTo>
                    <a:pt x="332" y="78"/>
                  </a:lnTo>
                  <a:lnTo>
                    <a:pt x="348" y="76"/>
                  </a:lnTo>
                  <a:lnTo>
                    <a:pt x="364" y="74"/>
                  </a:lnTo>
                  <a:lnTo>
                    <a:pt x="381" y="73"/>
                  </a:lnTo>
                  <a:lnTo>
                    <a:pt x="397" y="72"/>
                  </a:lnTo>
                  <a:lnTo>
                    <a:pt x="414" y="73"/>
                  </a:lnTo>
                  <a:lnTo>
                    <a:pt x="430" y="74"/>
                  </a:lnTo>
                  <a:lnTo>
                    <a:pt x="447" y="76"/>
                  </a:lnTo>
                  <a:lnTo>
                    <a:pt x="463" y="78"/>
                  </a:lnTo>
                  <a:lnTo>
                    <a:pt x="478" y="82"/>
                  </a:lnTo>
                  <a:lnTo>
                    <a:pt x="493" y="87"/>
                  </a:lnTo>
                  <a:lnTo>
                    <a:pt x="508" y="91"/>
                  </a:lnTo>
                  <a:lnTo>
                    <a:pt x="523" y="98"/>
                  </a:lnTo>
                  <a:lnTo>
                    <a:pt x="537" y="104"/>
                  </a:lnTo>
                  <a:lnTo>
                    <a:pt x="551" y="112"/>
                  </a:lnTo>
                  <a:lnTo>
                    <a:pt x="565" y="119"/>
                  </a:lnTo>
                  <a:lnTo>
                    <a:pt x="578" y="128"/>
                  </a:lnTo>
                  <a:lnTo>
                    <a:pt x="591" y="136"/>
                  </a:lnTo>
                  <a:lnTo>
                    <a:pt x="603" y="146"/>
                  </a:lnTo>
                  <a:lnTo>
                    <a:pt x="615" y="156"/>
                  </a:lnTo>
                  <a:lnTo>
                    <a:pt x="626" y="167"/>
                  </a:lnTo>
                  <a:lnTo>
                    <a:pt x="637" y="179"/>
                  </a:lnTo>
                  <a:lnTo>
                    <a:pt x="647" y="190"/>
                  </a:lnTo>
                  <a:lnTo>
                    <a:pt x="656" y="202"/>
                  </a:lnTo>
                  <a:lnTo>
                    <a:pt x="666" y="215"/>
                  </a:lnTo>
                  <a:lnTo>
                    <a:pt x="674" y="228"/>
                  </a:lnTo>
                  <a:lnTo>
                    <a:pt x="682" y="241"/>
                  </a:lnTo>
                  <a:lnTo>
                    <a:pt x="688" y="255"/>
                  </a:lnTo>
                  <a:lnTo>
                    <a:pt x="696" y="270"/>
                  </a:lnTo>
                  <a:lnTo>
                    <a:pt x="701" y="284"/>
                  </a:lnTo>
                  <a:lnTo>
                    <a:pt x="707" y="300"/>
                  </a:lnTo>
                  <a:lnTo>
                    <a:pt x="711" y="315"/>
                  </a:lnTo>
                  <a:lnTo>
                    <a:pt x="714" y="331"/>
                  </a:lnTo>
                  <a:lnTo>
                    <a:pt x="718" y="347"/>
                  </a:lnTo>
                  <a:lnTo>
                    <a:pt x="720" y="363"/>
                  </a:lnTo>
                  <a:lnTo>
                    <a:pt x="721" y="379"/>
                  </a:lnTo>
                  <a:lnTo>
                    <a:pt x="721" y="396"/>
                  </a:lnTo>
                  <a:lnTo>
                    <a:pt x="721" y="410"/>
                  </a:lnTo>
                  <a:lnTo>
                    <a:pt x="719" y="424"/>
                  </a:lnTo>
                  <a:lnTo>
                    <a:pt x="717" y="438"/>
                  </a:lnTo>
                  <a:lnTo>
                    <a:pt x="712" y="453"/>
                  </a:lnTo>
                  <a:lnTo>
                    <a:pt x="708" y="468"/>
                  </a:lnTo>
                  <a:lnTo>
                    <a:pt x="704" y="483"/>
                  </a:lnTo>
                  <a:lnTo>
                    <a:pt x="697" y="498"/>
                  </a:lnTo>
                  <a:lnTo>
                    <a:pt x="691" y="513"/>
                  </a:lnTo>
                  <a:lnTo>
                    <a:pt x="677" y="545"/>
                  </a:lnTo>
                  <a:lnTo>
                    <a:pt x="660" y="577"/>
                  </a:lnTo>
                  <a:lnTo>
                    <a:pt x="643" y="608"/>
                  </a:lnTo>
                  <a:lnTo>
                    <a:pt x="626" y="641"/>
                  </a:lnTo>
                  <a:lnTo>
                    <a:pt x="610" y="669"/>
                  </a:lnTo>
                  <a:lnTo>
                    <a:pt x="594" y="698"/>
                  </a:lnTo>
                  <a:lnTo>
                    <a:pt x="579" y="727"/>
                  </a:lnTo>
                  <a:lnTo>
                    <a:pt x="565" y="756"/>
                  </a:lnTo>
                  <a:lnTo>
                    <a:pt x="565" y="756"/>
                  </a:lnTo>
                  <a:close/>
                  <a:moveTo>
                    <a:pt x="397" y="1080"/>
                  </a:moveTo>
                  <a:lnTo>
                    <a:pt x="384" y="1079"/>
                  </a:lnTo>
                  <a:lnTo>
                    <a:pt x="373" y="1078"/>
                  </a:lnTo>
                  <a:lnTo>
                    <a:pt x="363" y="1076"/>
                  </a:lnTo>
                  <a:lnTo>
                    <a:pt x="355" y="1073"/>
                  </a:lnTo>
                  <a:lnTo>
                    <a:pt x="346" y="1067"/>
                  </a:lnTo>
                  <a:lnTo>
                    <a:pt x="339" y="1059"/>
                  </a:lnTo>
                  <a:lnTo>
                    <a:pt x="332" y="1049"/>
                  </a:lnTo>
                  <a:lnTo>
                    <a:pt x="326" y="1035"/>
                  </a:lnTo>
                  <a:lnTo>
                    <a:pt x="478" y="1016"/>
                  </a:lnTo>
                  <a:lnTo>
                    <a:pt x="469" y="1036"/>
                  </a:lnTo>
                  <a:lnTo>
                    <a:pt x="462" y="1051"/>
                  </a:lnTo>
                  <a:lnTo>
                    <a:pt x="457" y="1057"/>
                  </a:lnTo>
                  <a:lnTo>
                    <a:pt x="454" y="1062"/>
                  </a:lnTo>
                  <a:lnTo>
                    <a:pt x="450" y="1066"/>
                  </a:lnTo>
                  <a:lnTo>
                    <a:pt x="445" y="1071"/>
                  </a:lnTo>
                  <a:lnTo>
                    <a:pt x="440" y="1073"/>
                  </a:lnTo>
                  <a:lnTo>
                    <a:pt x="436" y="1075"/>
                  </a:lnTo>
                  <a:lnTo>
                    <a:pt x="430" y="1077"/>
                  </a:lnTo>
                  <a:lnTo>
                    <a:pt x="425" y="1078"/>
                  </a:lnTo>
                  <a:lnTo>
                    <a:pt x="412" y="1079"/>
                  </a:lnTo>
                  <a:lnTo>
                    <a:pt x="397" y="1080"/>
                  </a:lnTo>
                  <a:close/>
                  <a:moveTo>
                    <a:pt x="279" y="897"/>
                  </a:moveTo>
                  <a:lnTo>
                    <a:pt x="275" y="881"/>
                  </a:lnTo>
                  <a:lnTo>
                    <a:pt x="269" y="863"/>
                  </a:lnTo>
                  <a:lnTo>
                    <a:pt x="263" y="846"/>
                  </a:lnTo>
                  <a:lnTo>
                    <a:pt x="258" y="828"/>
                  </a:lnTo>
                  <a:lnTo>
                    <a:pt x="537" y="828"/>
                  </a:lnTo>
                  <a:lnTo>
                    <a:pt x="534" y="837"/>
                  </a:lnTo>
                  <a:lnTo>
                    <a:pt x="531" y="847"/>
                  </a:lnTo>
                  <a:lnTo>
                    <a:pt x="528" y="857"/>
                  </a:lnTo>
                  <a:lnTo>
                    <a:pt x="524" y="867"/>
                  </a:lnTo>
                  <a:lnTo>
                    <a:pt x="279" y="897"/>
                  </a:lnTo>
                  <a:close/>
                  <a:moveTo>
                    <a:pt x="491" y="978"/>
                  </a:moveTo>
                  <a:lnTo>
                    <a:pt x="312" y="1000"/>
                  </a:lnTo>
                  <a:lnTo>
                    <a:pt x="307" y="986"/>
                  </a:lnTo>
                  <a:lnTo>
                    <a:pt x="302" y="970"/>
                  </a:lnTo>
                  <a:lnTo>
                    <a:pt x="296" y="952"/>
                  </a:lnTo>
                  <a:lnTo>
                    <a:pt x="290" y="932"/>
                  </a:lnTo>
                  <a:lnTo>
                    <a:pt x="290" y="931"/>
                  </a:lnTo>
                  <a:lnTo>
                    <a:pt x="290" y="931"/>
                  </a:lnTo>
                  <a:lnTo>
                    <a:pt x="512" y="903"/>
                  </a:lnTo>
                  <a:lnTo>
                    <a:pt x="508" y="919"/>
                  </a:lnTo>
                  <a:lnTo>
                    <a:pt x="504" y="936"/>
                  </a:lnTo>
                  <a:lnTo>
                    <a:pt x="499" y="946"/>
                  </a:lnTo>
                  <a:lnTo>
                    <a:pt x="496" y="958"/>
                  </a:lnTo>
                  <a:lnTo>
                    <a:pt x="493" y="968"/>
                  </a:lnTo>
                  <a:lnTo>
                    <a:pt x="491" y="978"/>
                  </a:lnTo>
                  <a:lnTo>
                    <a:pt x="491" y="978"/>
                  </a:lnTo>
                  <a:close/>
                  <a:moveTo>
                    <a:pt x="397" y="0"/>
                  </a:moveTo>
                  <a:lnTo>
                    <a:pt x="376" y="0"/>
                  </a:lnTo>
                  <a:lnTo>
                    <a:pt x="357" y="1"/>
                  </a:lnTo>
                  <a:lnTo>
                    <a:pt x="336" y="5"/>
                  </a:lnTo>
                  <a:lnTo>
                    <a:pt x="317" y="8"/>
                  </a:lnTo>
                  <a:lnTo>
                    <a:pt x="299" y="12"/>
                  </a:lnTo>
                  <a:lnTo>
                    <a:pt x="279" y="18"/>
                  </a:lnTo>
                  <a:lnTo>
                    <a:pt x="261" y="24"/>
                  </a:lnTo>
                  <a:lnTo>
                    <a:pt x="242" y="31"/>
                  </a:lnTo>
                  <a:lnTo>
                    <a:pt x="225" y="39"/>
                  </a:lnTo>
                  <a:lnTo>
                    <a:pt x="208" y="48"/>
                  </a:lnTo>
                  <a:lnTo>
                    <a:pt x="192" y="58"/>
                  </a:lnTo>
                  <a:lnTo>
                    <a:pt x="175" y="67"/>
                  </a:lnTo>
                  <a:lnTo>
                    <a:pt x="160" y="78"/>
                  </a:lnTo>
                  <a:lnTo>
                    <a:pt x="145" y="90"/>
                  </a:lnTo>
                  <a:lnTo>
                    <a:pt x="131" y="103"/>
                  </a:lnTo>
                  <a:lnTo>
                    <a:pt x="117" y="116"/>
                  </a:lnTo>
                  <a:lnTo>
                    <a:pt x="104" y="130"/>
                  </a:lnTo>
                  <a:lnTo>
                    <a:pt x="91" y="144"/>
                  </a:lnTo>
                  <a:lnTo>
                    <a:pt x="79" y="159"/>
                  </a:lnTo>
                  <a:lnTo>
                    <a:pt x="69" y="174"/>
                  </a:lnTo>
                  <a:lnTo>
                    <a:pt x="59" y="190"/>
                  </a:lnTo>
                  <a:lnTo>
                    <a:pt x="49" y="207"/>
                  </a:lnTo>
                  <a:lnTo>
                    <a:pt x="40" y="224"/>
                  </a:lnTo>
                  <a:lnTo>
                    <a:pt x="32" y="242"/>
                  </a:lnTo>
                  <a:lnTo>
                    <a:pt x="25" y="260"/>
                  </a:lnTo>
                  <a:lnTo>
                    <a:pt x="19" y="278"/>
                  </a:lnTo>
                  <a:lnTo>
                    <a:pt x="13" y="297"/>
                  </a:lnTo>
                  <a:lnTo>
                    <a:pt x="9" y="316"/>
                  </a:lnTo>
                  <a:lnTo>
                    <a:pt x="6" y="335"/>
                  </a:lnTo>
                  <a:lnTo>
                    <a:pt x="3" y="356"/>
                  </a:lnTo>
                  <a:lnTo>
                    <a:pt x="2" y="375"/>
                  </a:lnTo>
                  <a:lnTo>
                    <a:pt x="0" y="396"/>
                  </a:lnTo>
                  <a:lnTo>
                    <a:pt x="2" y="410"/>
                  </a:lnTo>
                  <a:lnTo>
                    <a:pt x="3" y="424"/>
                  </a:lnTo>
                  <a:lnTo>
                    <a:pt x="5" y="437"/>
                  </a:lnTo>
                  <a:lnTo>
                    <a:pt x="7" y="451"/>
                  </a:lnTo>
                  <a:lnTo>
                    <a:pt x="13" y="479"/>
                  </a:lnTo>
                  <a:lnTo>
                    <a:pt x="22" y="506"/>
                  </a:lnTo>
                  <a:lnTo>
                    <a:pt x="33" y="534"/>
                  </a:lnTo>
                  <a:lnTo>
                    <a:pt x="46" y="561"/>
                  </a:lnTo>
                  <a:lnTo>
                    <a:pt x="59" y="589"/>
                  </a:lnTo>
                  <a:lnTo>
                    <a:pt x="74" y="617"/>
                  </a:lnTo>
                  <a:lnTo>
                    <a:pt x="103" y="671"/>
                  </a:lnTo>
                  <a:lnTo>
                    <a:pt x="133" y="725"/>
                  </a:lnTo>
                  <a:lnTo>
                    <a:pt x="147" y="752"/>
                  </a:lnTo>
                  <a:lnTo>
                    <a:pt x="160" y="778"/>
                  </a:lnTo>
                  <a:lnTo>
                    <a:pt x="172" y="804"/>
                  </a:lnTo>
                  <a:lnTo>
                    <a:pt x="182" y="830"/>
                  </a:lnTo>
                  <a:lnTo>
                    <a:pt x="206" y="901"/>
                  </a:lnTo>
                  <a:lnTo>
                    <a:pt x="225" y="965"/>
                  </a:lnTo>
                  <a:lnTo>
                    <a:pt x="234" y="994"/>
                  </a:lnTo>
                  <a:lnTo>
                    <a:pt x="242" y="1020"/>
                  </a:lnTo>
                  <a:lnTo>
                    <a:pt x="251" y="1045"/>
                  </a:lnTo>
                  <a:lnTo>
                    <a:pt x="260" y="1066"/>
                  </a:lnTo>
                  <a:lnTo>
                    <a:pt x="265" y="1076"/>
                  </a:lnTo>
                  <a:lnTo>
                    <a:pt x="270" y="1086"/>
                  </a:lnTo>
                  <a:lnTo>
                    <a:pt x="276" y="1094"/>
                  </a:lnTo>
                  <a:lnTo>
                    <a:pt x="281" y="1103"/>
                  </a:lnTo>
                  <a:lnTo>
                    <a:pt x="288" y="1111"/>
                  </a:lnTo>
                  <a:lnTo>
                    <a:pt x="295" y="1118"/>
                  </a:lnTo>
                  <a:lnTo>
                    <a:pt x="302" y="1125"/>
                  </a:lnTo>
                  <a:lnTo>
                    <a:pt x="310" y="1130"/>
                  </a:lnTo>
                  <a:lnTo>
                    <a:pt x="318" y="1135"/>
                  </a:lnTo>
                  <a:lnTo>
                    <a:pt x="328" y="1140"/>
                  </a:lnTo>
                  <a:lnTo>
                    <a:pt x="337" y="1143"/>
                  </a:lnTo>
                  <a:lnTo>
                    <a:pt x="347" y="1146"/>
                  </a:lnTo>
                  <a:lnTo>
                    <a:pt x="359" y="1148"/>
                  </a:lnTo>
                  <a:lnTo>
                    <a:pt x="371" y="1151"/>
                  </a:lnTo>
                  <a:lnTo>
                    <a:pt x="383" y="1152"/>
                  </a:lnTo>
                  <a:lnTo>
                    <a:pt x="397" y="1152"/>
                  </a:lnTo>
                  <a:lnTo>
                    <a:pt x="411" y="1152"/>
                  </a:lnTo>
                  <a:lnTo>
                    <a:pt x="424" y="1151"/>
                  </a:lnTo>
                  <a:lnTo>
                    <a:pt x="436" y="1148"/>
                  </a:lnTo>
                  <a:lnTo>
                    <a:pt x="448" y="1146"/>
                  </a:lnTo>
                  <a:lnTo>
                    <a:pt x="457" y="1143"/>
                  </a:lnTo>
                  <a:lnTo>
                    <a:pt x="467" y="1140"/>
                  </a:lnTo>
                  <a:lnTo>
                    <a:pt x="477" y="1135"/>
                  </a:lnTo>
                  <a:lnTo>
                    <a:pt x="485" y="1130"/>
                  </a:lnTo>
                  <a:lnTo>
                    <a:pt x="493" y="1125"/>
                  </a:lnTo>
                  <a:lnTo>
                    <a:pt x="501" y="1118"/>
                  </a:lnTo>
                  <a:lnTo>
                    <a:pt x="507" y="1111"/>
                  </a:lnTo>
                  <a:lnTo>
                    <a:pt x="513" y="1103"/>
                  </a:lnTo>
                  <a:lnTo>
                    <a:pt x="519" y="1095"/>
                  </a:lnTo>
                  <a:lnTo>
                    <a:pt x="524" y="1086"/>
                  </a:lnTo>
                  <a:lnTo>
                    <a:pt x="530" y="1077"/>
                  </a:lnTo>
                  <a:lnTo>
                    <a:pt x="535" y="1066"/>
                  </a:lnTo>
                  <a:lnTo>
                    <a:pt x="544" y="1045"/>
                  </a:lnTo>
                  <a:lnTo>
                    <a:pt x="552" y="1021"/>
                  </a:lnTo>
                  <a:lnTo>
                    <a:pt x="561" y="994"/>
                  </a:lnTo>
                  <a:lnTo>
                    <a:pt x="570" y="966"/>
                  </a:lnTo>
                  <a:lnTo>
                    <a:pt x="578" y="935"/>
                  </a:lnTo>
                  <a:lnTo>
                    <a:pt x="588" y="902"/>
                  </a:lnTo>
                  <a:lnTo>
                    <a:pt x="599" y="868"/>
                  </a:lnTo>
                  <a:lnTo>
                    <a:pt x="612" y="831"/>
                  </a:lnTo>
                  <a:lnTo>
                    <a:pt x="621" y="805"/>
                  </a:lnTo>
                  <a:lnTo>
                    <a:pt x="633" y="779"/>
                  </a:lnTo>
                  <a:lnTo>
                    <a:pt x="646" y="753"/>
                  </a:lnTo>
                  <a:lnTo>
                    <a:pt x="660" y="726"/>
                  </a:lnTo>
                  <a:lnTo>
                    <a:pt x="691" y="672"/>
                  </a:lnTo>
                  <a:lnTo>
                    <a:pt x="721" y="617"/>
                  </a:lnTo>
                  <a:lnTo>
                    <a:pt x="735" y="589"/>
                  </a:lnTo>
                  <a:lnTo>
                    <a:pt x="749" y="561"/>
                  </a:lnTo>
                  <a:lnTo>
                    <a:pt x="761" y="533"/>
                  </a:lnTo>
                  <a:lnTo>
                    <a:pt x="772" y="506"/>
                  </a:lnTo>
                  <a:lnTo>
                    <a:pt x="780" y="478"/>
                  </a:lnTo>
                  <a:lnTo>
                    <a:pt x="787" y="451"/>
                  </a:lnTo>
                  <a:lnTo>
                    <a:pt x="790" y="437"/>
                  </a:lnTo>
                  <a:lnTo>
                    <a:pt x="791" y="423"/>
                  </a:lnTo>
                  <a:lnTo>
                    <a:pt x="792" y="410"/>
                  </a:lnTo>
                  <a:lnTo>
                    <a:pt x="793" y="396"/>
                  </a:lnTo>
                  <a:lnTo>
                    <a:pt x="792" y="375"/>
                  </a:lnTo>
                  <a:lnTo>
                    <a:pt x="791" y="356"/>
                  </a:lnTo>
                  <a:lnTo>
                    <a:pt x="789" y="335"/>
                  </a:lnTo>
                  <a:lnTo>
                    <a:pt x="785" y="316"/>
                  </a:lnTo>
                  <a:lnTo>
                    <a:pt x="780" y="297"/>
                  </a:lnTo>
                  <a:lnTo>
                    <a:pt x="775" y="278"/>
                  </a:lnTo>
                  <a:lnTo>
                    <a:pt x="769" y="260"/>
                  </a:lnTo>
                  <a:lnTo>
                    <a:pt x="762" y="242"/>
                  </a:lnTo>
                  <a:lnTo>
                    <a:pt x="754" y="224"/>
                  </a:lnTo>
                  <a:lnTo>
                    <a:pt x="746" y="207"/>
                  </a:lnTo>
                  <a:lnTo>
                    <a:pt x="736" y="190"/>
                  </a:lnTo>
                  <a:lnTo>
                    <a:pt x="725" y="174"/>
                  </a:lnTo>
                  <a:lnTo>
                    <a:pt x="714" y="159"/>
                  </a:lnTo>
                  <a:lnTo>
                    <a:pt x="703" y="144"/>
                  </a:lnTo>
                  <a:lnTo>
                    <a:pt x="691" y="130"/>
                  </a:lnTo>
                  <a:lnTo>
                    <a:pt x="677" y="116"/>
                  </a:lnTo>
                  <a:lnTo>
                    <a:pt x="664" y="103"/>
                  </a:lnTo>
                  <a:lnTo>
                    <a:pt x="648" y="90"/>
                  </a:lnTo>
                  <a:lnTo>
                    <a:pt x="633" y="78"/>
                  </a:lnTo>
                  <a:lnTo>
                    <a:pt x="618" y="67"/>
                  </a:lnTo>
                  <a:lnTo>
                    <a:pt x="602" y="58"/>
                  </a:lnTo>
                  <a:lnTo>
                    <a:pt x="586" y="48"/>
                  </a:lnTo>
                  <a:lnTo>
                    <a:pt x="569" y="39"/>
                  </a:lnTo>
                  <a:lnTo>
                    <a:pt x="551" y="31"/>
                  </a:lnTo>
                  <a:lnTo>
                    <a:pt x="533" y="24"/>
                  </a:lnTo>
                  <a:lnTo>
                    <a:pt x="515" y="18"/>
                  </a:lnTo>
                  <a:lnTo>
                    <a:pt x="496" y="12"/>
                  </a:lnTo>
                  <a:lnTo>
                    <a:pt x="477" y="8"/>
                  </a:lnTo>
                  <a:lnTo>
                    <a:pt x="457" y="5"/>
                  </a:lnTo>
                  <a:lnTo>
                    <a:pt x="438" y="1"/>
                  </a:lnTo>
                  <a:lnTo>
                    <a:pt x="417" y="0"/>
                  </a:lnTo>
                  <a:lnTo>
                    <a:pt x="397"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82880" tIns="91440" rIns="182880" bIns="91440" numCol="1" anchor="t" anchorCtr="0" compatLnSpc="1"/>
            <a:lstStyle/>
            <a:p>
              <a:pPr algn="l" defTabSz="1828800" rtl="0"/>
              <a:endParaRPr lang="en-US" kern="1200">
                <a:solidFill>
                  <a:schemeClr val="bg1"/>
                </a:solidFill>
                <a:latin typeface="Arial" panose="020B0604020202090204"/>
                <a:ea typeface="微软雅黑"/>
                <a:cs typeface="+mn-ea"/>
                <a:sym typeface="Arial" panose="020B0604020202090204"/>
              </a:endParaRPr>
            </a:p>
          </p:txBody>
        </p:sp>
        <p:sp>
          <p:nvSpPr>
            <p:cNvPr id="21" name="Freeform 115"/>
            <p:cNvSpPr/>
            <p:nvPr/>
          </p:nvSpPr>
          <p:spPr bwMode="auto">
            <a:xfrm>
              <a:off x="3791743" y="3739753"/>
              <a:ext cx="93663" cy="93663"/>
            </a:xfrm>
            <a:custGeom>
              <a:avLst/>
              <a:gdLst>
                <a:gd name="T0" fmla="*/ 205 w 234"/>
                <a:gd name="T1" fmla="*/ 1 h 234"/>
                <a:gd name="T2" fmla="*/ 183 w 234"/>
                <a:gd name="T3" fmla="*/ 3 h 234"/>
                <a:gd name="T4" fmla="*/ 152 w 234"/>
                <a:gd name="T5" fmla="*/ 9 h 234"/>
                <a:gd name="T6" fmla="*/ 113 w 234"/>
                <a:gd name="T7" fmla="*/ 26 h 234"/>
                <a:gd name="T8" fmla="*/ 79 w 234"/>
                <a:gd name="T9" fmla="*/ 49 h 234"/>
                <a:gd name="T10" fmla="*/ 50 w 234"/>
                <a:gd name="T11" fmla="*/ 78 h 234"/>
                <a:gd name="T12" fmla="*/ 26 w 234"/>
                <a:gd name="T13" fmla="*/ 113 h 234"/>
                <a:gd name="T14" fmla="*/ 10 w 234"/>
                <a:gd name="T15" fmla="*/ 152 h 234"/>
                <a:gd name="T16" fmla="*/ 2 w 234"/>
                <a:gd name="T17" fmla="*/ 183 h 234"/>
                <a:gd name="T18" fmla="*/ 0 w 234"/>
                <a:gd name="T19" fmla="*/ 205 h 234"/>
                <a:gd name="T20" fmla="*/ 0 w 234"/>
                <a:gd name="T21" fmla="*/ 220 h 234"/>
                <a:gd name="T22" fmla="*/ 3 w 234"/>
                <a:gd name="T23" fmla="*/ 226 h 234"/>
                <a:gd name="T24" fmla="*/ 7 w 234"/>
                <a:gd name="T25" fmla="*/ 231 h 234"/>
                <a:gd name="T26" fmla="*/ 14 w 234"/>
                <a:gd name="T27" fmla="*/ 234 h 234"/>
                <a:gd name="T28" fmla="*/ 21 w 234"/>
                <a:gd name="T29" fmla="*/ 234 h 234"/>
                <a:gd name="T30" fmla="*/ 28 w 234"/>
                <a:gd name="T31" fmla="*/ 231 h 234"/>
                <a:gd name="T32" fmla="*/ 33 w 234"/>
                <a:gd name="T33" fmla="*/ 226 h 234"/>
                <a:gd name="T34" fmla="*/ 35 w 234"/>
                <a:gd name="T35" fmla="*/ 220 h 234"/>
                <a:gd name="T36" fmla="*/ 37 w 234"/>
                <a:gd name="T37" fmla="*/ 197 h 234"/>
                <a:gd name="T38" fmla="*/ 44 w 234"/>
                <a:gd name="T39" fmla="*/ 163 h 234"/>
                <a:gd name="T40" fmla="*/ 58 w 234"/>
                <a:gd name="T41" fmla="*/ 130 h 234"/>
                <a:gd name="T42" fmla="*/ 78 w 234"/>
                <a:gd name="T43" fmla="*/ 101 h 234"/>
                <a:gd name="T44" fmla="*/ 101 w 234"/>
                <a:gd name="T45" fmla="*/ 77 h 234"/>
                <a:gd name="T46" fmla="*/ 131 w 234"/>
                <a:gd name="T47" fmla="*/ 58 h 234"/>
                <a:gd name="T48" fmla="*/ 163 w 234"/>
                <a:gd name="T49" fmla="*/ 44 h 234"/>
                <a:gd name="T50" fmla="*/ 197 w 234"/>
                <a:gd name="T51" fmla="*/ 36 h 234"/>
                <a:gd name="T52" fmla="*/ 219 w 234"/>
                <a:gd name="T53" fmla="*/ 35 h 234"/>
                <a:gd name="T54" fmla="*/ 226 w 234"/>
                <a:gd name="T55" fmla="*/ 33 h 234"/>
                <a:gd name="T56" fmla="*/ 231 w 234"/>
                <a:gd name="T57" fmla="*/ 28 h 234"/>
                <a:gd name="T58" fmla="*/ 233 w 234"/>
                <a:gd name="T59" fmla="*/ 21 h 234"/>
                <a:gd name="T60" fmla="*/ 233 w 234"/>
                <a:gd name="T61" fmla="*/ 15 h 234"/>
                <a:gd name="T62" fmla="*/ 231 w 234"/>
                <a:gd name="T63" fmla="*/ 8 h 234"/>
                <a:gd name="T64" fmla="*/ 226 w 234"/>
                <a:gd name="T65" fmla="*/ 3 h 234"/>
                <a:gd name="T66" fmla="*/ 219 w 234"/>
                <a:gd name="T67" fmla="*/ 1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4" h="234">
                  <a:moveTo>
                    <a:pt x="216" y="0"/>
                  </a:moveTo>
                  <a:lnTo>
                    <a:pt x="205" y="1"/>
                  </a:lnTo>
                  <a:lnTo>
                    <a:pt x="194" y="1"/>
                  </a:lnTo>
                  <a:lnTo>
                    <a:pt x="183" y="3"/>
                  </a:lnTo>
                  <a:lnTo>
                    <a:pt x="173" y="4"/>
                  </a:lnTo>
                  <a:lnTo>
                    <a:pt x="152" y="9"/>
                  </a:lnTo>
                  <a:lnTo>
                    <a:pt x="132" y="17"/>
                  </a:lnTo>
                  <a:lnTo>
                    <a:pt x="113" y="26"/>
                  </a:lnTo>
                  <a:lnTo>
                    <a:pt x="95" y="36"/>
                  </a:lnTo>
                  <a:lnTo>
                    <a:pt x="79" y="49"/>
                  </a:lnTo>
                  <a:lnTo>
                    <a:pt x="64" y="63"/>
                  </a:lnTo>
                  <a:lnTo>
                    <a:pt x="50" y="78"/>
                  </a:lnTo>
                  <a:lnTo>
                    <a:pt x="37" y="95"/>
                  </a:lnTo>
                  <a:lnTo>
                    <a:pt x="26" y="113"/>
                  </a:lnTo>
                  <a:lnTo>
                    <a:pt x="17" y="131"/>
                  </a:lnTo>
                  <a:lnTo>
                    <a:pt x="10" y="152"/>
                  </a:lnTo>
                  <a:lnTo>
                    <a:pt x="4" y="172"/>
                  </a:lnTo>
                  <a:lnTo>
                    <a:pt x="2" y="183"/>
                  </a:lnTo>
                  <a:lnTo>
                    <a:pt x="1" y="194"/>
                  </a:lnTo>
                  <a:lnTo>
                    <a:pt x="0" y="205"/>
                  </a:lnTo>
                  <a:lnTo>
                    <a:pt x="0" y="216"/>
                  </a:lnTo>
                  <a:lnTo>
                    <a:pt x="0" y="220"/>
                  </a:lnTo>
                  <a:lnTo>
                    <a:pt x="1" y="223"/>
                  </a:lnTo>
                  <a:lnTo>
                    <a:pt x="3" y="226"/>
                  </a:lnTo>
                  <a:lnTo>
                    <a:pt x="5" y="229"/>
                  </a:lnTo>
                  <a:lnTo>
                    <a:pt x="7" y="231"/>
                  </a:lnTo>
                  <a:lnTo>
                    <a:pt x="11" y="233"/>
                  </a:lnTo>
                  <a:lnTo>
                    <a:pt x="14" y="234"/>
                  </a:lnTo>
                  <a:lnTo>
                    <a:pt x="18" y="234"/>
                  </a:lnTo>
                  <a:lnTo>
                    <a:pt x="21" y="234"/>
                  </a:lnTo>
                  <a:lnTo>
                    <a:pt x="25" y="233"/>
                  </a:lnTo>
                  <a:lnTo>
                    <a:pt x="28" y="231"/>
                  </a:lnTo>
                  <a:lnTo>
                    <a:pt x="31" y="229"/>
                  </a:lnTo>
                  <a:lnTo>
                    <a:pt x="33" y="226"/>
                  </a:lnTo>
                  <a:lnTo>
                    <a:pt x="34" y="223"/>
                  </a:lnTo>
                  <a:lnTo>
                    <a:pt x="35" y="220"/>
                  </a:lnTo>
                  <a:lnTo>
                    <a:pt x="35" y="216"/>
                  </a:lnTo>
                  <a:lnTo>
                    <a:pt x="37" y="197"/>
                  </a:lnTo>
                  <a:lnTo>
                    <a:pt x="40" y="180"/>
                  </a:lnTo>
                  <a:lnTo>
                    <a:pt x="44" y="163"/>
                  </a:lnTo>
                  <a:lnTo>
                    <a:pt x="51" y="145"/>
                  </a:lnTo>
                  <a:lnTo>
                    <a:pt x="58" y="130"/>
                  </a:lnTo>
                  <a:lnTo>
                    <a:pt x="67" y="115"/>
                  </a:lnTo>
                  <a:lnTo>
                    <a:pt x="78" y="101"/>
                  </a:lnTo>
                  <a:lnTo>
                    <a:pt x="88" y="88"/>
                  </a:lnTo>
                  <a:lnTo>
                    <a:pt x="101" y="77"/>
                  </a:lnTo>
                  <a:lnTo>
                    <a:pt x="115" y="67"/>
                  </a:lnTo>
                  <a:lnTo>
                    <a:pt x="131" y="58"/>
                  </a:lnTo>
                  <a:lnTo>
                    <a:pt x="146" y="50"/>
                  </a:lnTo>
                  <a:lnTo>
                    <a:pt x="163" y="44"/>
                  </a:lnTo>
                  <a:lnTo>
                    <a:pt x="180" y="40"/>
                  </a:lnTo>
                  <a:lnTo>
                    <a:pt x="197" y="36"/>
                  </a:lnTo>
                  <a:lnTo>
                    <a:pt x="216" y="36"/>
                  </a:lnTo>
                  <a:lnTo>
                    <a:pt x="219" y="35"/>
                  </a:lnTo>
                  <a:lnTo>
                    <a:pt x="223" y="34"/>
                  </a:lnTo>
                  <a:lnTo>
                    <a:pt x="226" y="33"/>
                  </a:lnTo>
                  <a:lnTo>
                    <a:pt x="229" y="31"/>
                  </a:lnTo>
                  <a:lnTo>
                    <a:pt x="231" y="28"/>
                  </a:lnTo>
                  <a:lnTo>
                    <a:pt x="232" y="24"/>
                  </a:lnTo>
                  <a:lnTo>
                    <a:pt x="233" y="21"/>
                  </a:lnTo>
                  <a:lnTo>
                    <a:pt x="234" y="18"/>
                  </a:lnTo>
                  <a:lnTo>
                    <a:pt x="233" y="15"/>
                  </a:lnTo>
                  <a:lnTo>
                    <a:pt x="232" y="10"/>
                  </a:lnTo>
                  <a:lnTo>
                    <a:pt x="231" y="8"/>
                  </a:lnTo>
                  <a:lnTo>
                    <a:pt x="229" y="5"/>
                  </a:lnTo>
                  <a:lnTo>
                    <a:pt x="226" y="3"/>
                  </a:lnTo>
                  <a:lnTo>
                    <a:pt x="223" y="2"/>
                  </a:lnTo>
                  <a:lnTo>
                    <a:pt x="219" y="1"/>
                  </a:lnTo>
                  <a:lnTo>
                    <a:pt x="21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82880" tIns="91440" rIns="182880" bIns="91440" numCol="1" anchor="t" anchorCtr="0" compatLnSpc="1"/>
            <a:lstStyle/>
            <a:p>
              <a:pPr algn="l" defTabSz="1828800" rtl="0"/>
              <a:endParaRPr lang="en-US" kern="1200">
                <a:solidFill>
                  <a:schemeClr val="bg1"/>
                </a:solidFill>
                <a:latin typeface="Arial" panose="020B0604020202090204"/>
                <a:ea typeface="微软雅黑"/>
                <a:cs typeface="+mn-ea"/>
                <a:sym typeface="Arial" panose="020B0604020202090204"/>
              </a:endParaRPr>
            </a:p>
          </p:txBody>
        </p:sp>
      </p:grpSp>
      <p:grpSp>
        <p:nvGrpSpPr>
          <p:cNvPr id="22" name="组合 21"/>
          <p:cNvGrpSpPr/>
          <p:nvPr/>
        </p:nvGrpSpPr>
        <p:grpSpPr>
          <a:xfrm>
            <a:off x="1763395" y="1249680"/>
            <a:ext cx="4031118" cy="2210435"/>
            <a:chOff x="8159" y="3367"/>
            <a:chExt cx="3865" cy="3481"/>
          </a:xfrm>
        </p:grpSpPr>
        <p:sp>
          <p:nvSpPr>
            <p:cNvPr id="23" name="TextBox 17"/>
            <p:cNvSpPr txBox="1"/>
            <p:nvPr/>
          </p:nvSpPr>
          <p:spPr>
            <a:xfrm>
              <a:off x="8382" y="3990"/>
              <a:ext cx="3642" cy="2858"/>
            </a:xfrm>
            <a:prstGeom prst="rect">
              <a:avLst/>
            </a:prstGeom>
            <a:noFill/>
          </p:spPr>
          <p:txBody>
            <a:bodyPr wrap="square" rtlCol="0">
              <a:spAutoFit/>
            </a:bodyPr>
            <a:lstStyle/>
            <a:p>
              <a:pPr algn="just"/>
              <a:r>
                <a:rPr lang="en-US" altLang="zh-CN" sz="1400" i="0" dirty="0">
                  <a:solidFill>
                    <a:schemeClr val="tx2">
                      <a:lumMod val="75000"/>
                      <a:lumOff val="25000"/>
                    </a:schemeClr>
                  </a:solidFill>
                  <a:effectLst/>
                  <a:latin typeface="+mn-ea"/>
                  <a:cs typeface="+mn-ea"/>
                </a:rPr>
                <a:t>MX Flutter</a:t>
              </a:r>
              <a:r>
                <a:rPr lang="zh-CN" altLang="en-US" sz="1400" i="0" dirty="0">
                  <a:solidFill>
                    <a:schemeClr val="tx2">
                      <a:lumMod val="75000"/>
                      <a:lumOff val="25000"/>
                    </a:schemeClr>
                  </a:solidFill>
                  <a:effectLst/>
                  <a:latin typeface="+mn-ea"/>
                  <a:cs typeface="+mn-ea"/>
                </a:rPr>
                <a:t>是腾讯开发一套基于</a:t>
              </a:r>
              <a:r>
                <a:rPr lang="en-US" altLang="zh-CN" sz="1400" i="0" dirty="0" err="1">
                  <a:solidFill>
                    <a:srgbClr val="C00000"/>
                  </a:solidFill>
                  <a:effectLst/>
                  <a:latin typeface="+mn-ea"/>
                  <a:cs typeface="+mn-ea"/>
                </a:rPr>
                <a:t>Javascript</a:t>
              </a:r>
              <a:r>
                <a:rPr lang="en-US" altLang="zh-CN" sz="1400" i="0" dirty="0">
                  <a:solidFill>
                    <a:srgbClr val="C00000"/>
                  </a:solidFill>
                  <a:effectLst/>
                  <a:latin typeface="+mn-ea"/>
                  <a:cs typeface="+mn-ea"/>
                </a:rPr>
                <a:t> </a:t>
              </a:r>
              <a:r>
                <a:rPr lang="zh-CN" altLang="en-US" sz="1400" i="0" dirty="0">
                  <a:solidFill>
                    <a:schemeClr val="tx2">
                      <a:lumMod val="75000"/>
                      <a:lumOff val="25000"/>
                    </a:schemeClr>
                  </a:solidFill>
                  <a:effectLst/>
                  <a:latin typeface="+mn-ea"/>
                  <a:cs typeface="+mn-ea"/>
                </a:rPr>
                <a:t>的 </a:t>
              </a:r>
              <a:r>
                <a:rPr lang="en-US" altLang="zh-CN" sz="1400" i="0" dirty="0">
                  <a:solidFill>
                    <a:schemeClr val="tx2">
                      <a:lumMod val="75000"/>
                      <a:lumOff val="25000"/>
                    </a:schemeClr>
                  </a:solidFill>
                  <a:effectLst/>
                  <a:latin typeface="+mn-ea"/>
                  <a:cs typeface="+mn-ea"/>
                </a:rPr>
                <a:t>Flutter</a:t>
              </a:r>
              <a:r>
                <a:rPr lang="zh-CN" altLang="en-US" sz="1400" i="0" dirty="0">
                  <a:solidFill>
                    <a:schemeClr val="tx2">
                      <a:lumMod val="75000"/>
                      <a:lumOff val="25000"/>
                    </a:schemeClr>
                  </a:solidFill>
                  <a:effectLst/>
                  <a:latin typeface="+mn-ea"/>
                  <a:cs typeface="+mn-ea"/>
                </a:rPr>
                <a:t>框架，通过编写</a:t>
              </a:r>
              <a:r>
                <a:rPr lang="en-US" altLang="zh-CN" sz="1400" i="0" dirty="0" err="1">
                  <a:solidFill>
                    <a:schemeClr val="tx2">
                      <a:lumMod val="75000"/>
                      <a:lumOff val="25000"/>
                    </a:schemeClr>
                  </a:solidFill>
                  <a:effectLst/>
                  <a:latin typeface="+mn-ea"/>
                  <a:cs typeface="+mn-ea"/>
                </a:rPr>
                <a:t>Javascript</a:t>
              </a:r>
              <a:r>
                <a:rPr lang="en-US" altLang="zh-CN" sz="1400" i="0" dirty="0">
                  <a:solidFill>
                    <a:schemeClr val="tx2">
                      <a:lumMod val="75000"/>
                      <a:lumOff val="25000"/>
                    </a:schemeClr>
                  </a:solidFill>
                  <a:effectLst/>
                  <a:latin typeface="+mn-ea"/>
                  <a:cs typeface="+mn-ea"/>
                </a:rPr>
                <a:t> </a:t>
              </a:r>
              <a:r>
                <a:rPr lang="zh-CN" altLang="en-US" sz="1400" i="0" dirty="0">
                  <a:solidFill>
                    <a:schemeClr val="tx2">
                      <a:lumMod val="75000"/>
                      <a:lumOff val="25000"/>
                    </a:schemeClr>
                  </a:solidFill>
                  <a:effectLst/>
                  <a:latin typeface="+mn-ea"/>
                  <a:cs typeface="+mn-ea"/>
                </a:rPr>
                <a:t>代码来开发 </a:t>
              </a:r>
              <a:r>
                <a:rPr lang="en-US" altLang="zh-CN" sz="1400" i="0" dirty="0">
                  <a:solidFill>
                    <a:schemeClr val="tx2">
                      <a:lumMod val="75000"/>
                      <a:lumOff val="25000"/>
                    </a:schemeClr>
                  </a:solidFill>
                  <a:effectLst/>
                  <a:latin typeface="+mn-ea"/>
                  <a:cs typeface="+mn-ea"/>
                </a:rPr>
                <a:t>Flutter </a:t>
              </a:r>
              <a:r>
                <a:rPr lang="zh-CN" altLang="en-US" sz="1400" i="0" dirty="0">
                  <a:solidFill>
                    <a:schemeClr val="tx2">
                      <a:lumMod val="75000"/>
                      <a:lumOff val="25000"/>
                    </a:schemeClr>
                  </a:solidFill>
                  <a:effectLst/>
                  <a:latin typeface="+mn-ea"/>
                  <a:cs typeface="+mn-ea"/>
                </a:rPr>
                <a:t>应用</a:t>
              </a:r>
              <a:r>
                <a:rPr lang="zh-CN" altLang="en-US" sz="1400" spc="120" dirty="0">
                  <a:solidFill>
                    <a:schemeClr val="tx2">
                      <a:lumMod val="75000"/>
                      <a:lumOff val="25000"/>
                    </a:schemeClr>
                  </a:solidFill>
                  <a:latin typeface="+mn-ea"/>
                  <a:cs typeface="+mn-ea"/>
                  <a:sym typeface="Arial" panose="020B0604020202090204"/>
                </a:rPr>
                <a:t>。本质上是对</a:t>
              </a:r>
              <a:r>
                <a:rPr lang="en-US" altLang="zh-CN" sz="1400" spc="120" dirty="0">
                  <a:solidFill>
                    <a:schemeClr val="tx2">
                      <a:lumMod val="75000"/>
                      <a:lumOff val="25000"/>
                    </a:schemeClr>
                  </a:solidFill>
                  <a:latin typeface="+mn-ea"/>
                  <a:cs typeface="+mn-ea"/>
                  <a:sym typeface="Arial" panose="020B0604020202090204"/>
                </a:rPr>
                <a:t>Flutter</a:t>
              </a:r>
              <a:r>
                <a:rPr lang="zh-CN" altLang="en-US" sz="1400" spc="120" dirty="0">
                  <a:solidFill>
                    <a:schemeClr val="tx2">
                      <a:lumMod val="75000"/>
                      <a:lumOff val="25000"/>
                    </a:schemeClr>
                  </a:solidFill>
                  <a:latin typeface="+mn-ea"/>
                  <a:cs typeface="+mn-ea"/>
                  <a:sym typeface="Arial" panose="020B0604020202090204"/>
                </a:rPr>
                <a:t>的</a:t>
              </a:r>
              <a:r>
                <a:rPr lang="en-US" altLang="zh-CN" sz="1400" spc="120" dirty="0">
                  <a:solidFill>
                    <a:schemeClr val="tx2">
                      <a:lumMod val="75000"/>
                      <a:lumOff val="25000"/>
                    </a:schemeClr>
                  </a:solidFill>
                  <a:latin typeface="+mn-ea"/>
                  <a:cs typeface="+mn-ea"/>
                  <a:sym typeface="Arial" panose="020B0604020202090204"/>
                </a:rPr>
                <a:t>UI</a:t>
              </a:r>
              <a:r>
                <a:rPr lang="zh-CN" altLang="en-US" sz="1400" spc="120" dirty="0">
                  <a:solidFill>
                    <a:schemeClr val="tx2">
                      <a:lumMod val="75000"/>
                      <a:lumOff val="25000"/>
                    </a:schemeClr>
                  </a:solidFill>
                  <a:latin typeface="+mn-ea"/>
                  <a:cs typeface="+mn-ea"/>
                  <a:sym typeface="Arial" panose="020B0604020202090204"/>
                </a:rPr>
                <a:t>进行了一层</a:t>
              </a:r>
              <a:r>
                <a:rPr lang="en-US" altLang="zh-CN" sz="1400" spc="120" dirty="0" err="1">
                  <a:solidFill>
                    <a:schemeClr val="tx2">
                      <a:lumMod val="75000"/>
                      <a:lumOff val="25000"/>
                    </a:schemeClr>
                  </a:solidFill>
                  <a:latin typeface="+mn-ea"/>
                  <a:cs typeface="+mn-ea"/>
                  <a:sym typeface="Arial" panose="020B0604020202090204"/>
                </a:rPr>
                <a:t>Javascript</a:t>
              </a:r>
              <a:r>
                <a:rPr lang="zh-CN" altLang="en-US" sz="1400" spc="120" dirty="0">
                  <a:solidFill>
                    <a:schemeClr val="tx2">
                      <a:lumMod val="75000"/>
                      <a:lumOff val="25000"/>
                    </a:schemeClr>
                  </a:solidFill>
                  <a:latin typeface="+mn-ea"/>
                  <a:cs typeface="+mn-ea"/>
                  <a:sym typeface="Arial" panose="020B0604020202090204"/>
                </a:rPr>
                <a:t>的封装，通过</a:t>
              </a:r>
              <a:r>
                <a:rPr lang="en-US" altLang="zh-CN" sz="1400" spc="120" dirty="0" err="1">
                  <a:solidFill>
                    <a:srgbClr val="C00000"/>
                  </a:solidFill>
                  <a:latin typeface="+mn-ea"/>
                  <a:cs typeface="+mn-ea"/>
                  <a:sym typeface="Arial" panose="020B0604020202090204"/>
                </a:rPr>
                <a:t>JSCore</a:t>
              </a:r>
              <a:r>
                <a:rPr lang="zh-CN" altLang="en-US" sz="1400" spc="120" dirty="0">
                  <a:solidFill>
                    <a:schemeClr val="tx2">
                      <a:lumMod val="75000"/>
                      <a:lumOff val="25000"/>
                    </a:schemeClr>
                  </a:solidFill>
                  <a:latin typeface="+mn-ea"/>
                  <a:cs typeface="+mn-ea"/>
                  <a:sym typeface="Arial" panose="020B0604020202090204"/>
                </a:rPr>
                <a:t>运行</a:t>
              </a:r>
              <a:r>
                <a:rPr lang="en-US" altLang="zh-CN" sz="1400" spc="120" dirty="0" err="1">
                  <a:solidFill>
                    <a:schemeClr val="tx2">
                      <a:lumMod val="75000"/>
                      <a:lumOff val="25000"/>
                    </a:schemeClr>
                  </a:solidFill>
                  <a:latin typeface="+mn-ea"/>
                  <a:cs typeface="+mn-ea"/>
                  <a:sym typeface="Arial" panose="020B0604020202090204"/>
                </a:rPr>
                <a:t>Javascript</a:t>
              </a:r>
              <a:r>
                <a:rPr lang="zh-CN" altLang="en-US" sz="1400" spc="120" dirty="0">
                  <a:solidFill>
                    <a:schemeClr val="tx2">
                      <a:lumMod val="75000"/>
                      <a:lumOff val="25000"/>
                    </a:schemeClr>
                  </a:solidFill>
                  <a:latin typeface="+mn-ea"/>
                  <a:cs typeface="+mn-ea"/>
                  <a:sym typeface="Arial" panose="020B0604020202090204"/>
                </a:rPr>
                <a:t>代码达到动态化的目的。但也因为需要与</a:t>
              </a:r>
              <a:r>
                <a:rPr lang="en-US" altLang="zh-CN" sz="1400" spc="120" dirty="0">
                  <a:solidFill>
                    <a:schemeClr val="tx2">
                      <a:lumMod val="75000"/>
                      <a:lumOff val="25000"/>
                    </a:schemeClr>
                  </a:solidFill>
                  <a:latin typeface="+mn-ea"/>
                  <a:cs typeface="+mn-ea"/>
                  <a:sym typeface="Arial" panose="020B0604020202090204"/>
                </a:rPr>
                <a:t>JSCore</a:t>
              </a:r>
              <a:r>
                <a:rPr lang="zh-CN" altLang="en-US" sz="1400" spc="120" dirty="0">
                  <a:solidFill>
                    <a:srgbClr val="C00000"/>
                  </a:solidFill>
                  <a:latin typeface="+mn-ea"/>
                  <a:cs typeface="+mn-ea"/>
                  <a:sym typeface="Arial" panose="020B0604020202090204"/>
                </a:rPr>
                <a:t>频繁跨进程通信，容易造成性能瓶颈</a:t>
              </a:r>
              <a:r>
                <a:rPr lang="zh-CN" altLang="en-US" sz="1400" spc="120" dirty="0">
                  <a:solidFill>
                    <a:schemeClr val="tx2">
                      <a:lumMod val="75000"/>
                      <a:lumOff val="25000"/>
                    </a:schemeClr>
                  </a:solidFill>
                  <a:latin typeface="+mn-ea"/>
                  <a:cs typeface="+mn-ea"/>
                  <a:sym typeface="Arial" panose="020B0604020202090204"/>
                </a:rPr>
                <a:t>。在扩展性方面</a:t>
              </a:r>
              <a:r>
                <a:rPr lang="zh-CN" altLang="en-US" sz="1400" spc="120" dirty="0">
                  <a:solidFill>
                    <a:srgbClr val="C00000"/>
                  </a:solidFill>
                  <a:latin typeface="+mn-ea"/>
                  <a:cs typeface="+mn-ea"/>
                  <a:sym typeface="Arial" panose="020B0604020202090204"/>
                </a:rPr>
                <a:t>既抛弃了</a:t>
              </a:r>
              <a:r>
                <a:rPr lang="en-US" altLang="zh-CN" sz="1400" spc="120" dirty="0">
                  <a:solidFill>
                    <a:srgbClr val="C00000"/>
                  </a:solidFill>
                  <a:latin typeface="+mn-ea"/>
                  <a:cs typeface="+mn-ea"/>
                  <a:sym typeface="Arial" panose="020B0604020202090204"/>
                </a:rPr>
                <a:t>Flutter</a:t>
              </a:r>
              <a:r>
                <a:rPr lang="zh-CN" altLang="en-US" sz="1400" spc="120" dirty="0">
                  <a:solidFill>
                    <a:srgbClr val="C00000"/>
                  </a:solidFill>
                  <a:latin typeface="+mn-ea"/>
                  <a:cs typeface="+mn-ea"/>
                  <a:sym typeface="Arial" panose="020B0604020202090204"/>
                </a:rPr>
                <a:t>生态也放弃了</a:t>
              </a:r>
              <a:r>
                <a:rPr lang="en-US" altLang="zh-CN" sz="1400" spc="120" dirty="0">
                  <a:solidFill>
                    <a:srgbClr val="C00000"/>
                  </a:solidFill>
                  <a:latin typeface="+mn-ea"/>
                  <a:cs typeface="+mn-ea"/>
                  <a:sym typeface="Arial" panose="020B0604020202090204"/>
                </a:rPr>
                <a:t>JavaScript</a:t>
              </a:r>
              <a:r>
                <a:rPr lang="zh-CN" altLang="en-US" sz="1400" spc="120" dirty="0">
                  <a:solidFill>
                    <a:srgbClr val="C00000"/>
                  </a:solidFill>
                  <a:latin typeface="+mn-ea"/>
                  <a:cs typeface="+mn-ea"/>
                  <a:sym typeface="Arial" panose="020B0604020202090204"/>
                </a:rPr>
                <a:t>生态</a:t>
              </a:r>
              <a:r>
                <a:rPr lang="zh-CN" altLang="en-US" sz="1400" spc="120" dirty="0">
                  <a:solidFill>
                    <a:schemeClr val="tx2">
                      <a:lumMod val="75000"/>
                      <a:lumOff val="25000"/>
                    </a:schemeClr>
                  </a:solidFill>
                  <a:latin typeface="+mn-ea"/>
                  <a:cs typeface="+mn-ea"/>
                  <a:sym typeface="Arial" panose="020B0604020202090204"/>
                </a:rPr>
                <a:t>。</a:t>
              </a:r>
              <a:endParaRPr lang="zh-CN" altLang="en-US" sz="1400" spc="120" dirty="0">
                <a:solidFill>
                  <a:schemeClr val="tx2">
                    <a:lumMod val="75000"/>
                    <a:lumOff val="25000"/>
                  </a:schemeClr>
                </a:solidFill>
                <a:latin typeface="+mn-ea"/>
                <a:cs typeface="+mn-ea"/>
                <a:sym typeface="Arial" panose="020B0604020202090204"/>
              </a:endParaRPr>
            </a:p>
          </p:txBody>
        </p:sp>
        <p:sp>
          <p:nvSpPr>
            <p:cNvPr id="24" name="Rectangle 18"/>
            <p:cNvSpPr/>
            <p:nvPr/>
          </p:nvSpPr>
          <p:spPr>
            <a:xfrm>
              <a:off x="8382" y="3367"/>
              <a:ext cx="3517" cy="628"/>
            </a:xfrm>
            <a:prstGeom prst="rect">
              <a:avLst/>
            </a:prstGeom>
          </p:spPr>
          <p:txBody>
            <a:bodyPr wrap="square">
              <a:spAutoFit/>
            </a:bodyPr>
            <a:lstStyle/>
            <a:p>
              <a:pPr algn="l"/>
              <a:r>
                <a:rPr lang="zh-CN" altLang="en-US" sz="2000" spc="120" dirty="0">
                  <a:solidFill>
                    <a:schemeClr val="tx2">
                      <a:lumMod val="75000"/>
                      <a:lumOff val="25000"/>
                    </a:schemeClr>
                  </a:solidFill>
                  <a:latin typeface="+mn-ea"/>
                  <a:cs typeface="+mj-ea"/>
                  <a:sym typeface="Arial" panose="020B0604020202090204"/>
                </a:rPr>
                <a:t>MX Flutter</a:t>
              </a:r>
              <a:endParaRPr lang="zh-CN" altLang="en-US" sz="2000" b="1" spc="120" dirty="0">
                <a:solidFill>
                  <a:schemeClr val="tx2">
                    <a:lumMod val="75000"/>
                    <a:lumOff val="25000"/>
                  </a:schemeClr>
                </a:solidFill>
                <a:latin typeface="+mn-ea"/>
                <a:ea typeface="微软雅黑"/>
                <a:cs typeface="+mj-ea"/>
                <a:sym typeface="Arial" panose="020B0604020202090204"/>
              </a:endParaRPr>
            </a:p>
          </p:txBody>
        </p:sp>
        <p:sp>
          <p:nvSpPr>
            <p:cNvPr id="27" name="Rectangle 26"/>
            <p:cNvSpPr/>
            <p:nvPr/>
          </p:nvSpPr>
          <p:spPr>
            <a:xfrm>
              <a:off x="8159" y="3450"/>
              <a:ext cx="120" cy="544"/>
            </a:xfrm>
            <a:prstGeom prst="rect">
              <a:avLst/>
            </a:prstGeom>
            <a:solidFill>
              <a:srgbClr val="0910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828800" rtl="0"/>
              <a:endParaRPr lang="en-US" sz="1200" kern="1200">
                <a:solidFill>
                  <a:schemeClr val="tx1">
                    <a:lumMod val="65000"/>
                    <a:lumOff val="35000"/>
                  </a:schemeClr>
                </a:solidFill>
                <a:latin typeface="Arial" panose="020B0604020202090204"/>
                <a:ea typeface="微软雅黑"/>
                <a:cs typeface="+mn-ea"/>
                <a:sym typeface="Arial" panose="020B0604020202090204"/>
              </a:endParaRPr>
            </a:p>
          </p:txBody>
        </p:sp>
      </p:grpSp>
      <p:grpSp>
        <p:nvGrpSpPr>
          <p:cNvPr id="25" name="组合 24"/>
          <p:cNvGrpSpPr/>
          <p:nvPr/>
        </p:nvGrpSpPr>
        <p:grpSpPr>
          <a:xfrm>
            <a:off x="6249218" y="1177276"/>
            <a:ext cx="4169227" cy="2214880"/>
            <a:chOff x="8159" y="3401"/>
            <a:chExt cx="3865" cy="3488"/>
          </a:xfrm>
        </p:grpSpPr>
        <p:sp>
          <p:nvSpPr>
            <p:cNvPr id="28" name="TextBox 17"/>
            <p:cNvSpPr txBox="1"/>
            <p:nvPr/>
          </p:nvSpPr>
          <p:spPr>
            <a:xfrm>
              <a:off x="8382" y="4029"/>
              <a:ext cx="3642" cy="2860"/>
            </a:xfrm>
            <a:prstGeom prst="rect">
              <a:avLst/>
            </a:prstGeom>
            <a:noFill/>
          </p:spPr>
          <p:txBody>
            <a:bodyPr wrap="square" rtlCol="0">
              <a:spAutoFit/>
            </a:bodyPr>
            <a:lstStyle/>
            <a:p>
              <a:pPr indent="0" algn="just" fontAlgn="auto">
                <a:lnSpc>
                  <a:spcPct val="100000"/>
                </a:lnSpc>
              </a:pPr>
              <a:r>
                <a:rPr lang="en-US" altLang="zh-CN" sz="1400" b="0" i="0" dirty="0">
                  <a:solidFill>
                    <a:schemeClr val="tx2">
                      <a:lumMod val="75000"/>
                      <a:lumOff val="25000"/>
                    </a:schemeClr>
                  </a:solidFill>
                  <a:effectLst/>
                  <a:latin typeface="+mn-ea"/>
                  <a:cs typeface="+mn-ea"/>
                </a:rPr>
                <a:t>Fair</a:t>
              </a:r>
              <a:r>
                <a:rPr lang="zh-CN" altLang="en-US" sz="1400" b="0" i="0" dirty="0">
                  <a:solidFill>
                    <a:schemeClr val="tx2">
                      <a:lumMod val="75000"/>
                      <a:lumOff val="25000"/>
                    </a:schemeClr>
                  </a:solidFill>
                  <a:effectLst/>
                  <a:latin typeface="+mn-ea"/>
                  <a:cs typeface="+mn-ea"/>
                </a:rPr>
                <a:t>是</a:t>
              </a:r>
              <a:r>
                <a:rPr lang="en-US" altLang="zh-CN" sz="1400" b="0" i="0" dirty="0">
                  <a:solidFill>
                    <a:schemeClr val="tx2">
                      <a:lumMod val="75000"/>
                      <a:lumOff val="25000"/>
                    </a:schemeClr>
                  </a:solidFill>
                  <a:effectLst/>
                  <a:latin typeface="+mn-ea"/>
                  <a:cs typeface="+mn-ea"/>
                </a:rPr>
                <a:t>58</a:t>
              </a:r>
              <a:r>
                <a:rPr lang="zh-CN" altLang="en-US" sz="1400" b="0" i="0" dirty="0">
                  <a:solidFill>
                    <a:schemeClr val="tx2">
                      <a:lumMod val="75000"/>
                      <a:lumOff val="25000"/>
                    </a:schemeClr>
                  </a:solidFill>
                  <a:effectLst/>
                  <a:latin typeface="+mn-ea"/>
                  <a:cs typeface="+mn-ea"/>
                </a:rPr>
                <a:t>开发的，专为</a:t>
              </a:r>
              <a:r>
                <a:rPr lang="en-US" altLang="zh-CN" sz="1400" b="0" i="0" dirty="0">
                  <a:solidFill>
                    <a:schemeClr val="tx2">
                      <a:lumMod val="75000"/>
                      <a:lumOff val="25000"/>
                    </a:schemeClr>
                  </a:solidFill>
                  <a:effectLst/>
                  <a:latin typeface="+mn-ea"/>
                  <a:cs typeface="+mn-ea"/>
                </a:rPr>
                <a:t>Flutter</a:t>
              </a:r>
              <a:r>
                <a:rPr lang="zh-CN" altLang="en-US" sz="1400" b="0" i="0" dirty="0">
                  <a:solidFill>
                    <a:schemeClr val="tx2">
                      <a:lumMod val="75000"/>
                      <a:lumOff val="25000"/>
                    </a:schemeClr>
                  </a:solidFill>
                  <a:effectLst/>
                  <a:latin typeface="+mn-ea"/>
                  <a:cs typeface="+mn-ea"/>
                </a:rPr>
                <a:t>设计的轻量级动态化框架。它使用</a:t>
              </a:r>
              <a:r>
                <a:rPr lang="en-US" altLang="zh-CN" sz="1400" spc="120" dirty="0">
                  <a:solidFill>
                    <a:schemeClr val="tx2">
                      <a:lumMod val="75000"/>
                      <a:lumOff val="25000"/>
                    </a:schemeClr>
                  </a:solidFill>
                  <a:latin typeface="+mn-ea"/>
                  <a:cs typeface="+mn-ea"/>
                  <a:sym typeface="Arial" panose="020B0604020202090204"/>
                </a:rPr>
                <a:t>Dart</a:t>
              </a:r>
              <a:r>
                <a:rPr lang="zh-CN" altLang="en-US" sz="1400" spc="120" dirty="0">
                  <a:solidFill>
                    <a:schemeClr val="tx2">
                      <a:lumMod val="75000"/>
                      <a:lumOff val="25000"/>
                    </a:schemeClr>
                  </a:solidFill>
                  <a:latin typeface="+mn-ea"/>
                  <a:cs typeface="+mn-ea"/>
                  <a:sym typeface="Arial" panose="020B0604020202090204"/>
                </a:rPr>
                <a:t>语言进行动态化开发，将需要动态化的</a:t>
              </a:r>
              <a:r>
                <a:rPr lang="en-US" altLang="zh-CN" sz="1400" spc="120" dirty="0">
                  <a:solidFill>
                    <a:schemeClr val="tx2">
                      <a:lumMod val="75000"/>
                      <a:lumOff val="25000"/>
                    </a:schemeClr>
                  </a:solidFill>
                  <a:latin typeface="+mn-ea"/>
                  <a:cs typeface="+mn-ea"/>
                  <a:sym typeface="Arial" panose="020B0604020202090204"/>
                </a:rPr>
                <a:t>UI</a:t>
              </a:r>
              <a:r>
                <a:rPr lang="zh-CN" altLang="en-US" sz="1400" spc="120" dirty="0">
                  <a:solidFill>
                    <a:schemeClr val="tx2">
                      <a:lumMod val="75000"/>
                      <a:lumOff val="25000"/>
                    </a:schemeClr>
                  </a:solidFill>
                  <a:latin typeface="+mn-ea"/>
                  <a:cs typeface="+mn-ea"/>
                  <a:sym typeface="Arial" panose="020B0604020202090204"/>
                </a:rPr>
                <a:t>组件解析成</a:t>
              </a:r>
              <a:r>
                <a:rPr lang="en-US" altLang="zh-CN" sz="1400" spc="120" dirty="0">
                  <a:solidFill>
                    <a:schemeClr val="tx2">
                      <a:lumMod val="75000"/>
                      <a:lumOff val="25000"/>
                    </a:schemeClr>
                  </a:solidFill>
                  <a:latin typeface="+mn-ea"/>
                  <a:cs typeface="+mn-ea"/>
                  <a:sym typeface="Arial" panose="020B0604020202090204"/>
                </a:rPr>
                <a:t>JSON</a:t>
              </a:r>
              <a:r>
                <a:rPr lang="zh-CN" altLang="en-US" sz="1400" spc="120" dirty="0">
                  <a:solidFill>
                    <a:schemeClr val="tx2">
                      <a:lumMod val="75000"/>
                      <a:lumOff val="25000"/>
                    </a:schemeClr>
                  </a:solidFill>
                  <a:latin typeface="+mn-ea"/>
                  <a:cs typeface="+mn-ea"/>
                  <a:sym typeface="Arial" panose="020B0604020202090204"/>
                </a:rPr>
                <a:t>结构的</a:t>
              </a:r>
              <a:r>
                <a:rPr lang="en-US" altLang="zh-CN" sz="1400" spc="120" dirty="0">
                  <a:solidFill>
                    <a:schemeClr val="tx2">
                      <a:lumMod val="75000"/>
                      <a:lumOff val="25000"/>
                    </a:schemeClr>
                  </a:solidFill>
                  <a:latin typeface="+mn-ea"/>
                  <a:cs typeface="+mn-ea"/>
                  <a:sym typeface="Arial" panose="020B0604020202090204"/>
                </a:rPr>
                <a:t>DSL</a:t>
              </a:r>
              <a:r>
                <a:rPr lang="zh-CN" altLang="en-US" sz="1400" spc="120" dirty="0">
                  <a:solidFill>
                    <a:schemeClr val="tx2">
                      <a:lumMod val="75000"/>
                      <a:lumOff val="25000"/>
                    </a:schemeClr>
                  </a:solidFill>
                  <a:latin typeface="+mn-ea"/>
                  <a:cs typeface="+mn-ea"/>
                  <a:sym typeface="Arial" panose="020B0604020202090204"/>
                </a:rPr>
                <a:t>文件，将代码的逻辑部分翻译成</a:t>
              </a:r>
              <a:r>
                <a:rPr lang="en-US" altLang="zh-CN" sz="1400" spc="120" dirty="0" err="1">
                  <a:solidFill>
                    <a:schemeClr val="tx2">
                      <a:lumMod val="75000"/>
                      <a:lumOff val="25000"/>
                    </a:schemeClr>
                  </a:solidFill>
                  <a:latin typeface="+mn-ea"/>
                  <a:cs typeface="+mn-ea"/>
                  <a:sym typeface="Arial" panose="020B0604020202090204"/>
                </a:rPr>
                <a:t>Javascript</a:t>
              </a:r>
              <a:r>
                <a:rPr lang="zh-CN" altLang="en-US" sz="1400" spc="120" dirty="0">
                  <a:solidFill>
                    <a:schemeClr val="tx2">
                      <a:lumMod val="75000"/>
                      <a:lumOff val="25000"/>
                    </a:schemeClr>
                  </a:solidFill>
                  <a:latin typeface="+mn-ea"/>
                  <a:cs typeface="+mn-ea"/>
                  <a:sym typeface="Arial" panose="020B0604020202090204"/>
                </a:rPr>
                <a:t>语言脚本。逻辑代码的运行仍然</a:t>
              </a:r>
              <a:r>
                <a:rPr lang="zh-CN" altLang="en-US" sz="1400" spc="120" dirty="0">
                  <a:solidFill>
                    <a:srgbClr val="C00000"/>
                  </a:solidFill>
                  <a:latin typeface="+mn-ea"/>
                  <a:cs typeface="+mn-ea"/>
                  <a:sym typeface="Arial" panose="020B0604020202090204"/>
                </a:rPr>
                <a:t>依赖于</a:t>
              </a:r>
              <a:r>
                <a:rPr lang="en-US" altLang="zh-CN" sz="1400" spc="120" dirty="0" err="1">
                  <a:solidFill>
                    <a:srgbClr val="C00000"/>
                  </a:solidFill>
                  <a:latin typeface="+mn-ea"/>
                  <a:cs typeface="+mn-ea"/>
                  <a:sym typeface="Arial" panose="020B0604020202090204"/>
                </a:rPr>
                <a:t>JSCore</a:t>
              </a:r>
              <a:r>
                <a:rPr lang="zh-CN" altLang="en-US" sz="1400" spc="120" dirty="0">
                  <a:solidFill>
                    <a:schemeClr val="tx2">
                      <a:lumMod val="75000"/>
                      <a:lumOff val="25000"/>
                    </a:schemeClr>
                  </a:solidFill>
                  <a:latin typeface="+mn-ea"/>
                  <a:cs typeface="+mn-ea"/>
                  <a:sym typeface="Arial" panose="020B0604020202090204"/>
                </a:rPr>
                <a:t>。和</a:t>
              </a:r>
              <a:r>
                <a:rPr lang="en-US" altLang="zh-CN" sz="1400" spc="120" dirty="0">
                  <a:solidFill>
                    <a:schemeClr val="tx2">
                      <a:lumMod val="75000"/>
                      <a:lumOff val="25000"/>
                    </a:schemeClr>
                  </a:solidFill>
                  <a:latin typeface="+mn-ea"/>
                  <a:cs typeface="+mn-ea"/>
                  <a:sym typeface="Arial" panose="020B0604020202090204"/>
                </a:rPr>
                <a:t>MX Flutter</a:t>
              </a:r>
              <a:r>
                <a:rPr lang="zh-CN" altLang="en-US" sz="1400" spc="120" dirty="0">
                  <a:solidFill>
                    <a:schemeClr val="tx2">
                      <a:lumMod val="75000"/>
                      <a:lumOff val="25000"/>
                    </a:schemeClr>
                  </a:solidFill>
                  <a:latin typeface="+mn-ea"/>
                  <a:cs typeface="+mn-ea"/>
                  <a:sym typeface="Arial" panose="020B0604020202090204"/>
                </a:rPr>
                <a:t>一样</a:t>
              </a:r>
              <a:r>
                <a:rPr lang="zh-CN" altLang="en-US" sz="1400" spc="120" dirty="0">
                  <a:solidFill>
                    <a:srgbClr val="C00000"/>
                  </a:solidFill>
                  <a:latin typeface="+mn-ea"/>
                  <a:cs typeface="+mn-ea"/>
                  <a:sym typeface="Arial" panose="020B0604020202090204"/>
                </a:rPr>
                <a:t>容易造成性能瓶颈</a:t>
              </a:r>
              <a:r>
                <a:rPr lang="zh-CN" altLang="en-US" sz="1400" spc="120" dirty="0">
                  <a:solidFill>
                    <a:schemeClr val="tx2">
                      <a:lumMod val="75000"/>
                      <a:lumOff val="25000"/>
                    </a:schemeClr>
                  </a:solidFill>
                  <a:latin typeface="+mn-ea"/>
                  <a:cs typeface="+mn-ea"/>
                  <a:sym typeface="Arial" panose="020B0604020202090204"/>
                </a:rPr>
                <a:t>。对</a:t>
              </a:r>
              <a:r>
                <a:rPr lang="en-US" altLang="zh-CN" sz="1400" spc="120" dirty="0">
                  <a:solidFill>
                    <a:schemeClr val="tx2">
                      <a:lumMod val="75000"/>
                      <a:lumOff val="25000"/>
                    </a:schemeClr>
                  </a:solidFill>
                  <a:latin typeface="+mn-ea"/>
                  <a:cs typeface="+mn-ea"/>
                  <a:sym typeface="Arial" panose="020B0604020202090204"/>
                </a:rPr>
                <a:t>Dart</a:t>
              </a:r>
              <a:r>
                <a:rPr lang="zh-CN" altLang="en-US" sz="1400" spc="120" dirty="0">
                  <a:solidFill>
                    <a:schemeClr val="tx2">
                      <a:lumMod val="75000"/>
                      <a:lumOff val="25000"/>
                    </a:schemeClr>
                  </a:solidFill>
                  <a:latin typeface="+mn-ea"/>
                  <a:cs typeface="+mn-ea"/>
                  <a:sym typeface="Arial" panose="020B0604020202090204"/>
                </a:rPr>
                <a:t>语法支持方面具有局限性，老代码如果需要迁移需要进行改造。</a:t>
              </a:r>
              <a:endParaRPr lang="zh-CN" altLang="en-US" sz="1400" spc="120" dirty="0">
                <a:solidFill>
                  <a:schemeClr val="tx2">
                    <a:lumMod val="75000"/>
                    <a:lumOff val="25000"/>
                  </a:schemeClr>
                </a:solidFill>
                <a:latin typeface="+mn-ea"/>
                <a:cs typeface="+mn-ea"/>
                <a:sym typeface="Arial" panose="020B0604020202090204"/>
              </a:endParaRPr>
            </a:p>
          </p:txBody>
        </p:sp>
        <p:sp>
          <p:nvSpPr>
            <p:cNvPr id="29" name="Rectangle 18"/>
            <p:cNvSpPr/>
            <p:nvPr/>
          </p:nvSpPr>
          <p:spPr>
            <a:xfrm>
              <a:off x="8384" y="3401"/>
              <a:ext cx="3517" cy="628"/>
            </a:xfrm>
            <a:prstGeom prst="rect">
              <a:avLst/>
            </a:prstGeom>
          </p:spPr>
          <p:txBody>
            <a:bodyPr wrap="square">
              <a:spAutoFit/>
            </a:bodyPr>
            <a:lstStyle/>
            <a:p>
              <a:pPr algn="l"/>
              <a:r>
                <a:rPr lang="en-US" altLang="zh-CN" sz="2000" spc="120" dirty="0">
                  <a:solidFill>
                    <a:srgbClr val="002060"/>
                  </a:solidFill>
                  <a:latin typeface="+mn-ea"/>
                  <a:cs typeface="思源黑体 Normal" panose="020B0400000000000000" charset="-122"/>
                  <a:sym typeface="Arial" panose="020B0604020202090204"/>
                </a:rPr>
                <a:t>Fai</a:t>
              </a:r>
              <a:r>
                <a:rPr lang="zh-CN" altLang="en-US" sz="2000" spc="120" dirty="0">
                  <a:solidFill>
                    <a:srgbClr val="002060"/>
                  </a:solidFill>
                  <a:latin typeface="+mn-ea"/>
                  <a:cs typeface="思源黑体 Normal" panose="020B0400000000000000" charset="-122"/>
                  <a:sym typeface="Arial" panose="020B0604020202090204"/>
                </a:rPr>
                <a:t>r</a:t>
              </a:r>
              <a:endParaRPr lang="zh-CN" altLang="en-US" sz="2000" b="1" dirty="0">
                <a:solidFill>
                  <a:srgbClr val="091077"/>
                </a:solidFill>
                <a:latin typeface="+mn-ea"/>
                <a:sym typeface="Arial" panose="020B0604020202090204"/>
              </a:endParaRPr>
            </a:p>
          </p:txBody>
        </p:sp>
        <p:sp>
          <p:nvSpPr>
            <p:cNvPr id="30" name="Rectangle 26"/>
            <p:cNvSpPr/>
            <p:nvPr/>
          </p:nvSpPr>
          <p:spPr>
            <a:xfrm>
              <a:off x="8159" y="3450"/>
              <a:ext cx="120" cy="544"/>
            </a:xfrm>
            <a:prstGeom prst="rect">
              <a:avLst/>
            </a:prstGeom>
            <a:solidFill>
              <a:srgbClr val="1560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828800" rtl="0"/>
              <a:endParaRPr lang="en-US" sz="1200" kern="1200">
                <a:solidFill>
                  <a:schemeClr val="tx1">
                    <a:lumMod val="65000"/>
                    <a:lumOff val="35000"/>
                  </a:schemeClr>
                </a:solidFill>
                <a:latin typeface="Arial" panose="020B0604020202090204"/>
                <a:ea typeface="微软雅黑"/>
                <a:cs typeface="+mn-ea"/>
                <a:sym typeface="Arial" panose="020B0604020202090204"/>
              </a:endParaRPr>
            </a:p>
          </p:txBody>
        </p:sp>
      </p:grpSp>
      <p:grpSp>
        <p:nvGrpSpPr>
          <p:cNvPr id="39" name="组合 38"/>
          <p:cNvGrpSpPr/>
          <p:nvPr/>
        </p:nvGrpSpPr>
        <p:grpSpPr>
          <a:xfrm>
            <a:off x="6249218" y="3696547"/>
            <a:ext cx="4033520" cy="2430145"/>
            <a:chOff x="8159" y="3367"/>
            <a:chExt cx="3874" cy="3827"/>
          </a:xfrm>
        </p:grpSpPr>
        <p:sp>
          <p:nvSpPr>
            <p:cNvPr id="40" name="TextBox 17"/>
            <p:cNvSpPr txBox="1"/>
            <p:nvPr/>
          </p:nvSpPr>
          <p:spPr>
            <a:xfrm>
              <a:off x="8391" y="3995"/>
              <a:ext cx="3642" cy="3199"/>
            </a:xfrm>
            <a:prstGeom prst="rect">
              <a:avLst/>
            </a:prstGeom>
            <a:noFill/>
          </p:spPr>
          <p:txBody>
            <a:bodyPr wrap="square" rtlCol="0">
              <a:spAutoFit/>
            </a:bodyPr>
            <a:lstStyle/>
            <a:p>
              <a:pPr indent="0" algn="just" fontAlgn="auto">
                <a:lnSpc>
                  <a:spcPct val="100000"/>
                </a:lnSpc>
              </a:pPr>
              <a:r>
                <a:rPr lang="zh-CN" sz="1400" spc="120" dirty="0">
                  <a:solidFill>
                    <a:schemeClr val="tx2">
                      <a:lumMod val="75000"/>
                      <a:lumOff val="25000"/>
                    </a:schemeClr>
                  </a:solidFill>
                  <a:latin typeface="+mn-ea"/>
                  <a:cs typeface="思源黑体 Normal" panose="020B0400000000000000" charset="-122"/>
                  <a:sym typeface="Arial" panose="020B0604020202090204"/>
                </a:rPr>
                <a:t>通过</a:t>
              </a:r>
              <a:r>
                <a:rPr lang="zh-CN" sz="1400" spc="120" dirty="0">
                  <a:solidFill>
                    <a:srgbClr val="C00000"/>
                  </a:solidFill>
                  <a:latin typeface="+mn-ea"/>
                  <a:cs typeface="思源黑体 Normal" panose="020B0400000000000000" charset="-122"/>
                  <a:sym typeface="Arial" panose="020B0604020202090204"/>
                </a:rPr>
                <a:t>自研一种轻量级的</a:t>
              </a:r>
              <a:r>
                <a:rPr lang="en-US" altLang="zh-CN" sz="1400" spc="120" dirty="0">
                  <a:solidFill>
                    <a:srgbClr val="C00000"/>
                  </a:solidFill>
                  <a:latin typeface="+mn-ea"/>
                  <a:cs typeface="思源黑体 Normal" panose="020B0400000000000000" charset="-122"/>
                  <a:sym typeface="Arial" panose="020B0604020202090204"/>
                </a:rPr>
                <a:t>Dart</a:t>
              </a:r>
              <a:r>
                <a:rPr lang="zh-CN" sz="1400" spc="120" dirty="0">
                  <a:solidFill>
                    <a:srgbClr val="C00000"/>
                  </a:solidFill>
                  <a:latin typeface="+mn-ea"/>
                  <a:cs typeface="思源黑体 Normal" panose="020B0400000000000000" charset="-122"/>
                  <a:sym typeface="Arial" panose="020B0604020202090204"/>
                </a:rPr>
                <a:t>代码解释器，兼容</a:t>
              </a:r>
              <a:r>
                <a:rPr lang="en-US" altLang="zh-CN" sz="1400" spc="120" dirty="0">
                  <a:solidFill>
                    <a:srgbClr val="C00000"/>
                  </a:solidFill>
                  <a:latin typeface="+mn-ea"/>
                  <a:cs typeface="思源黑体 Normal" panose="020B0400000000000000" charset="-122"/>
                  <a:sym typeface="Arial" panose="020B0604020202090204"/>
                </a:rPr>
                <a:t>95%Dart</a:t>
              </a:r>
              <a:r>
                <a:rPr lang="zh-CN" altLang="en-US" sz="1400" spc="120" dirty="0">
                  <a:solidFill>
                    <a:srgbClr val="C00000"/>
                  </a:solidFill>
                  <a:latin typeface="+mn-ea"/>
                  <a:cs typeface="思源黑体 Normal" panose="020B0400000000000000" charset="-122"/>
                  <a:sym typeface="Arial" panose="020B0604020202090204"/>
                </a:rPr>
                <a:t>语法</a:t>
              </a:r>
              <a:r>
                <a:rPr lang="zh-CN" altLang="en-US" sz="1400" spc="120" dirty="0">
                  <a:solidFill>
                    <a:schemeClr val="tx2">
                      <a:lumMod val="75000"/>
                      <a:lumOff val="25000"/>
                    </a:schemeClr>
                  </a:solidFill>
                  <a:latin typeface="+mn-ea"/>
                  <a:cs typeface="思源黑体 Normal" panose="020B0400000000000000" charset="-122"/>
                  <a:sym typeface="Arial" panose="020B0604020202090204"/>
                </a:rPr>
                <a:t>，同时提供桥接模式调用非动态化的代码。运行性能方面由于少了与</a:t>
              </a:r>
              <a:r>
                <a:rPr lang="en-US" altLang="zh-CN" sz="1400" spc="120" dirty="0">
                  <a:solidFill>
                    <a:schemeClr val="tx2">
                      <a:lumMod val="75000"/>
                      <a:lumOff val="25000"/>
                    </a:schemeClr>
                  </a:solidFill>
                  <a:latin typeface="+mn-ea"/>
                  <a:cs typeface="思源黑体 Normal" panose="020B0400000000000000" charset="-122"/>
                  <a:sym typeface="Arial" panose="020B0604020202090204"/>
                </a:rPr>
                <a:t>webview</a:t>
              </a:r>
              <a:r>
                <a:rPr lang="zh-CN" altLang="en-US" sz="1400" spc="120" dirty="0">
                  <a:solidFill>
                    <a:schemeClr val="tx2">
                      <a:lumMod val="75000"/>
                      <a:lumOff val="25000"/>
                    </a:schemeClr>
                  </a:solidFill>
                  <a:latin typeface="+mn-ea"/>
                  <a:cs typeface="思源黑体 Normal" panose="020B0400000000000000" charset="-122"/>
                  <a:sym typeface="Arial" panose="020B0604020202090204"/>
                </a:rPr>
                <a:t>频繁交互的步骤，可以遇见</a:t>
              </a:r>
              <a:r>
                <a:rPr lang="zh-CN" altLang="en-US" sz="1400" spc="120" dirty="0">
                  <a:solidFill>
                    <a:srgbClr val="C00000"/>
                  </a:solidFill>
                  <a:latin typeface="+mn-ea"/>
                  <a:cs typeface="思源黑体 Normal" panose="020B0400000000000000" charset="-122"/>
                  <a:sym typeface="Arial" panose="020B0604020202090204"/>
                </a:rPr>
                <a:t>性能比</a:t>
              </a:r>
              <a:r>
                <a:rPr lang="en-US" altLang="zh-CN" sz="1400" spc="120" dirty="0" err="1">
                  <a:solidFill>
                    <a:srgbClr val="C00000"/>
                  </a:solidFill>
                  <a:latin typeface="+mn-ea"/>
                  <a:cs typeface="思源黑体 Normal" panose="020B0400000000000000" charset="-122"/>
                  <a:sym typeface="Arial" panose="020B0604020202090204"/>
                </a:rPr>
                <a:t>JSCore</a:t>
              </a:r>
              <a:r>
                <a:rPr lang="zh-CN" altLang="en-US" sz="1400" spc="120" dirty="0">
                  <a:solidFill>
                    <a:srgbClr val="C00000"/>
                  </a:solidFill>
                  <a:latin typeface="+mn-ea"/>
                  <a:cs typeface="思源黑体 Normal" panose="020B0400000000000000" charset="-122"/>
                  <a:sym typeface="Arial" panose="020B0604020202090204"/>
                </a:rPr>
                <a:t>模式要好，与</a:t>
              </a:r>
              <a:r>
                <a:rPr lang="en-US" altLang="zh-CN" sz="1400" spc="120" dirty="0">
                  <a:solidFill>
                    <a:srgbClr val="C00000"/>
                  </a:solidFill>
                  <a:latin typeface="+mn-ea"/>
                  <a:cs typeface="思源黑体 Normal" panose="020B0400000000000000" charset="-122"/>
                  <a:sym typeface="Arial" panose="020B0604020202090204"/>
                </a:rPr>
                <a:t>Lua</a:t>
              </a:r>
              <a:r>
                <a:rPr lang="zh-CN" altLang="en-US" sz="1400" spc="120" dirty="0">
                  <a:solidFill>
                    <a:srgbClr val="C00000"/>
                  </a:solidFill>
                  <a:latin typeface="+mn-ea"/>
                  <a:cs typeface="思源黑体 Normal" panose="020B0400000000000000" charset="-122"/>
                  <a:sym typeface="Arial" panose="020B0604020202090204"/>
                </a:rPr>
                <a:t>相当</a:t>
              </a:r>
              <a:r>
                <a:rPr lang="zh-CN" altLang="en-US" sz="1400" spc="120" dirty="0">
                  <a:solidFill>
                    <a:schemeClr val="tx2">
                      <a:lumMod val="75000"/>
                      <a:lumOff val="25000"/>
                    </a:schemeClr>
                  </a:solidFill>
                  <a:latin typeface="+mn-ea"/>
                  <a:cs typeface="思源黑体 Normal" panose="020B0400000000000000" charset="-122"/>
                  <a:sym typeface="Arial" panose="020B0604020202090204"/>
                </a:rPr>
                <a:t>。动态化代码和普通</a:t>
              </a:r>
              <a:r>
                <a:rPr lang="en-US" altLang="zh-CN" sz="1400" spc="120" dirty="0">
                  <a:solidFill>
                    <a:schemeClr val="tx2">
                      <a:lumMod val="75000"/>
                      <a:lumOff val="25000"/>
                    </a:schemeClr>
                  </a:solidFill>
                  <a:latin typeface="+mn-ea"/>
                  <a:cs typeface="思源黑体 Normal" panose="020B0400000000000000" charset="-122"/>
                  <a:sym typeface="Arial" panose="020B0604020202090204"/>
                </a:rPr>
                <a:t>flutter</a:t>
              </a:r>
              <a:r>
                <a:rPr lang="zh-CN" altLang="en-US" sz="1400" spc="120" dirty="0">
                  <a:solidFill>
                    <a:schemeClr val="tx2">
                      <a:lumMod val="75000"/>
                      <a:lumOff val="25000"/>
                    </a:schemeClr>
                  </a:solidFill>
                  <a:latin typeface="+mn-ea"/>
                  <a:cs typeface="思源黑体 Normal" panose="020B0400000000000000" charset="-122"/>
                  <a:sym typeface="Arial" panose="020B0604020202090204"/>
                </a:rPr>
                <a:t>库开发模式相同</a:t>
              </a:r>
              <a:r>
                <a:rPr lang="zh-CN" altLang="en-US" sz="1400" spc="120" dirty="0">
                  <a:solidFill>
                    <a:srgbClr val="C00000"/>
                  </a:solidFill>
                  <a:latin typeface="+mn-ea"/>
                  <a:cs typeface="思源黑体 Normal" panose="020B0400000000000000" charset="-122"/>
                  <a:sym typeface="Arial" panose="020B0604020202090204"/>
                </a:rPr>
                <a:t>减少了开发难度</a:t>
              </a:r>
              <a:r>
                <a:rPr lang="zh-CN" altLang="en-US" sz="1400" spc="120" dirty="0">
                  <a:solidFill>
                    <a:schemeClr val="tx2">
                      <a:lumMod val="75000"/>
                      <a:lumOff val="25000"/>
                    </a:schemeClr>
                  </a:solidFill>
                  <a:latin typeface="+mn-ea"/>
                  <a:cs typeface="思源黑体 Normal" panose="020B0400000000000000" charset="-122"/>
                  <a:sym typeface="Arial" panose="020B0604020202090204"/>
                </a:rPr>
                <a:t>。得益于</a:t>
              </a:r>
              <a:r>
                <a:rPr lang="zh-CN" altLang="en-US" sz="1400" spc="120" dirty="0">
                  <a:solidFill>
                    <a:srgbClr val="C00000"/>
                  </a:solidFill>
                  <a:latin typeface="+mn-ea"/>
                  <a:cs typeface="思源黑体 Normal" panose="020B0400000000000000" charset="-122"/>
                  <a:sym typeface="Arial" panose="020B0604020202090204"/>
                </a:rPr>
                <a:t>代码生成器</a:t>
              </a:r>
              <a:r>
                <a:rPr lang="zh-CN" altLang="en-US" sz="1400" spc="120" dirty="0">
                  <a:solidFill>
                    <a:schemeClr val="tx2">
                      <a:lumMod val="75000"/>
                      <a:lumOff val="25000"/>
                    </a:schemeClr>
                  </a:solidFill>
                  <a:latin typeface="+mn-ea"/>
                  <a:cs typeface="思源黑体 Normal" panose="020B0400000000000000" charset="-122"/>
                  <a:sym typeface="Arial" panose="020B0604020202090204"/>
                </a:rPr>
                <a:t>，可以方便的接入非动态代码。</a:t>
              </a:r>
              <a:endParaRPr lang="en-US" altLang="zh-CN" sz="1400" spc="120" dirty="0">
                <a:solidFill>
                  <a:schemeClr val="tx2">
                    <a:lumMod val="75000"/>
                    <a:lumOff val="25000"/>
                  </a:schemeClr>
                </a:solidFill>
                <a:latin typeface="+mn-ea"/>
                <a:cs typeface="思源黑体 Normal" panose="020B0400000000000000" charset="-122"/>
                <a:sym typeface="Arial" panose="020B0604020202090204"/>
              </a:endParaRPr>
            </a:p>
            <a:p>
              <a:pPr indent="0" algn="just" fontAlgn="auto">
                <a:lnSpc>
                  <a:spcPct val="100000"/>
                </a:lnSpc>
              </a:pPr>
              <a:r>
                <a:rPr lang="zh-CN" altLang="en-US" sz="1400" b="1" spc="120" dirty="0">
                  <a:solidFill>
                    <a:srgbClr val="C00000"/>
                  </a:solidFill>
                  <a:latin typeface="+mn-ea"/>
                  <a:cs typeface="思源黑体 Normal" panose="020B0400000000000000" charset="-122"/>
                  <a:sym typeface="Arial" panose="020B0604020202090204"/>
                </a:rPr>
                <a:t>（本文提到的动态化方案）</a:t>
              </a:r>
              <a:endParaRPr lang="zh-CN" altLang="en-US" sz="1400" b="1" kern="1200" spc="120" dirty="0">
                <a:solidFill>
                  <a:srgbClr val="C00000"/>
                </a:solidFill>
                <a:latin typeface="+mn-ea"/>
                <a:ea typeface="微软雅黑"/>
                <a:cs typeface="思源黑体 Normal" panose="020B0400000000000000" charset="-122"/>
                <a:sym typeface="Arial" panose="020B0604020202090204"/>
              </a:endParaRPr>
            </a:p>
          </p:txBody>
        </p:sp>
        <p:sp>
          <p:nvSpPr>
            <p:cNvPr id="33" name="Rectangle 18"/>
            <p:cNvSpPr/>
            <p:nvPr/>
          </p:nvSpPr>
          <p:spPr>
            <a:xfrm>
              <a:off x="8382" y="3367"/>
              <a:ext cx="3517" cy="628"/>
            </a:xfrm>
            <a:prstGeom prst="rect">
              <a:avLst/>
            </a:prstGeom>
          </p:spPr>
          <p:txBody>
            <a:bodyPr wrap="square">
              <a:spAutoFit/>
            </a:bodyPr>
            <a:lstStyle/>
            <a:p>
              <a:pPr algn="l"/>
              <a:r>
                <a:rPr lang="en-US" altLang="zh-CN" sz="2000" dirty="0" err="1">
                  <a:solidFill>
                    <a:schemeClr val="tx2">
                      <a:lumMod val="75000"/>
                      <a:lumOff val="25000"/>
                    </a:schemeClr>
                  </a:solidFill>
                  <a:latin typeface="+mn-ea"/>
                  <a:sym typeface="Arial" panose="020B0604020202090204"/>
                </a:rPr>
                <a:t>MicroDart</a:t>
              </a:r>
              <a:endParaRPr lang="en-US" altLang="zh-CN" sz="2000" dirty="0" err="1">
                <a:solidFill>
                  <a:schemeClr val="tx2">
                    <a:lumMod val="75000"/>
                    <a:lumOff val="25000"/>
                  </a:schemeClr>
                </a:solidFill>
                <a:latin typeface="+mn-ea"/>
                <a:sym typeface="Arial" panose="020B0604020202090204"/>
              </a:endParaRPr>
            </a:p>
          </p:txBody>
        </p:sp>
        <p:sp>
          <p:nvSpPr>
            <p:cNvPr id="34" name="Rectangle 26"/>
            <p:cNvSpPr/>
            <p:nvPr/>
          </p:nvSpPr>
          <p:spPr>
            <a:xfrm>
              <a:off x="8159" y="3418"/>
              <a:ext cx="120" cy="544"/>
            </a:xfrm>
            <a:prstGeom prst="rect">
              <a:avLst/>
            </a:prstGeom>
            <a:solidFill>
              <a:srgbClr val="E22D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828800" rtl="0"/>
              <a:endParaRPr lang="en-US" sz="1200" kern="1200">
                <a:solidFill>
                  <a:schemeClr val="tx1">
                    <a:lumMod val="65000"/>
                    <a:lumOff val="35000"/>
                  </a:schemeClr>
                </a:solidFill>
                <a:latin typeface="Arial" panose="020B0604020202090204"/>
                <a:ea typeface="微软雅黑"/>
                <a:cs typeface="+mn-ea"/>
                <a:sym typeface="Arial" panose="020B0604020202090204"/>
              </a:endParaRPr>
            </a:p>
          </p:txBody>
        </p:sp>
      </p:grpSp>
      <p:grpSp>
        <p:nvGrpSpPr>
          <p:cNvPr id="37" name="组合 36"/>
          <p:cNvGrpSpPr/>
          <p:nvPr/>
        </p:nvGrpSpPr>
        <p:grpSpPr>
          <a:xfrm>
            <a:off x="1785570" y="3606165"/>
            <a:ext cx="4013250" cy="2662316"/>
            <a:chOff x="8176" y="3367"/>
            <a:chExt cx="3848" cy="2421"/>
          </a:xfrm>
        </p:grpSpPr>
        <p:sp>
          <p:nvSpPr>
            <p:cNvPr id="38" name="TextBox 17"/>
            <p:cNvSpPr txBox="1"/>
            <p:nvPr/>
          </p:nvSpPr>
          <p:spPr>
            <a:xfrm>
              <a:off x="8382" y="3746"/>
              <a:ext cx="3642" cy="2042"/>
            </a:xfrm>
            <a:prstGeom prst="rect">
              <a:avLst/>
            </a:prstGeom>
            <a:noFill/>
          </p:spPr>
          <p:txBody>
            <a:bodyPr wrap="square" rtlCol="0">
              <a:spAutoFit/>
            </a:bodyPr>
            <a:lstStyle/>
            <a:p>
              <a:pPr algn="just"/>
              <a:r>
                <a:rPr lang="en-US" altLang="zh-CN" sz="1400" i="0" dirty="0">
                  <a:solidFill>
                    <a:schemeClr val="tx2">
                      <a:lumMod val="75000"/>
                      <a:lumOff val="25000"/>
                    </a:schemeClr>
                  </a:solidFill>
                  <a:effectLst/>
                  <a:latin typeface="+mn-ea"/>
                  <a:cs typeface="+mn-ea"/>
                </a:rPr>
                <a:t>Hydro</a:t>
              </a:r>
              <a:r>
                <a:rPr lang="zh-CN" altLang="en-US" sz="1400" dirty="0">
                  <a:solidFill>
                    <a:schemeClr val="tx2">
                      <a:lumMod val="75000"/>
                      <a:lumOff val="25000"/>
                    </a:schemeClr>
                  </a:solidFill>
                  <a:latin typeface="+mn-ea"/>
                  <a:cs typeface="+mn-ea"/>
                </a:rPr>
                <a:t>在使用上和</a:t>
              </a:r>
              <a:r>
                <a:rPr lang="en-US" altLang="zh-CN" sz="1400" dirty="0">
                  <a:solidFill>
                    <a:schemeClr val="tx2">
                      <a:lumMod val="75000"/>
                      <a:lumOff val="25000"/>
                    </a:schemeClr>
                  </a:solidFill>
                  <a:latin typeface="+mn-ea"/>
                  <a:cs typeface="+mn-ea"/>
                </a:rPr>
                <a:t>MX Flutter</a:t>
              </a:r>
              <a:r>
                <a:rPr lang="zh-CN" altLang="en-US" sz="1400" dirty="0">
                  <a:solidFill>
                    <a:schemeClr val="tx2">
                      <a:lumMod val="75000"/>
                      <a:lumOff val="25000"/>
                    </a:schemeClr>
                  </a:solidFill>
                  <a:latin typeface="+mn-ea"/>
                  <a:cs typeface="+mn-ea"/>
                </a:rPr>
                <a:t>类似，都是通过</a:t>
              </a:r>
              <a:r>
                <a:rPr lang="en-US" altLang="zh-CN" sz="1400" dirty="0" err="1">
                  <a:solidFill>
                    <a:srgbClr val="C00000"/>
                  </a:solidFill>
                  <a:latin typeface="+mn-ea"/>
                  <a:cs typeface="+mn-ea"/>
                </a:rPr>
                <a:t>Javascript</a:t>
              </a:r>
              <a:r>
                <a:rPr lang="zh-CN" altLang="en-US" sz="1400" dirty="0">
                  <a:solidFill>
                    <a:schemeClr val="tx2">
                      <a:lumMod val="75000"/>
                      <a:lumOff val="25000"/>
                    </a:schemeClr>
                  </a:solidFill>
                  <a:latin typeface="+mn-ea"/>
                  <a:cs typeface="+mn-ea"/>
                </a:rPr>
                <a:t>来开发</a:t>
              </a:r>
              <a:r>
                <a:rPr lang="en-US" altLang="zh-CN" sz="1400" dirty="0">
                  <a:solidFill>
                    <a:schemeClr val="tx2">
                      <a:lumMod val="75000"/>
                      <a:lumOff val="25000"/>
                    </a:schemeClr>
                  </a:solidFill>
                  <a:latin typeface="+mn-ea"/>
                  <a:cs typeface="+mn-ea"/>
                </a:rPr>
                <a:t>Flutter</a:t>
              </a:r>
              <a:r>
                <a:rPr lang="zh-CN" altLang="en-US" sz="1400" dirty="0">
                  <a:solidFill>
                    <a:schemeClr val="tx2">
                      <a:lumMod val="75000"/>
                      <a:lumOff val="25000"/>
                    </a:schemeClr>
                  </a:solidFill>
                  <a:latin typeface="+mn-ea"/>
                  <a:cs typeface="+mn-ea"/>
                </a:rPr>
                <a:t>应用。但在实现原理上，它去掉了</a:t>
              </a:r>
              <a:r>
                <a:rPr lang="en-US" altLang="zh-CN" sz="1400" dirty="0" err="1">
                  <a:solidFill>
                    <a:schemeClr val="tx2">
                      <a:lumMod val="75000"/>
                      <a:lumOff val="25000"/>
                    </a:schemeClr>
                  </a:solidFill>
                  <a:latin typeface="+mn-ea"/>
                  <a:cs typeface="+mn-ea"/>
                </a:rPr>
                <a:t>JSCore</a:t>
              </a:r>
              <a:r>
                <a:rPr lang="zh-CN" altLang="en-US" sz="1400" dirty="0">
                  <a:solidFill>
                    <a:schemeClr val="tx2">
                      <a:lumMod val="75000"/>
                      <a:lumOff val="25000"/>
                    </a:schemeClr>
                  </a:solidFill>
                  <a:latin typeface="+mn-ea"/>
                  <a:cs typeface="+mn-ea"/>
                </a:rPr>
                <a:t>的依赖，而是将</a:t>
              </a:r>
              <a:r>
                <a:rPr lang="en-US" altLang="zh-CN" sz="1400" dirty="0" err="1">
                  <a:solidFill>
                    <a:schemeClr val="tx2">
                      <a:lumMod val="75000"/>
                      <a:lumOff val="25000"/>
                    </a:schemeClr>
                  </a:solidFill>
                  <a:latin typeface="+mn-ea"/>
                  <a:cs typeface="+mn-ea"/>
                </a:rPr>
                <a:t>Javacript</a:t>
              </a:r>
              <a:r>
                <a:rPr lang="zh-CN" altLang="en-US" sz="1400" dirty="0">
                  <a:solidFill>
                    <a:schemeClr val="tx2">
                      <a:lumMod val="75000"/>
                      <a:lumOff val="25000"/>
                    </a:schemeClr>
                  </a:solidFill>
                  <a:latin typeface="+mn-ea"/>
                  <a:cs typeface="+mn-ea"/>
                </a:rPr>
                <a:t>代码翻译成</a:t>
              </a:r>
              <a:r>
                <a:rPr lang="en-US" altLang="zh-CN" sz="1400" dirty="0">
                  <a:solidFill>
                    <a:schemeClr val="tx2">
                      <a:lumMod val="75000"/>
                      <a:lumOff val="25000"/>
                    </a:schemeClr>
                  </a:solidFill>
                  <a:latin typeface="+mn-ea"/>
                  <a:cs typeface="+mn-ea"/>
                </a:rPr>
                <a:t>Lua</a:t>
              </a:r>
              <a:r>
                <a:rPr lang="zh-CN" altLang="en-US" sz="1400" dirty="0">
                  <a:solidFill>
                    <a:schemeClr val="tx2">
                      <a:lumMod val="75000"/>
                      <a:lumOff val="25000"/>
                    </a:schemeClr>
                  </a:solidFill>
                  <a:latin typeface="+mn-ea"/>
                  <a:cs typeface="+mn-ea"/>
                </a:rPr>
                <a:t>代码，通过</a:t>
              </a:r>
              <a:r>
                <a:rPr lang="en-US" altLang="zh-CN" sz="1400" dirty="0">
                  <a:solidFill>
                    <a:srgbClr val="C00000"/>
                  </a:solidFill>
                  <a:latin typeface="+mn-ea"/>
                  <a:cs typeface="+mn-ea"/>
                </a:rPr>
                <a:t>Lua</a:t>
              </a:r>
              <a:r>
                <a:rPr lang="zh-CN" altLang="en-US" sz="1400" dirty="0">
                  <a:solidFill>
                    <a:srgbClr val="C00000"/>
                  </a:solidFill>
                  <a:latin typeface="+mn-ea"/>
                  <a:cs typeface="+mn-ea"/>
                </a:rPr>
                <a:t>虚拟机解释运行</a:t>
              </a:r>
              <a:r>
                <a:rPr lang="zh-CN" altLang="en-US" sz="1400" dirty="0">
                  <a:solidFill>
                    <a:schemeClr val="tx2">
                      <a:lumMod val="75000"/>
                      <a:lumOff val="25000"/>
                    </a:schemeClr>
                  </a:solidFill>
                  <a:latin typeface="+mn-ea"/>
                  <a:cs typeface="+mn-ea"/>
                </a:rPr>
                <a:t>。由于</a:t>
              </a:r>
              <a:r>
                <a:rPr lang="en-US" altLang="zh-CN" sz="1400" dirty="0">
                  <a:solidFill>
                    <a:schemeClr val="tx2">
                      <a:lumMod val="75000"/>
                      <a:lumOff val="25000"/>
                    </a:schemeClr>
                  </a:solidFill>
                  <a:latin typeface="+mn-ea"/>
                  <a:cs typeface="+mn-ea"/>
                </a:rPr>
                <a:t>Lua</a:t>
              </a:r>
              <a:r>
                <a:rPr lang="zh-CN" altLang="en-US" sz="1400" dirty="0">
                  <a:solidFill>
                    <a:schemeClr val="tx2">
                      <a:lumMod val="75000"/>
                      <a:lumOff val="25000"/>
                    </a:schemeClr>
                  </a:solidFill>
                  <a:latin typeface="+mn-ea"/>
                  <a:cs typeface="+mn-ea"/>
                </a:rPr>
                <a:t>是一种轻量级脚本语言，本身具有跨平台性，因此很容易达到动态化的目的。在性能方面由于运用</a:t>
              </a:r>
              <a:r>
                <a:rPr lang="en-US" altLang="zh-CN" sz="1400" dirty="0">
                  <a:solidFill>
                    <a:schemeClr val="tx2">
                      <a:lumMod val="75000"/>
                      <a:lumOff val="25000"/>
                    </a:schemeClr>
                  </a:solidFill>
                  <a:latin typeface="+mn-ea"/>
                  <a:cs typeface="+mn-ea"/>
                </a:rPr>
                <a:t>Lua</a:t>
              </a:r>
              <a:r>
                <a:rPr lang="zh-CN" altLang="en-US" sz="1400" dirty="0">
                  <a:solidFill>
                    <a:schemeClr val="tx2">
                      <a:lumMod val="75000"/>
                      <a:lumOff val="25000"/>
                    </a:schemeClr>
                  </a:solidFill>
                  <a:latin typeface="+mn-ea"/>
                  <a:cs typeface="+mn-ea"/>
                </a:rPr>
                <a:t>代替了</a:t>
              </a:r>
              <a:r>
                <a:rPr lang="en-US" altLang="zh-CN" sz="1400" dirty="0">
                  <a:solidFill>
                    <a:schemeClr val="tx2">
                      <a:lumMod val="75000"/>
                      <a:lumOff val="25000"/>
                    </a:schemeClr>
                  </a:solidFill>
                  <a:latin typeface="+mn-ea"/>
                  <a:cs typeface="+mn-ea"/>
                </a:rPr>
                <a:t>JSCore</a:t>
              </a:r>
              <a:r>
                <a:rPr lang="zh-CN" altLang="en-US" sz="1400" dirty="0">
                  <a:solidFill>
                    <a:schemeClr val="tx2">
                      <a:lumMod val="75000"/>
                      <a:lumOff val="25000"/>
                    </a:schemeClr>
                  </a:solidFill>
                  <a:latin typeface="+mn-ea"/>
                  <a:cs typeface="+mn-ea"/>
                </a:rPr>
                <a:t>，在运行性能上有很大提升，但是和</a:t>
              </a:r>
              <a:r>
                <a:rPr lang="en-US" altLang="zh-CN" sz="1400" dirty="0">
                  <a:solidFill>
                    <a:schemeClr val="tx2">
                      <a:lumMod val="75000"/>
                      <a:lumOff val="25000"/>
                    </a:schemeClr>
                  </a:solidFill>
                  <a:latin typeface="+mn-ea"/>
                  <a:cs typeface="+mn-ea"/>
                </a:rPr>
                <a:t>MX Flutter</a:t>
              </a:r>
              <a:r>
                <a:rPr lang="zh-CN" altLang="en-US" sz="1400" dirty="0">
                  <a:solidFill>
                    <a:schemeClr val="tx2">
                      <a:lumMod val="75000"/>
                      <a:lumOff val="25000"/>
                    </a:schemeClr>
                  </a:solidFill>
                  <a:latin typeface="+mn-ea"/>
                  <a:cs typeface="+mn-ea"/>
                </a:rPr>
                <a:t>一样</a:t>
              </a:r>
              <a:r>
                <a:rPr lang="zh-CN" altLang="en-US" sz="1400" dirty="0">
                  <a:solidFill>
                    <a:srgbClr val="C00000"/>
                  </a:solidFill>
                  <a:latin typeface="+mn-ea"/>
                  <a:cs typeface="+mn-ea"/>
                </a:rPr>
                <a:t>既抛弃了</a:t>
              </a:r>
              <a:r>
                <a:rPr lang="en-US" altLang="zh-CN" sz="1400" dirty="0">
                  <a:solidFill>
                    <a:srgbClr val="C00000"/>
                  </a:solidFill>
                  <a:latin typeface="+mn-ea"/>
                  <a:cs typeface="+mn-ea"/>
                </a:rPr>
                <a:t>Flutter</a:t>
              </a:r>
              <a:r>
                <a:rPr lang="zh-CN" altLang="en-US" sz="1400" dirty="0">
                  <a:solidFill>
                    <a:srgbClr val="C00000"/>
                  </a:solidFill>
                  <a:latin typeface="+mn-ea"/>
                  <a:cs typeface="+mn-ea"/>
                </a:rPr>
                <a:t>生态也放弃了</a:t>
              </a:r>
              <a:r>
                <a:rPr lang="en-US" altLang="zh-CN" sz="1400" dirty="0">
                  <a:solidFill>
                    <a:srgbClr val="C00000"/>
                  </a:solidFill>
                  <a:latin typeface="+mn-ea"/>
                  <a:cs typeface="+mn-ea"/>
                </a:rPr>
                <a:t>JavaScript</a:t>
              </a:r>
              <a:r>
                <a:rPr lang="zh-CN" altLang="en-US" sz="1400" dirty="0">
                  <a:solidFill>
                    <a:srgbClr val="C00000"/>
                  </a:solidFill>
                  <a:latin typeface="+mn-ea"/>
                  <a:cs typeface="+mn-ea"/>
                </a:rPr>
                <a:t>生态</a:t>
              </a:r>
              <a:r>
                <a:rPr lang="zh-CN" altLang="en-US" sz="1400" dirty="0">
                  <a:solidFill>
                    <a:schemeClr val="tx2">
                      <a:lumMod val="75000"/>
                      <a:lumOff val="25000"/>
                    </a:schemeClr>
                  </a:solidFill>
                  <a:latin typeface="+mn-ea"/>
                  <a:cs typeface="+mn-ea"/>
                </a:rPr>
                <a:t>。</a:t>
              </a:r>
              <a:endParaRPr lang="zh-CN" altLang="en-US" sz="1400" dirty="0">
                <a:solidFill>
                  <a:schemeClr val="tx2">
                    <a:lumMod val="75000"/>
                    <a:lumOff val="25000"/>
                  </a:schemeClr>
                </a:solidFill>
                <a:latin typeface="+mn-ea"/>
                <a:cs typeface="+mn-ea"/>
              </a:endParaRPr>
            </a:p>
          </p:txBody>
        </p:sp>
        <p:sp>
          <p:nvSpPr>
            <p:cNvPr id="41" name="Rectangle 18"/>
            <p:cNvSpPr/>
            <p:nvPr/>
          </p:nvSpPr>
          <p:spPr>
            <a:xfrm>
              <a:off x="8382" y="3367"/>
              <a:ext cx="3517" cy="363"/>
            </a:xfrm>
            <a:prstGeom prst="rect">
              <a:avLst/>
            </a:prstGeom>
          </p:spPr>
          <p:txBody>
            <a:bodyPr wrap="square">
              <a:spAutoFit/>
            </a:bodyPr>
            <a:lstStyle/>
            <a:p>
              <a:r>
                <a:rPr lang="en-US" altLang="zh-CN" sz="2000" i="0" dirty="0">
                  <a:solidFill>
                    <a:schemeClr val="tx2">
                      <a:lumMod val="75000"/>
                      <a:lumOff val="25000"/>
                    </a:schemeClr>
                  </a:solidFill>
                  <a:effectLst/>
                  <a:latin typeface="+mn-ea"/>
                </a:rPr>
                <a:t>Hydro</a:t>
              </a:r>
              <a:endParaRPr lang="en-US" altLang="zh-CN" sz="2000" i="0" dirty="0">
                <a:solidFill>
                  <a:schemeClr val="tx2">
                    <a:lumMod val="75000"/>
                    <a:lumOff val="25000"/>
                  </a:schemeClr>
                </a:solidFill>
                <a:effectLst/>
                <a:latin typeface="+mn-ea"/>
              </a:endParaRPr>
            </a:p>
          </p:txBody>
        </p:sp>
        <p:sp>
          <p:nvSpPr>
            <p:cNvPr id="42" name="Rectangle 26"/>
            <p:cNvSpPr/>
            <p:nvPr/>
          </p:nvSpPr>
          <p:spPr>
            <a:xfrm>
              <a:off x="8176" y="3432"/>
              <a:ext cx="119" cy="314"/>
            </a:xfrm>
            <a:prstGeom prst="rect">
              <a:avLst/>
            </a:prstGeom>
            <a:solidFill>
              <a:schemeClr val="tx2">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828800" rtl="0"/>
              <a:endParaRPr lang="en-US" sz="1200" kern="1200">
                <a:solidFill>
                  <a:schemeClr val="tx1">
                    <a:lumMod val="65000"/>
                    <a:lumOff val="35000"/>
                  </a:schemeClr>
                </a:solidFill>
                <a:latin typeface="Arial" panose="020B0604020202090204"/>
                <a:ea typeface="微软雅黑"/>
                <a:cs typeface="+mn-ea"/>
                <a:sym typeface="Arial" panose="020B0604020202090204"/>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组 4"/>
          <p:cNvPicPr>
            <a:picLocks noChangeAspect="1"/>
          </p:cNvPicPr>
          <p:nvPr>
            <p:custDataLst>
              <p:tags r:id="rId1"/>
            </p:custDataLst>
          </p:nvPr>
        </p:nvPicPr>
        <p:blipFill>
          <a:blip r:embed="rId2" cstate="screen"/>
          <a:stretch>
            <a:fillRect/>
          </a:stretch>
        </p:blipFill>
        <p:spPr>
          <a:xfrm flipV="1">
            <a:off x="11287125" y="0"/>
            <a:ext cx="904875" cy="1633220"/>
          </a:xfrm>
          <a:prstGeom prst="rect">
            <a:avLst/>
          </a:prstGeom>
        </p:spPr>
      </p:pic>
      <p:pic>
        <p:nvPicPr>
          <p:cNvPr id="7" name="图片 6" descr="组 3"/>
          <p:cNvPicPr>
            <a:picLocks noChangeAspect="1"/>
          </p:cNvPicPr>
          <p:nvPr>
            <p:custDataLst>
              <p:tags r:id="rId3"/>
            </p:custDataLst>
          </p:nvPr>
        </p:nvPicPr>
        <p:blipFill>
          <a:blip r:embed="rId4" cstate="screen"/>
          <a:stretch>
            <a:fillRect/>
          </a:stretch>
        </p:blipFill>
        <p:spPr>
          <a:xfrm flipV="1">
            <a:off x="0" y="5390515"/>
            <a:ext cx="1167130" cy="1467485"/>
          </a:xfrm>
          <a:prstGeom prst="rect">
            <a:avLst/>
          </a:prstGeom>
        </p:spPr>
      </p:pic>
      <p:graphicFrame>
        <p:nvGraphicFramePr>
          <p:cNvPr id="8" name="表格 7"/>
          <p:cNvGraphicFramePr/>
          <p:nvPr>
            <p:custDataLst>
              <p:tags r:id="rId5"/>
            </p:custDataLst>
          </p:nvPr>
        </p:nvGraphicFramePr>
        <p:xfrm>
          <a:off x="622055" y="182880"/>
          <a:ext cx="10947889" cy="6492240"/>
        </p:xfrm>
        <a:graphic>
          <a:graphicData uri="http://schemas.openxmlformats.org/drawingml/2006/table">
            <a:tbl>
              <a:tblPr firstRow="1" bandRow="1">
                <a:tableStyleId>{5C22544A-7EE6-4342-B048-85BDC9FD1C3A}</a:tableStyleId>
              </a:tblPr>
              <a:tblGrid>
                <a:gridCol w="1499003"/>
                <a:gridCol w="1137206"/>
                <a:gridCol w="1213167"/>
                <a:gridCol w="1546045"/>
                <a:gridCol w="1598127"/>
                <a:gridCol w="1903622"/>
                <a:gridCol w="2050719"/>
              </a:tblGrid>
              <a:tr h="328269">
                <a:tc>
                  <a:txBody>
                    <a:bodyPr/>
                    <a:lstStyle/>
                    <a:p>
                      <a:pPr>
                        <a:buNone/>
                      </a:pPr>
                      <a:endParaRPr lang="zh-CN" altLang="en-US" dirty="0"/>
                    </a:p>
                  </a:txBody>
                  <a:tcPr/>
                </a:tc>
                <a:tc>
                  <a:txBody>
                    <a:bodyPr/>
                    <a:lstStyle/>
                    <a:p>
                      <a:pPr>
                        <a:buNone/>
                      </a:pPr>
                      <a:r>
                        <a:rPr lang="zh-CN" altLang="en-US" sz="1800" dirty="0">
                          <a:sym typeface="+mn-ea"/>
                        </a:rPr>
                        <a:t>性能</a:t>
                      </a:r>
                      <a:endParaRPr lang="zh-CN" altLang="en-US" dirty="0"/>
                    </a:p>
                  </a:txBody>
                  <a:tcPr/>
                </a:tc>
                <a:tc>
                  <a:txBody>
                    <a:bodyPr/>
                    <a:lstStyle/>
                    <a:p>
                      <a:pPr>
                        <a:buNone/>
                      </a:pPr>
                      <a:r>
                        <a:rPr lang="zh-CN" altLang="en-US" dirty="0"/>
                        <a:t>兼容性</a:t>
                      </a:r>
                      <a:endParaRPr lang="zh-CN" altLang="en-US" dirty="0"/>
                    </a:p>
                  </a:txBody>
                  <a:tcPr/>
                </a:tc>
                <a:tc>
                  <a:txBody>
                    <a:bodyPr/>
                    <a:lstStyle/>
                    <a:p>
                      <a:pPr>
                        <a:buNone/>
                      </a:pPr>
                      <a:r>
                        <a:rPr lang="zh-CN" altLang="en-US" dirty="0"/>
                        <a:t>扩展性</a:t>
                      </a:r>
                      <a:endParaRPr lang="zh-CN" altLang="en-US" dirty="0"/>
                    </a:p>
                  </a:txBody>
                  <a:tcPr/>
                </a:tc>
                <a:tc>
                  <a:txBody>
                    <a:bodyPr/>
                    <a:lstStyle/>
                    <a:p>
                      <a:pPr>
                        <a:buNone/>
                      </a:pPr>
                      <a:r>
                        <a:rPr lang="zh-CN" altLang="en-US" dirty="0"/>
                        <a:t>迁移成本</a:t>
                      </a:r>
                      <a:endParaRPr lang="zh-CN" altLang="en-US" dirty="0"/>
                    </a:p>
                  </a:txBody>
                  <a:tcPr/>
                </a:tc>
                <a:tc>
                  <a:txBody>
                    <a:bodyPr/>
                    <a:lstStyle/>
                    <a:p>
                      <a:pPr>
                        <a:buNone/>
                      </a:pPr>
                      <a:r>
                        <a:rPr lang="zh-CN" altLang="en-US" dirty="0"/>
                        <a:t>学习成本</a:t>
                      </a:r>
                      <a:endParaRPr lang="zh-CN" altLang="en-US" dirty="0"/>
                    </a:p>
                  </a:txBody>
                  <a:tcPr/>
                </a:tc>
                <a:tc>
                  <a:txBody>
                    <a:bodyPr/>
                    <a:lstStyle/>
                    <a:p>
                      <a:pPr>
                        <a:buNone/>
                      </a:pPr>
                      <a:r>
                        <a:rPr lang="zh-CN" altLang="en-US" dirty="0"/>
                        <a:t>研发难度</a:t>
                      </a:r>
                      <a:endParaRPr lang="zh-CN" altLang="en-US" dirty="0"/>
                    </a:p>
                  </a:txBody>
                  <a:tcPr/>
                </a:tc>
              </a:tr>
              <a:tr h="1231008">
                <a:tc>
                  <a:txBody>
                    <a:bodyPr/>
                    <a:lstStyle/>
                    <a:p>
                      <a:pPr>
                        <a:buNone/>
                      </a:pPr>
                      <a:r>
                        <a:rPr lang="en-US" altLang="zh-CN" sz="2400" dirty="0"/>
                        <a:t>MX Flutter</a:t>
                      </a:r>
                      <a:endParaRPr lang="en-US" altLang="zh-CN" sz="2400" dirty="0"/>
                    </a:p>
                  </a:txBody>
                  <a:tcPr/>
                </a:tc>
                <a:tc>
                  <a:txBody>
                    <a:bodyPr/>
                    <a:lstStyle/>
                    <a:p>
                      <a:pPr>
                        <a:buNone/>
                      </a:pPr>
                      <a:r>
                        <a:rPr lang="zh-CN" altLang="en-US" sz="2800" b="0" dirty="0">
                          <a:solidFill>
                            <a:schemeClr val="tx1"/>
                          </a:solidFill>
                        </a:rPr>
                        <a:t>一般</a:t>
                      </a:r>
                      <a:endParaRPr lang="zh-CN" altLang="en-US" sz="2800" b="0" dirty="0">
                        <a:solidFill>
                          <a:schemeClr val="tx1"/>
                        </a:solidFill>
                      </a:endParaRPr>
                    </a:p>
                    <a:p>
                      <a:pPr>
                        <a:buNone/>
                      </a:pPr>
                      <a:r>
                        <a:rPr lang="zh-CN" altLang="en-US" sz="1400" dirty="0">
                          <a:solidFill>
                            <a:schemeClr val="tx1"/>
                          </a:solidFill>
                        </a:rPr>
                        <a:t>基于</a:t>
                      </a:r>
                      <a:r>
                        <a:rPr lang="en-US" altLang="zh-CN" sz="1400" b="1" dirty="0" err="1">
                          <a:solidFill>
                            <a:srgbClr val="FF0000"/>
                          </a:solidFill>
                        </a:rPr>
                        <a:t>JSCore</a:t>
                      </a:r>
                      <a:r>
                        <a:rPr lang="zh-CN" altLang="en-US" sz="1400" dirty="0">
                          <a:solidFill>
                            <a:schemeClr val="tx1"/>
                          </a:solidFill>
                        </a:rPr>
                        <a:t>的交互方式需要频繁跨进程通信</a:t>
                      </a:r>
                      <a:endParaRPr lang="zh-CN" altLang="en-US" sz="1400" dirty="0">
                        <a:solidFill>
                          <a:schemeClr val="tx1"/>
                        </a:solidFill>
                      </a:endParaRPr>
                    </a:p>
                  </a:txBody>
                  <a:tcPr/>
                </a:tc>
                <a:tc>
                  <a:txBody>
                    <a:bodyPr/>
                    <a:lstStyle/>
                    <a:p>
                      <a:pPr>
                        <a:buNone/>
                      </a:pPr>
                      <a:r>
                        <a:rPr lang="zh-CN" altLang="en-US" sz="2800" dirty="0">
                          <a:solidFill>
                            <a:srgbClr val="92D050"/>
                          </a:solidFill>
                          <a:sym typeface="+mn-ea"/>
                        </a:rPr>
                        <a:t>良好</a:t>
                      </a:r>
                      <a:endParaRPr lang="zh-CN" altLang="en-US" sz="2800" dirty="0">
                        <a:solidFill>
                          <a:srgbClr val="92D050"/>
                        </a:solidFill>
                        <a:sym typeface="+mn-ea"/>
                      </a:endParaRPr>
                    </a:p>
                    <a:p>
                      <a:pPr>
                        <a:buNone/>
                      </a:pPr>
                      <a:r>
                        <a:rPr lang="zh-CN" altLang="en-US" sz="1400" dirty="0">
                          <a:solidFill>
                            <a:schemeClr val="tx1"/>
                          </a:solidFill>
                          <a:sym typeface="+mn-ea"/>
                        </a:rPr>
                        <a:t>兼容大部分</a:t>
                      </a:r>
                      <a:r>
                        <a:rPr lang="en-US" altLang="zh-CN" sz="1400" dirty="0">
                          <a:solidFill>
                            <a:schemeClr val="tx1"/>
                          </a:solidFill>
                          <a:sym typeface="+mn-ea"/>
                        </a:rPr>
                        <a:t>JS </a:t>
                      </a:r>
                      <a:r>
                        <a:rPr lang="zh-CN" altLang="en-US" sz="1400" dirty="0">
                          <a:solidFill>
                            <a:schemeClr val="tx1"/>
                          </a:solidFill>
                          <a:sym typeface="+mn-ea"/>
                        </a:rPr>
                        <a:t>语法</a:t>
                      </a:r>
                      <a:endParaRPr lang="zh-CN" altLang="en-US" sz="1400" dirty="0">
                        <a:solidFill>
                          <a:schemeClr val="tx1"/>
                        </a:solidFill>
                        <a:sym typeface="+mn-ea"/>
                      </a:endParaRPr>
                    </a:p>
                  </a:txBody>
                  <a:tcPr/>
                </a:tc>
                <a:tc>
                  <a:txBody>
                    <a:bodyPr/>
                    <a:lstStyle/>
                    <a:p>
                      <a:pPr>
                        <a:buNone/>
                      </a:pPr>
                      <a:r>
                        <a:rPr lang="zh-CN" altLang="en-US" sz="2800" dirty="0">
                          <a:solidFill>
                            <a:schemeClr val="bg1">
                              <a:lumMod val="75000"/>
                            </a:schemeClr>
                          </a:solidFill>
                        </a:rPr>
                        <a:t>差</a:t>
                      </a:r>
                      <a:endParaRPr lang="zh-CN" altLang="en-US" sz="2800" dirty="0">
                        <a:solidFill>
                          <a:schemeClr val="bg1">
                            <a:lumMod val="75000"/>
                          </a:schemeClr>
                        </a:solidFill>
                      </a:endParaRPr>
                    </a:p>
                    <a:p>
                      <a:pPr>
                        <a:buNone/>
                      </a:pPr>
                      <a:r>
                        <a:rPr lang="zh-CN" altLang="en-US" sz="1400" dirty="0">
                          <a:solidFill>
                            <a:schemeClr val="tx1"/>
                          </a:solidFill>
                        </a:rPr>
                        <a:t>独立生态，无法重用</a:t>
                      </a:r>
                      <a:r>
                        <a:rPr lang="en-US" altLang="zh-CN" sz="1400" dirty="0">
                          <a:solidFill>
                            <a:schemeClr val="tx1"/>
                          </a:solidFill>
                        </a:rPr>
                        <a:t>Flutter</a:t>
                      </a:r>
                      <a:r>
                        <a:rPr lang="zh-CN" altLang="en-US" sz="1400" dirty="0">
                          <a:solidFill>
                            <a:schemeClr val="tx1"/>
                          </a:solidFill>
                        </a:rPr>
                        <a:t>与</a:t>
                      </a:r>
                      <a:r>
                        <a:rPr lang="en-US" altLang="zh-CN" sz="1400" dirty="0">
                          <a:solidFill>
                            <a:schemeClr val="tx1"/>
                          </a:solidFill>
                        </a:rPr>
                        <a:t>JS</a:t>
                      </a:r>
                      <a:r>
                        <a:rPr lang="zh-CN" altLang="en-US" sz="1400" dirty="0">
                          <a:solidFill>
                            <a:schemeClr val="tx1"/>
                          </a:solidFill>
                        </a:rPr>
                        <a:t>社区资源</a:t>
                      </a:r>
                      <a:endParaRPr lang="zh-CN" altLang="en-US" sz="1400" dirty="0">
                        <a:solidFill>
                          <a:schemeClr val="tx1"/>
                        </a:solidFill>
                      </a:endParaRPr>
                    </a:p>
                  </a:txBody>
                  <a:tcPr/>
                </a:tc>
                <a:tc>
                  <a:txBody>
                    <a:bodyPr/>
                    <a:lstStyle/>
                    <a:p>
                      <a:pPr>
                        <a:buNone/>
                      </a:pPr>
                      <a:r>
                        <a:rPr lang="zh-CN" altLang="en-US" sz="2800" dirty="0">
                          <a:solidFill>
                            <a:schemeClr val="bg1">
                              <a:lumMod val="75000"/>
                            </a:schemeClr>
                          </a:solidFill>
                        </a:rPr>
                        <a:t>高</a:t>
                      </a:r>
                      <a:endParaRPr lang="zh-CN" altLang="en-US" sz="2800" dirty="0">
                        <a:solidFill>
                          <a:schemeClr val="bg1">
                            <a:lumMod val="75000"/>
                          </a:schemeClr>
                        </a:solidFill>
                      </a:endParaRPr>
                    </a:p>
                    <a:p>
                      <a:pPr>
                        <a:buNone/>
                      </a:pPr>
                      <a:r>
                        <a:rPr lang="zh-CN" altLang="en-US" sz="1400" dirty="0">
                          <a:solidFill>
                            <a:schemeClr val="tx1"/>
                          </a:solidFill>
                        </a:rPr>
                        <a:t>无法迁移老项目到该平台</a:t>
                      </a:r>
                      <a:endParaRPr lang="zh-CN" altLang="en-US" sz="1400" dirty="0">
                        <a:solidFill>
                          <a:schemeClr val="tx1"/>
                        </a:solidFill>
                      </a:endParaRPr>
                    </a:p>
                  </a:txBody>
                  <a:tcPr/>
                </a:tc>
                <a:tc>
                  <a:txBody>
                    <a:bodyPr/>
                    <a:lstStyle/>
                    <a:p>
                      <a:pPr>
                        <a:buNone/>
                      </a:pPr>
                      <a:r>
                        <a:rPr lang="zh-CN" altLang="en-US" sz="2800" dirty="0">
                          <a:solidFill>
                            <a:schemeClr val="bg1">
                              <a:lumMod val="75000"/>
                            </a:schemeClr>
                          </a:solidFill>
                        </a:rPr>
                        <a:t>高</a:t>
                      </a:r>
                      <a:endParaRPr lang="zh-CN" altLang="en-US" sz="2800" dirty="0">
                        <a:solidFill>
                          <a:schemeClr val="bg1">
                            <a:lumMod val="75000"/>
                          </a:schemeClr>
                        </a:solidFill>
                      </a:endParaRPr>
                    </a:p>
                    <a:p>
                      <a:pPr>
                        <a:buNone/>
                      </a:pPr>
                      <a:r>
                        <a:rPr lang="en-US" altLang="zh-CN" sz="1400" dirty="0">
                          <a:solidFill>
                            <a:schemeClr val="tx1"/>
                          </a:solidFill>
                        </a:rPr>
                        <a:t>Flutter</a:t>
                      </a:r>
                      <a:r>
                        <a:rPr lang="zh-CN" altLang="en-US" sz="1400" dirty="0">
                          <a:solidFill>
                            <a:schemeClr val="tx1"/>
                          </a:solidFill>
                        </a:rPr>
                        <a:t>开发者需要学习</a:t>
                      </a:r>
                      <a:r>
                        <a:rPr lang="en-US" altLang="zh-CN" sz="1400" dirty="0">
                          <a:solidFill>
                            <a:schemeClr val="tx1"/>
                          </a:solidFill>
                        </a:rPr>
                        <a:t>JS</a:t>
                      </a:r>
                      <a:r>
                        <a:rPr lang="zh-CN" altLang="en-US" sz="1400" dirty="0">
                          <a:solidFill>
                            <a:schemeClr val="tx1"/>
                          </a:solidFill>
                        </a:rPr>
                        <a:t>语言开发，</a:t>
                      </a:r>
                      <a:r>
                        <a:rPr lang="en-US" altLang="zh-CN" sz="1400" dirty="0">
                          <a:solidFill>
                            <a:schemeClr val="tx1"/>
                          </a:solidFill>
                        </a:rPr>
                        <a:t>JS</a:t>
                      </a:r>
                      <a:r>
                        <a:rPr lang="zh-CN" altLang="en-US" sz="1400" dirty="0">
                          <a:solidFill>
                            <a:schemeClr val="tx1"/>
                          </a:solidFill>
                        </a:rPr>
                        <a:t>开发者需要学习新的</a:t>
                      </a:r>
                      <a:r>
                        <a:rPr lang="en-US" altLang="zh-CN" sz="1400" dirty="0">
                          <a:solidFill>
                            <a:schemeClr val="tx1"/>
                          </a:solidFill>
                        </a:rPr>
                        <a:t>UI</a:t>
                      </a:r>
                      <a:r>
                        <a:rPr lang="zh-CN" altLang="en-US" sz="1400" dirty="0">
                          <a:solidFill>
                            <a:schemeClr val="tx1"/>
                          </a:solidFill>
                        </a:rPr>
                        <a:t>库用法</a:t>
                      </a:r>
                      <a:endParaRPr lang="zh-CN" altLang="en-US" sz="1400" dirty="0">
                        <a:solidFill>
                          <a:schemeClr val="tx1"/>
                        </a:solidFill>
                      </a:endParaRPr>
                    </a:p>
                  </a:txBody>
                  <a:tcPr/>
                </a:tc>
                <a:tc>
                  <a:txBody>
                    <a:bodyPr/>
                    <a:lstStyle/>
                    <a:p>
                      <a:pPr>
                        <a:buNone/>
                      </a:pPr>
                      <a:r>
                        <a:rPr lang="zh-CN" altLang="en-US" sz="2800" b="0" dirty="0">
                          <a:solidFill>
                            <a:schemeClr val="tx1"/>
                          </a:solidFill>
                        </a:rPr>
                        <a:t>一般</a:t>
                      </a:r>
                      <a:endParaRPr lang="zh-CN" altLang="en-US" sz="2800" b="0" dirty="0">
                        <a:solidFill>
                          <a:schemeClr val="tx1"/>
                        </a:solidFill>
                      </a:endParaRPr>
                    </a:p>
                    <a:p>
                      <a:pPr>
                        <a:buNone/>
                      </a:pPr>
                      <a:r>
                        <a:rPr lang="zh-CN" altLang="en-US" sz="1400" dirty="0">
                          <a:solidFill>
                            <a:schemeClr val="tx1"/>
                          </a:solidFill>
                        </a:rPr>
                        <a:t>原理和</a:t>
                      </a:r>
                      <a:r>
                        <a:rPr lang="en-US" altLang="zh-CN" sz="1400" kern="1200" spc="120" dirty="0">
                          <a:solidFill>
                            <a:schemeClr val="tx1"/>
                          </a:solidFill>
                          <a:latin typeface="+mj-ea"/>
                          <a:ea typeface="+mn-ea"/>
                          <a:cs typeface="+mj-ea"/>
                          <a:sym typeface="Arial" panose="020B0604020202090204"/>
                        </a:rPr>
                        <a:t>React Native</a:t>
                      </a:r>
                      <a:r>
                        <a:rPr lang="zh-CN" altLang="en-US" sz="1400" kern="1200" spc="120" dirty="0">
                          <a:solidFill>
                            <a:schemeClr val="tx1"/>
                          </a:solidFill>
                          <a:latin typeface="+mj-ea"/>
                          <a:ea typeface="+mn-ea"/>
                          <a:cs typeface="+mj-ea"/>
                          <a:sym typeface="Arial" panose="020B0604020202090204"/>
                        </a:rPr>
                        <a:t>类似，有可借鉴之处</a:t>
                      </a:r>
                      <a:endParaRPr lang="zh-CN" altLang="en-US" sz="1400" dirty="0">
                        <a:solidFill>
                          <a:schemeClr val="tx1"/>
                        </a:solidFill>
                      </a:endParaRPr>
                    </a:p>
                  </a:txBody>
                  <a:tcPr/>
                </a:tc>
              </a:tr>
              <a:tr h="1231008">
                <a:tc>
                  <a:txBody>
                    <a:bodyPr/>
                    <a:lstStyle/>
                    <a:p>
                      <a:pPr>
                        <a:buNone/>
                      </a:pPr>
                      <a:r>
                        <a:rPr lang="en-US" altLang="zh-CN" sz="2400" b="0" dirty="0">
                          <a:solidFill>
                            <a:schemeClr val="tx1"/>
                          </a:solidFill>
                          <a:effectLst/>
                          <a:latin typeface="黑体" panose="02010600030101010101" charset="-122"/>
                          <a:ea typeface="黑体" panose="02010600030101010101" charset="-122"/>
                          <a:sym typeface="+mn-ea"/>
                        </a:rPr>
                        <a:t>Hydro</a:t>
                      </a:r>
                      <a:endParaRPr lang="en-US" altLang="zh-CN" sz="2400" b="0" dirty="0">
                        <a:solidFill>
                          <a:schemeClr val="tx1"/>
                        </a:solidFill>
                        <a:effectLst/>
                        <a:latin typeface="黑体" panose="02010600030101010101" charset="-122"/>
                        <a:ea typeface="黑体" panose="02010600030101010101" charset="-122"/>
                        <a:sym typeface="+mn-ea"/>
                      </a:endParaRPr>
                    </a:p>
                  </a:txBody>
                  <a:tcPr/>
                </a:tc>
                <a:tc>
                  <a:txBody>
                    <a:bodyPr/>
                    <a:lstStyle/>
                    <a:p>
                      <a:pPr>
                        <a:buNone/>
                      </a:pPr>
                      <a:r>
                        <a:rPr lang="zh-CN" altLang="en-US" sz="2800" dirty="0">
                          <a:solidFill>
                            <a:srgbClr val="92D050"/>
                          </a:solidFill>
                        </a:rPr>
                        <a:t>良好</a:t>
                      </a:r>
                      <a:endParaRPr lang="zh-CN" altLang="en-US" sz="2800" dirty="0">
                        <a:solidFill>
                          <a:srgbClr val="92D050"/>
                        </a:solidFill>
                      </a:endParaRPr>
                    </a:p>
                    <a:p>
                      <a:pPr>
                        <a:buNone/>
                      </a:pPr>
                      <a:r>
                        <a:rPr lang="zh-CN" altLang="en-US" sz="1400" dirty="0"/>
                        <a:t>嵌入轻量级</a:t>
                      </a:r>
                      <a:r>
                        <a:rPr lang="en-US" altLang="zh-CN" sz="1400" b="1" dirty="0">
                          <a:solidFill>
                            <a:srgbClr val="FF0000"/>
                          </a:solidFill>
                        </a:rPr>
                        <a:t>Lua</a:t>
                      </a:r>
                      <a:r>
                        <a:rPr lang="zh-CN" altLang="en-US" sz="1400" b="1" dirty="0">
                          <a:solidFill>
                            <a:srgbClr val="FF0000"/>
                          </a:solidFill>
                        </a:rPr>
                        <a:t>脚本解释器</a:t>
                      </a:r>
                      <a:endParaRPr lang="zh-CN" altLang="en-US" sz="1400" b="1" dirty="0">
                        <a:solidFill>
                          <a:srgbClr val="FF0000"/>
                        </a:solidFill>
                      </a:endParaRPr>
                    </a:p>
                  </a:txBody>
                  <a:tcPr/>
                </a:tc>
                <a:tc>
                  <a:txBody>
                    <a:bodyPr/>
                    <a:lstStyle/>
                    <a:p>
                      <a:pPr>
                        <a:buNone/>
                      </a:pPr>
                      <a:r>
                        <a:rPr lang="zh-CN" altLang="en-US" sz="2800" dirty="0">
                          <a:solidFill>
                            <a:srgbClr val="92D050"/>
                          </a:solidFill>
                          <a:sym typeface="+mn-ea"/>
                        </a:rPr>
                        <a:t>良好</a:t>
                      </a:r>
                      <a:endParaRPr lang="zh-CN" altLang="en-US" sz="2800" dirty="0">
                        <a:solidFill>
                          <a:srgbClr val="92D050"/>
                        </a:solidFill>
                        <a:sym typeface="+mn-ea"/>
                      </a:endParaRPr>
                    </a:p>
                    <a:p>
                      <a:pPr>
                        <a:buNone/>
                      </a:pPr>
                      <a:r>
                        <a:rPr lang="zh-CN" altLang="en-US" sz="1400" dirty="0">
                          <a:sym typeface="+mn-ea"/>
                        </a:rPr>
                        <a:t>兼容大部分</a:t>
                      </a:r>
                      <a:r>
                        <a:rPr lang="en-US" altLang="zh-CN" sz="1400" dirty="0">
                          <a:sym typeface="+mn-ea"/>
                        </a:rPr>
                        <a:t>JS </a:t>
                      </a:r>
                      <a:r>
                        <a:rPr lang="zh-CN" altLang="en-US" sz="1400" dirty="0">
                          <a:sym typeface="+mn-ea"/>
                        </a:rPr>
                        <a:t>语法</a:t>
                      </a:r>
                      <a:endParaRPr lang="zh-CN" altLang="en-US" sz="1400" dirty="0">
                        <a:sym typeface="+mn-ea"/>
                      </a:endParaRPr>
                    </a:p>
                  </a:txBody>
                  <a:tcPr/>
                </a:tc>
                <a:tc>
                  <a:txBody>
                    <a:bodyPr/>
                    <a:lstStyle/>
                    <a:p>
                      <a:pPr>
                        <a:buNone/>
                      </a:pPr>
                      <a:r>
                        <a:rPr lang="zh-CN" altLang="en-US" sz="2800" dirty="0">
                          <a:solidFill>
                            <a:schemeClr val="bg1">
                              <a:lumMod val="75000"/>
                            </a:schemeClr>
                          </a:solidFill>
                          <a:sym typeface="+mn-ea"/>
                        </a:rPr>
                        <a:t>差</a:t>
                      </a:r>
                      <a:endParaRPr lang="zh-CN" altLang="en-US" sz="2800" dirty="0">
                        <a:solidFill>
                          <a:schemeClr val="bg1">
                            <a:lumMod val="75000"/>
                          </a:schemeClr>
                        </a:solidFill>
                        <a:sym typeface="+mn-ea"/>
                      </a:endParaRPr>
                    </a:p>
                    <a:p>
                      <a:pPr>
                        <a:buNone/>
                      </a:pPr>
                      <a:r>
                        <a:rPr lang="zh-CN" altLang="en-US" sz="1400" dirty="0">
                          <a:solidFill>
                            <a:schemeClr val="tx1"/>
                          </a:solidFill>
                        </a:rPr>
                        <a:t>独立生态，</a:t>
                      </a:r>
                      <a:r>
                        <a:rPr lang="zh-CN" altLang="en-US" sz="1400" dirty="0">
                          <a:sym typeface="+mn-ea"/>
                        </a:rPr>
                        <a:t>无法重用</a:t>
                      </a:r>
                      <a:r>
                        <a:rPr lang="en-US" altLang="zh-CN" sz="1400" dirty="0">
                          <a:sym typeface="+mn-ea"/>
                        </a:rPr>
                        <a:t>Flutter</a:t>
                      </a:r>
                      <a:r>
                        <a:rPr lang="zh-CN" altLang="en-US" sz="1400" dirty="0">
                          <a:sym typeface="+mn-ea"/>
                        </a:rPr>
                        <a:t>与</a:t>
                      </a:r>
                      <a:r>
                        <a:rPr lang="en-US" altLang="zh-CN" sz="1400" dirty="0">
                          <a:sym typeface="+mn-ea"/>
                        </a:rPr>
                        <a:t>JS</a:t>
                      </a:r>
                      <a:r>
                        <a:rPr lang="zh-CN" altLang="en-US" sz="1400" dirty="0">
                          <a:sym typeface="+mn-ea"/>
                        </a:rPr>
                        <a:t>社区资源</a:t>
                      </a:r>
                      <a:endParaRPr lang="zh-CN" altLang="en-US" sz="1400" dirty="0">
                        <a:sym typeface="+mn-ea"/>
                      </a:endParaRPr>
                    </a:p>
                  </a:txBody>
                  <a:tcPr/>
                </a:tc>
                <a:tc>
                  <a:txBody>
                    <a:bodyPr/>
                    <a:lstStyle/>
                    <a:p>
                      <a:pPr>
                        <a:buNone/>
                      </a:pPr>
                      <a:r>
                        <a:rPr lang="zh-CN" altLang="en-US" sz="2800" dirty="0">
                          <a:solidFill>
                            <a:schemeClr val="bg1">
                              <a:lumMod val="75000"/>
                            </a:schemeClr>
                          </a:solidFill>
                          <a:sym typeface="+mn-ea"/>
                        </a:rPr>
                        <a:t>高</a:t>
                      </a:r>
                      <a:endParaRPr lang="zh-CN" altLang="en-US" sz="2800" dirty="0">
                        <a:solidFill>
                          <a:schemeClr val="bg1">
                            <a:lumMod val="75000"/>
                          </a:schemeClr>
                        </a:solidFill>
                        <a:sym typeface="+mn-ea"/>
                      </a:endParaRPr>
                    </a:p>
                    <a:p>
                      <a:pPr>
                        <a:buNone/>
                      </a:pPr>
                      <a:r>
                        <a:rPr lang="zh-CN" altLang="en-US" sz="1400" dirty="0">
                          <a:sym typeface="+mn-ea"/>
                        </a:rPr>
                        <a:t>无法迁移老项目到该平台</a:t>
                      </a:r>
                      <a:endParaRPr lang="zh-CN" altLang="en-US" sz="1400" dirty="0">
                        <a:sym typeface="+mn-ea"/>
                      </a:endParaRPr>
                    </a:p>
                  </a:txBody>
                  <a:tcPr/>
                </a:tc>
                <a:tc>
                  <a:txBody>
                    <a:bodyPr/>
                    <a:lstStyle/>
                    <a:p>
                      <a:pPr>
                        <a:buNone/>
                      </a:pPr>
                      <a:r>
                        <a:rPr lang="zh-CN" altLang="en-US" sz="2800" dirty="0">
                          <a:solidFill>
                            <a:schemeClr val="bg1">
                              <a:lumMod val="75000"/>
                            </a:schemeClr>
                          </a:solidFill>
                          <a:sym typeface="+mn-ea"/>
                        </a:rPr>
                        <a:t>高</a:t>
                      </a:r>
                      <a:endParaRPr lang="zh-CN" altLang="en-US" sz="2800" dirty="0">
                        <a:solidFill>
                          <a:schemeClr val="bg1">
                            <a:lumMod val="75000"/>
                          </a:schemeClr>
                        </a:solidFill>
                        <a:sym typeface="+mn-ea"/>
                      </a:endParaRPr>
                    </a:p>
                    <a:p>
                      <a:pPr>
                        <a:buNone/>
                      </a:pPr>
                      <a:r>
                        <a:rPr lang="en-US" altLang="zh-CN" sz="1400" dirty="0">
                          <a:sym typeface="+mn-ea"/>
                        </a:rPr>
                        <a:t>Flutter</a:t>
                      </a:r>
                      <a:r>
                        <a:rPr lang="zh-CN" altLang="en-US" sz="1400" dirty="0">
                          <a:sym typeface="+mn-ea"/>
                        </a:rPr>
                        <a:t>开发者需要学习</a:t>
                      </a:r>
                      <a:r>
                        <a:rPr lang="en-US" altLang="zh-CN" sz="1400" dirty="0">
                          <a:sym typeface="+mn-ea"/>
                        </a:rPr>
                        <a:t>JS</a:t>
                      </a:r>
                      <a:r>
                        <a:rPr lang="zh-CN" altLang="en-US" sz="1400" dirty="0">
                          <a:sym typeface="+mn-ea"/>
                        </a:rPr>
                        <a:t>语言开发，</a:t>
                      </a:r>
                      <a:r>
                        <a:rPr lang="en-US" altLang="zh-CN" sz="1400" dirty="0">
                          <a:sym typeface="+mn-ea"/>
                        </a:rPr>
                        <a:t>JS</a:t>
                      </a:r>
                      <a:r>
                        <a:rPr lang="zh-CN" altLang="en-US" sz="1400" dirty="0">
                          <a:sym typeface="+mn-ea"/>
                        </a:rPr>
                        <a:t>开发者需要学习新的</a:t>
                      </a:r>
                      <a:r>
                        <a:rPr lang="en-US" altLang="zh-CN" sz="1400" dirty="0">
                          <a:sym typeface="+mn-ea"/>
                        </a:rPr>
                        <a:t>UI</a:t>
                      </a:r>
                      <a:r>
                        <a:rPr lang="zh-CN" altLang="en-US" sz="1400" dirty="0">
                          <a:sym typeface="+mn-ea"/>
                        </a:rPr>
                        <a:t>库用法</a:t>
                      </a:r>
                      <a:endParaRPr lang="zh-CN" altLang="en-US" sz="1400" dirty="0">
                        <a:sym typeface="+mn-ea"/>
                      </a:endParaRPr>
                    </a:p>
                  </a:txBody>
                  <a:tcPr/>
                </a:tc>
                <a:tc>
                  <a:txBody>
                    <a:bodyPr/>
                    <a:lstStyle/>
                    <a:p>
                      <a:pPr>
                        <a:buNone/>
                      </a:pPr>
                      <a:r>
                        <a:rPr lang="zh-CN" altLang="en-US" sz="2800" b="0" dirty="0">
                          <a:solidFill>
                            <a:schemeClr val="tx1"/>
                          </a:solidFill>
                        </a:rPr>
                        <a:t>较高</a:t>
                      </a:r>
                      <a:endParaRPr lang="zh-CN" altLang="en-US" sz="2800" b="0" dirty="0">
                        <a:solidFill>
                          <a:schemeClr val="tx1"/>
                        </a:solidFill>
                      </a:endParaRPr>
                    </a:p>
                    <a:p>
                      <a:pPr>
                        <a:buNone/>
                      </a:pPr>
                      <a:r>
                        <a:rPr lang="zh-CN" altLang="en-US" sz="1400" dirty="0">
                          <a:solidFill>
                            <a:schemeClr val="tx1"/>
                          </a:solidFill>
                        </a:rPr>
                        <a:t>需要</a:t>
                      </a:r>
                      <a:r>
                        <a:rPr lang="zh-CN" altLang="en-US" sz="1400" b="1" dirty="0">
                          <a:solidFill>
                            <a:srgbClr val="FF0000"/>
                          </a:solidFill>
                        </a:rPr>
                        <a:t>自研</a:t>
                      </a:r>
                      <a:r>
                        <a:rPr lang="en-US" altLang="zh-CN" sz="1400" b="1" dirty="0">
                          <a:solidFill>
                            <a:srgbClr val="FF0000"/>
                          </a:solidFill>
                        </a:rPr>
                        <a:t>JS</a:t>
                      </a:r>
                      <a:r>
                        <a:rPr lang="zh-CN" altLang="en-US" sz="1400" b="1" dirty="0">
                          <a:solidFill>
                            <a:srgbClr val="FF0000"/>
                          </a:solidFill>
                        </a:rPr>
                        <a:t>转</a:t>
                      </a:r>
                      <a:r>
                        <a:rPr lang="en-US" altLang="zh-CN" sz="1400" b="1" dirty="0">
                          <a:solidFill>
                            <a:srgbClr val="FF0000"/>
                          </a:solidFill>
                        </a:rPr>
                        <a:t>Lua</a:t>
                      </a:r>
                      <a:r>
                        <a:rPr lang="zh-CN" altLang="en-US" sz="1400" b="1" dirty="0">
                          <a:solidFill>
                            <a:srgbClr val="FF0000"/>
                          </a:solidFill>
                        </a:rPr>
                        <a:t>代码的编译器</a:t>
                      </a:r>
                      <a:r>
                        <a:rPr lang="zh-CN" altLang="en-US" sz="1400" dirty="0">
                          <a:solidFill>
                            <a:schemeClr val="tx1"/>
                          </a:solidFill>
                        </a:rPr>
                        <a:t>，已有成熟开源的轻量级</a:t>
                      </a:r>
                      <a:r>
                        <a:rPr lang="en-US" altLang="zh-CN" sz="1400" dirty="0">
                          <a:solidFill>
                            <a:schemeClr val="tx1"/>
                          </a:solidFill>
                        </a:rPr>
                        <a:t>Lua</a:t>
                      </a:r>
                      <a:r>
                        <a:rPr lang="zh-CN" altLang="en-US" sz="1400" dirty="0">
                          <a:solidFill>
                            <a:schemeClr val="tx1"/>
                          </a:solidFill>
                        </a:rPr>
                        <a:t>解释器。</a:t>
                      </a:r>
                      <a:endParaRPr lang="zh-CN" altLang="en-US" sz="1400" dirty="0">
                        <a:sym typeface="+mn-ea"/>
                      </a:endParaRPr>
                    </a:p>
                  </a:txBody>
                  <a:tcPr/>
                </a:tc>
              </a:tr>
              <a:tr h="1422498">
                <a:tc>
                  <a:txBody>
                    <a:bodyPr/>
                    <a:lstStyle/>
                    <a:p>
                      <a:pPr>
                        <a:buNone/>
                      </a:pPr>
                      <a:r>
                        <a:rPr lang="en-US" altLang="zh-CN" sz="2400" spc="120" dirty="0">
                          <a:solidFill>
                            <a:schemeClr val="tx1"/>
                          </a:solidFill>
                          <a:latin typeface="+mn-ea"/>
                          <a:cs typeface="思源黑体 Normal" panose="020B0400000000000000" charset="-122"/>
                          <a:sym typeface="Arial" panose="020B0604020202090204"/>
                        </a:rPr>
                        <a:t>Fai</a:t>
                      </a:r>
                      <a:r>
                        <a:rPr lang="zh-CN" altLang="en-US" sz="2400" spc="120" dirty="0">
                          <a:solidFill>
                            <a:schemeClr val="tx1"/>
                          </a:solidFill>
                          <a:latin typeface="+mn-ea"/>
                          <a:cs typeface="思源黑体 Normal" panose="020B0400000000000000" charset="-122"/>
                          <a:sym typeface="Arial" panose="020B0604020202090204"/>
                        </a:rPr>
                        <a:t>r</a:t>
                      </a:r>
                      <a:endParaRPr lang="zh-CN" altLang="en-US" sz="2400" spc="120" dirty="0">
                        <a:solidFill>
                          <a:schemeClr val="tx1"/>
                        </a:solidFill>
                        <a:latin typeface="+mn-ea"/>
                        <a:cs typeface="思源黑体 Normal" panose="020B0400000000000000" charset="-122"/>
                        <a:sym typeface="Arial" panose="020B0604020202090204"/>
                      </a:endParaRPr>
                    </a:p>
                  </a:txBody>
                  <a:tcPr/>
                </a:tc>
                <a:tc>
                  <a:txBody>
                    <a:bodyPr/>
                    <a:lstStyle/>
                    <a:p>
                      <a:pPr>
                        <a:buNone/>
                      </a:pPr>
                      <a:r>
                        <a:rPr lang="zh-CN" altLang="en-US" sz="2800" dirty="0">
                          <a:sym typeface="+mn-ea"/>
                        </a:rPr>
                        <a:t>一般</a:t>
                      </a:r>
                      <a:endParaRPr lang="zh-CN" altLang="en-US" sz="2800" dirty="0">
                        <a:sym typeface="+mn-ea"/>
                      </a:endParaRPr>
                    </a:p>
                    <a:p>
                      <a:pPr>
                        <a:buNone/>
                      </a:pPr>
                      <a:r>
                        <a:rPr lang="zh-CN" altLang="en-US" sz="1400" dirty="0">
                          <a:solidFill>
                            <a:schemeClr val="tx1"/>
                          </a:solidFill>
                        </a:rPr>
                        <a:t>基于</a:t>
                      </a:r>
                      <a:r>
                        <a:rPr lang="en-US" altLang="zh-CN" sz="1400" b="1" dirty="0" err="1">
                          <a:solidFill>
                            <a:srgbClr val="FF0000"/>
                          </a:solidFill>
                        </a:rPr>
                        <a:t>JSCore</a:t>
                      </a:r>
                      <a:r>
                        <a:rPr lang="zh-CN" altLang="en-US" sz="1400" dirty="0">
                          <a:solidFill>
                            <a:schemeClr val="tx1"/>
                          </a:solidFill>
                        </a:rPr>
                        <a:t>的交互方式需要频繁跨进程通信</a:t>
                      </a:r>
                      <a:endParaRPr lang="zh-CN" altLang="en-US" sz="1400" dirty="0">
                        <a:solidFill>
                          <a:schemeClr val="tx1"/>
                        </a:solidFill>
                      </a:endParaRPr>
                    </a:p>
                  </a:txBody>
                  <a:tcPr/>
                </a:tc>
                <a:tc>
                  <a:txBody>
                    <a:bodyPr/>
                    <a:lstStyle/>
                    <a:p>
                      <a:pPr>
                        <a:buNone/>
                      </a:pPr>
                      <a:r>
                        <a:rPr lang="zh-CN" altLang="en-US" sz="2800" dirty="0">
                          <a:sym typeface="+mn-ea"/>
                        </a:rPr>
                        <a:t>一般</a:t>
                      </a:r>
                      <a:endParaRPr lang="zh-CN" altLang="en-US" sz="2800" dirty="0">
                        <a:sym typeface="+mn-ea"/>
                      </a:endParaRPr>
                    </a:p>
                    <a:p>
                      <a:pPr>
                        <a:buNone/>
                      </a:pPr>
                      <a:r>
                        <a:rPr lang="zh-CN" altLang="en-US" sz="1400" b="1" dirty="0">
                          <a:solidFill>
                            <a:srgbClr val="FF0000"/>
                          </a:solidFill>
                          <a:sym typeface="+mn-ea"/>
                        </a:rPr>
                        <a:t>只支持部分</a:t>
                      </a:r>
                      <a:r>
                        <a:rPr lang="en-US" altLang="zh-CN" sz="1400" b="1" dirty="0">
                          <a:solidFill>
                            <a:srgbClr val="FF0000"/>
                          </a:solidFill>
                          <a:sym typeface="+mn-ea"/>
                        </a:rPr>
                        <a:t>Dart</a:t>
                      </a:r>
                      <a:r>
                        <a:rPr lang="zh-CN" altLang="en-US" sz="1400" b="1" dirty="0">
                          <a:solidFill>
                            <a:srgbClr val="FF0000"/>
                          </a:solidFill>
                          <a:sym typeface="+mn-ea"/>
                        </a:rPr>
                        <a:t>语法</a:t>
                      </a:r>
                      <a:r>
                        <a:rPr lang="zh-CN" altLang="en-US" sz="1400" dirty="0">
                          <a:sym typeface="+mn-ea"/>
                        </a:rPr>
                        <a:t>，动态化代码很多有语法限制。</a:t>
                      </a:r>
                      <a:endParaRPr lang="zh-CN" altLang="en-US" sz="1400" dirty="0">
                        <a:sym typeface="+mn-ea"/>
                      </a:endParaRPr>
                    </a:p>
                  </a:txBody>
                  <a:tcPr/>
                </a:tc>
                <a:tc>
                  <a:txBody>
                    <a:bodyPr/>
                    <a:lstStyle/>
                    <a:p>
                      <a:pPr>
                        <a:buNone/>
                      </a:pPr>
                      <a:r>
                        <a:rPr lang="zh-CN" altLang="en-US" sz="2800" dirty="0">
                          <a:sym typeface="+mn-ea"/>
                        </a:rPr>
                        <a:t>一般</a:t>
                      </a:r>
                      <a:endParaRPr lang="zh-CN" altLang="en-US" sz="2800" dirty="0">
                        <a:sym typeface="+mn-ea"/>
                      </a:endParaRPr>
                    </a:p>
                    <a:p>
                      <a:pPr>
                        <a:buNone/>
                      </a:pPr>
                      <a:r>
                        <a:rPr lang="zh-CN" altLang="en-US" sz="1400" dirty="0">
                          <a:sym typeface="+mn-ea"/>
                        </a:rPr>
                        <a:t>现有的</a:t>
                      </a:r>
                      <a:r>
                        <a:rPr lang="en-US" altLang="zh-CN" sz="1400" dirty="0">
                          <a:sym typeface="+mn-ea"/>
                        </a:rPr>
                        <a:t>Flutter</a:t>
                      </a:r>
                      <a:r>
                        <a:rPr lang="zh-CN" altLang="en-US" sz="1400" dirty="0">
                          <a:sym typeface="+mn-ea"/>
                        </a:rPr>
                        <a:t>社区插件</a:t>
                      </a:r>
                      <a:r>
                        <a:rPr lang="zh-CN" altLang="en-US" sz="1400" b="1" dirty="0">
                          <a:solidFill>
                            <a:srgbClr val="FF0000"/>
                          </a:solidFill>
                          <a:sym typeface="+mn-ea"/>
                        </a:rPr>
                        <a:t>需要进行二次编码适配</a:t>
                      </a:r>
                      <a:r>
                        <a:rPr lang="zh-CN" altLang="en-US" sz="1400" dirty="0">
                          <a:sym typeface="+mn-ea"/>
                        </a:rPr>
                        <a:t>。部分知名插件暂时无法接入。</a:t>
                      </a:r>
                      <a:endParaRPr lang="zh-CN" altLang="en-US" sz="1400" dirty="0">
                        <a:sym typeface="+mn-ea"/>
                      </a:endParaRPr>
                    </a:p>
                  </a:txBody>
                  <a:tcPr/>
                </a:tc>
                <a:tc>
                  <a:txBody>
                    <a:bodyPr/>
                    <a:lstStyle/>
                    <a:p>
                      <a:pPr>
                        <a:buNone/>
                      </a:pPr>
                      <a:r>
                        <a:rPr lang="zh-CN" altLang="en-US" sz="2800" dirty="0">
                          <a:sym typeface="+mn-ea"/>
                        </a:rPr>
                        <a:t>一般</a:t>
                      </a:r>
                      <a:endParaRPr lang="zh-CN" altLang="en-US" sz="2800" dirty="0">
                        <a:sym typeface="+mn-ea"/>
                      </a:endParaRPr>
                    </a:p>
                    <a:p>
                      <a:pPr>
                        <a:buNone/>
                      </a:pPr>
                      <a:r>
                        <a:rPr lang="en-US" altLang="zh-CN" sz="1400" b="1" dirty="0">
                          <a:solidFill>
                            <a:srgbClr val="FF0000"/>
                          </a:solidFill>
                          <a:sym typeface="+mn-ea"/>
                        </a:rPr>
                        <a:t>Dart</a:t>
                      </a:r>
                      <a:r>
                        <a:rPr lang="zh-CN" altLang="en-US" sz="1400" b="1" dirty="0">
                          <a:solidFill>
                            <a:srgbClr val="FF0000"/>
                          </a:solidFill>
                          <a:sym typeface="+mn-ea"/>
                        </a:rPr>
                        <a:t>语法支持不全</a:t>
                      </a:r>
                      <a:r>
                        <a:rPr lang="zh-CN" altLang="en-US" sz="1400" dirty="0">
                          <a:sym typeface="+mn-ea"/>
                        </a:rPr>
                        <a:t>，已有的</a:t>
                      </a:r>
                      <a:r>
                        <a:rPr lang="en-US" altLang="zh-CN" sz="1400" dirty="0">
                          <a:sym typeface="+mn-ea"/>
                        </a:rPr>
                        <a:t>Flutter</a:t>
                      </a:r>
                      <a:r>
                        <a:rPr lang="zh-CN" altLang="en-US" sz="1400" dirty="0">
                          <a:sym typeface="+mn-ea"/>
                        </a:rPr>
                        <a:t>项目需要将</a:t>
                      </a:r>
                      <a:r>
                        <a:rPr lang="zh-CN" altLang="en-US" sz="1400" b="1" dirty="0">
                          <a:solidFill>
                            <a:srgbClr val="FF0000"/>
                          </a:solidFill>
                          <a:sym typeface="+mn-ea"/>
                        </a:rPr>
                        <a:t>不支持的语法特性的代码需要改造</a:t>
                      </a:r>
                      <a:r>
                        <a:rPr lang="zh-CN" altLang="en-US" sz="1400" dirty="0">
                          <a:sym typeface="+mn-ea"/>
                        </a:rPr>
                        <a:t>。</a:t>
                      </a:r>
                      <a:endParaRPr lang="zh-CN" altLang="en-US" sz="1400" dirty="0">
                        <a:sym typeface="+mn-ea"/>
                      </a:endParaRPr>
                    </a:p>
                  </a:txBody>
                  <a:tcPr/>
                </a:tc>
                <a:tc>
                  <a:txBody>
                    <a:bodyPr/>
                    <a:lstStyle/>
                    <a:p>
                      <a:pPr>
                        <a:buNone/>
                      </a:pPr>
                      <a:r>
                        <a:rPr lang="zh-CN" altLang="en-US" sz="2800" dirty="0">
                          <a:sym typeface="+mn-ea"/>
                        </a:rPr>
                        <a:t>一般</a:t>
                      </a:r>
                      <a:endParaRPr lang="zh-CN" altLang="en-US" sz="2800" dirty="0">
                        <a:sym typeface="+mn-ea"/>
                      </a:endParaRPr>
                    </a:p>
                    <a:p>
                      <a:pPr>
                        <a:buNone/>
                      </a:pPr>
                      <a:r>
                        <a:rPr lang="zh-CN" altLang="en-US" sz="1400" b="1" dirty="0">
                          <a:solidFill>
                            <a:srgbClr val="FF0000"/>
                          </a:solidFill>
                        </a:rPr>
                        <a:t>需要学习</a:t>
                      </a:r>
                      <a:r>
                        <a:rPr lang="en-US" altLang="zh-CN" sz="1400" b="1" dirty="0">
                          <a:solidFill>
                            <a:srgbClr val="FF0000"/>
                          </a:solidFill>
                        </a:rPr>
                        <a:t>Fair</a:t>
                      </a:r>
                      <a:r>
                        <a:rPr lang="zh-CN" altLang="en-US" sz="1400" b="1" dirty="0">
                          <a:solidFill>
                            <a:srgbClr val="FF0000"/>
                          </a:solidFill>
                        </a:rPr>
                        <a:t>定义的接入方案</a:t>
                      </a:r>
                      <a:r>
                        <a:rPr lang="zh-CN" altLang="en-US" sz="1400" dirty="0"/>
                        <a:t>，并了解部分限制。</a:t>
                      </a:r>
                      <a:endParaRPr lang="zh-CN" altLang="en-US" sz="1400" dirty="0"/>
                    </a:p>
                  </a:txBody>
                  <a:tcPr/>
                </a:tc>
                <a:tc>
                  <a:txBody>
                    <a:bodyPr/>
                    <a:lstStyle/>
                    <a:p>
                      <a:pPr>
                        <a:buNone/>
                      </a:pPr>
                      <a:r>
                        <a:rPr lang="zh-CN" altLang="en-US" sz="2800" b="0" dirty="0">
                          <a:solidFill>
                            <a:schemeClr val="tx1"/>
                          </a:solidFill>
                        </a:rPr>
                        <a:t>较高</a:t>
                      </a:r>
                      <a:endParaRPr lang="zh-CN" altLang="en-US" sz="2800" b="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en-US" sz="1400" dirty="0">
                          <a:solidFill>
                            <a:schemeClr val="tx1"/>
                          </a:solidFill>
                        </a:rPr>
                        <a:t>需要</a:t>
                      </a:r>
                      <a:r>
                        <a:rPr lang="zh-CN" altLang="en-US" sz="1400" b="1" dirty="0">
                          <a:solidFill>
                            <a:srgbClr val="FF0000"/>
                          </a:solidFill>
                        </a:rPr>
                        <a:t>自研</a:t>
                      </a:r>
                      <a:r>
                        <a:rPr lang="en-US" altLang="zh-CN" sz="1400" b="1" dirty="0">
                          <a:solidFill>
                            <a:srgbClr val="FF0000"/>
                          </a:solidFill>
                        </a:rPr>
                        <a:t>Dart</a:t>
                      </a:r>
                      <a:r>
                        <a:rPr lang="zh-CN" altLang="en-US" sz="1400" b="1" dirty="0">
                          <a:solidFill>
                            <a:srgbClr val="FF0000"/>
                          </a:solidFill>
                        </a:rPr>
                        <a:t>转</a:t>
                      </a:r>
                      <a:r>
                        <a:rPr lang="en-US" altLang="zh-CN" sz="1400" b="1" dirty="0">
                          <a:solidFill>
                            <a:srgbClr val="FF0000"/>
                          </a:solidFill>
                        </a:rPr>
                        <a:t>JS</a:t>
                      </a:r>
                      <a:r>
                        <a:rPr lang="zh-CN" altLang="en-US" sz="1400" b="1" dirty="0">
                          <a:solidFill>
                            <a:srgbClr val="FF0000"/>
                          </a:solidFill>
                        </a:rPr>
                        <a:t>编译器</a:t>
                      </a:r>
                      <a:r>
                        <a:rPr lang="zh-CN" altLang="en-US" sz="1400" dirty="0"/>
                        <a:t>，</a:t>
                      </a:r>
                      <a:r>
                        <a:rPr lang="zh-CN" altLang="en-US" sz="1400" dirty="0">
                          <a:solidFill>
                            <a:schemeClr val="tx1"/>
                          </a:solidFill>
                        </a:rPr>
                        <a:t>和</a:t>
                      </a:r>
                      <a:r>
                        <a:rPr lang="en-US" altLang="zh-CN" sz="1400" kern="1200" spc="120" dirty="0">
                          <a:solidFill>
                            <a:schemeClr val="tx1"/>
                          </a:solidFill>
                          <a:latin typeface="+mj-ea"/>
                          <a:ea typeface="+mn-ea"/>
                          <a:cs typeface="+mj-ea"/>
                          <a:sym typeface="Arial" panose="020B0604020202090204"/>
                        </a:rPr>
                        <a:t>React Native</a:t>
                      </a:r>
                      <a:r>
                        <a:rPr lang="zh-CN" altLang="en-US" sz="1400" kern="1200" spc="120" dirty="0">
                          <a:solidFill>
                            <a:schemeClr val="tx1"/>
                          </a:solidFill>
                          <a:latin typeface="+mj-ea"/>
                          <a:ea typeface="+mn-ea"/>
                          <a:cs typeface="+mj-ea"/>
                          <a:sym typeface="Arial" panose="020B0604020202090204"/>
                        </a:rPr>
                        <a:t>类似，实现原理有可借鉴之处。</a:t>
                      </a:r>
                      <a:endParaRPr lang="zh-CN" altLang="en-US" sz="1400" dirty="0">
                        <a:solidFill>
                          <a:schemeClr val="tx1"/>
                        </a:solidFill>
                      </a:endParaRPr>
                    </a:p>
                  </a:txBody>
                  <a:tcPr/>
                </a:tc>
              </a:tr>
              <a:tr h="1422498">
                <a:tc>
                  <a:txBody>
                    <a:bodyPr/>
                    <a:lstStyle/>
                    <a:p>
                      <a:pPr>
                        <a:buNone/>
                      </a:pPr>
                      <a:r>
                        <a:rPr lang="en-US" altLang="zh-CN" sz="2000" b="0" dirty="0" err="1">
                          <a:solidFill>
                            <a:schemeClr val="tx1"/>
                          </a:solidFill>
                          <a:latin typeface="+mn-ea"/>
                          <a:sym typeface="Arial" panose="020B0604020202090204"/>
                        </a:rPr>
                        <a:t>MicroDart</a:t>
                      </a:r>
                      <a:endParaRPr lang="en-US" altLang="zh-CN" sz="2000" b="0" dirty="0" err="1">
                        <a:solidFill>
                          <a:schemeClr val="tx1"/>
                        </a:solidFill>
                        <a:latin typeface="+mn-ea"/>
                        <a:sym typeface="Arial" panose="020B0604020202090204"/>
                      </a:endParaRPr>
                    </a:p>
                  </a:txBody>
                  <a:tcPr/>
                </a:tc>
                <a:tc>
                  <a:txBody>
                    <a:bodyPr/>
                    <a:lstStyle/>
                    <a:p>
                      <a:pPr>
                        <a:buNone/>
                      </a:pPr>
                      <a:r>
                        <a:rPr lang="zh-CN" altLang="en-US" sz="2800" dirty="0">
                          <a:solidFill>
                            <a:srgbClr val="92D050"/>
                          </a:solidFill>
                          <a:sym typeface="+mn-ea"/>
                        </a:rPr>
                        <a:t>良好</a:t>
                      </a:r>
                      <a:endParaRPr lang="zh-CN" altLang="en-US" sz="2800" dirty="0">
                        <a:solidFill>
                          <a:srgbClr val="92D050"/>
                        </a:solidFill>
                        <a:sym typeface="+mn-ea"/>
                      </a:endParaRPr>
                    </a:p>
                    <a:p>
                      <a:pPr>
                        <a:buNone/>
                      </a:pPr>
                      <a:r>
                        <a:rPr lang="zh-CN" altLang="en-US" sz="1400" dirty="0">
                          <a:sym typeface="+mn-ea"/>
                        </a:rPr>
                        <a:t>嵌入</a:t>
                      </a:r>
                      <a:r>
                        <a:rPr lang="zh-CN" altLang="en-US" sz="1400" b="1" dirty="0">
                          <a:solidFill>
                            <a:srgbClr val="FF0000"/>
                          </a:solidFill>
                          <a:sym typeface="+mn-ea"/>
                        </a:rPr>
                        <a:t>自研</a:t>
                      </a:r>
                      <a:r>
                        <a:rPr lang="en-US" altLang="zh-CN" sz="1400" b="1" dirty="0">
                          <a:solidFill>
                            <a:srgbClr val="FF0000"/>
                          </a:solidFill>
                          <a:sym typeface="+mn-ea"/>
                        </a:rPr>
                        <a:t>Dart</a:t>
                      </a:r>
                      <a:r>
                        <a:rPr lang="zh-CN" altLang="en-US" sz="1400" b="1" dirty="0">
                          <a:solidFill>
                            <a:srgbClr val="FF0000"/>
                          </a:solidFill>
                          <a:sym typeface="+mn-ea"/>
                        </a:rPr>
                        <a:t>脚本解释器</a:t>
                      </a:r>
                      <a:endParaRPr lang="zh-CN" altLang="en-US" sz="1400" b="1" dirty="0">
                        <a:solidFill>
                          <a:srgbClr val="FF0000"/>
                        </a:solidFill>
                        <a:sym typeface="+mn-ea"/>
                      </a:endParaRPr>
                    </a:p>
                  </a:txBody>
                  <a:tcPr/>
                </a:tc>
                <a:tc>
                  <a:txBody>
                    <a:bodyPr/>
                    <a:lstStyle/>
                    <a:p>
                      <a:pPr>
                        <a:buNone/>
                      </a:pPr>
                      <a:r>
                        <a:rPr lang="zh-CN" altLang="en-US" sz="2800" dirty="0">
                          <a:solidFill>
                            <a:srgbClr val="92D050"/>
                          </a:solidFill>
                          <a:sym typeface="+mn-ea"/>
                        </a:rPr>
                        <a:t>良好</a:t>
                      </a:r>
                      <a:endParaRPr lang="zh-CN" altLang="en-US" sz="2800" dirty="0">
                        <a:solidFill>
                          <a:srgbClr val="92D050"/>
                        </a:solidFill>
                        <a:sym typeface="+mn-ea"/>
                      </a:endParaRPr>
                    </a:p>
                    <a:p>
                      <a:pPr>
                        <a:buNone/>
                      </a:pPr>
                      <a:r>
                        <a:rPr lang="zh-CN" altLang="en-US" sz="1400" dirty="0">
                          <a:sym typeface="+mn-ea"/>
                        </a:rPr>
                        <a:t>现已</a:t>
                      </a:r>
                      <a:r>
                        <a:rPr lang="zh-CN" altLang="en-US" sz="1400" b="1" dirty="0">
                          <a:solidFill>
                            <a:srgbClr val="FF0000"/>
                          </a:solidFill>
                          <a:sym typeface="+mn-ea"/>
                        </a:rPr>
                        <a:t>支持</a:t>
                      </a:r>
                      <a:r>
                        <a:rPr lang="en-US" altLang="zh-CN" sz="1400" b="1" dirty="0">
                          <a:solidFill>
                            <a:srgbClr val="FF0000"/>
                          </a:solidFill>
                          <a:sym typeface="+mn-ea"/>
                        </a:rPr>
                        <a:t>95%</a:t>
                      </a:r>
                      <a:endParaRPr lang="en-US" altLang="zh-CN" sz="1400" b="1" dirty="0">
                        <a:solidFill>
                          <a:srgbClr val="FF0000"/>
                        </a:solidFill>
                        <a:sym typeface="+mn-ea"/>
                      </a:endParaRPr>
                    </a:p>
                    <a:p>
                      <a:pPr>
                        <a:buNone/>
                      </a:pPr>
                      <a:r>
                        <a:rPr lang="en-US" altLang="zh-CN" sz="1400" b="1" dirty="0">
                          <a:solidFill>
                            <a:srgbClr val="FF0000"/>
                          </a:solidFill>
                          <a:sym typeface="+mn-ea"/>
                        </a:rPr>
                        <a:t>Dart </a:t>
                      </a:r>
                      <a:r>
                        <a:rPr lang="zh-CN" altLang="en-US" sz="1400" b="1" dirty="0">
                          <a:solidFill>
                            <a:srgbClr val="FF0000"/>
                          </a:solidFill>
                          <a:sym typeface="+mn-ea"/>
                        </a:rPr>
                        <a:t>语法</a:t>
                      </a:r>
                      <a:r>
                        <a:rPr lang="zh-CN" altLang="en-US" sz="1400" b="0" dirty="0">
                          <a:solidFill>
                            <a:schemeClr val="tx1"/>
                          </a:solidFill>
                          <a:sym typeface="+mn-ea"/>
                        </a:rPr>
                        <a:t>，后续还会不断优化。</a:t>
                      </a:r>
                      <a:endParaRPr lang="zh-CN" altLang="en-US" sz="1400" b="0" dirty="0">
                        <a:solidFill>
                          <a:schemeClr val="tx1"/>
                        </a:solidFill>
                        <a:sym typeface="+mn-ea"/>
                      </a:endParaRPr>
                    </a:p>
                  </a:txBody>
                  <a:tcPr/>
                </a:tc>
                <a:tc>
                  <a:txBody>
                    <a:bodyPr/>
                    <a:lstStyle/>
                    <a:p>
                      <a:pPr>
                        <a:buNone/>
                      </a:pPr>
                      <a:r>
                        <a:rPr lang="zh-CN" altLang="en-US" sz="2800" dirty="0">
                          <a:solidFill>
                            <a:srgbClr val="92D050"/>
                          </a:solidFill>
                          <a:sym typeface="+mn-ea"/>
                        </a:rPr>
                        <a:t>良好</a:t>
                      </a:r>
                      <a:endParaRPr lang="zh-CN" altLang="en-US" sz="2800" dirty="0">
                        <a:solidFill>
                          <a:srgbClr val="92D050"/>
                        </a:solidFill>
                        <a:sym typeface="+mn-ea"/>
                      </a:endParaRPr>
                    </a:p>
                    <a:p>
                      <a:pPr>
                        <a:buNone/>
                      </a:pPr>
                      <a:r>
                        <a:rPr lang="zh-CN" altLang="en-US" sz="1400" dirty="0">
                          <a:sym typeface="+mn-ea"/>
                        </a:rPr>
                        <a:t>已有的</a:t>
                      </a:r>
                      <a:r>
                        <a:rPr lang="en-US" altLang="zh-CN" sz="1400" dirty="0">
                          <a:sym typeface="+mn-ea"/>
                        </a:rPr>
                        <a:t>Flutter</a:t>
                      </a:r>
                      <a:r>
                        <a:rPr lang="zh-CN" altLang="en-US" sz="1400" dirty="0">
                          <a:sym typeface="+mn-ea"/>
                        </a:rPr>
                        <a:t>社区插件可以</a:t>
                      </a:r>
                      <a:r>
                        <a:rPr lang="zh-CN" altLang="en-US" sz="1400" b="1" dirty="0">
                          <a:solidFill>
                            <a:srgbClr val="FF0000"/>
                          </a:solidFill>
                          <a:sym typeface="+mn-ea"/>
                        </a:rPr>
                        <a:t>通过代码生成器生成桥接代码</a:t>
                      </a:r>
                      <a:r>
                        <a:rPr lang="zh-CN" altLang="en-US" sz="1400" dirty="0">
                          <a:sym typeface="+mn-ea"/>
                        </a:rPr>
                        <a:t>很方面接入。</a:t>
                      </a:r>
                      <a:endParaRPr lang="zh-CN" altLang="en-US" sz="1400" dirty="0">
                        <a:sym typeface="+mn-ea"/>
                      </a:endParaRPr>
                    </a:p>
                  </a:txBody>
                  <a:tcPr/>
                </a:tc>
                <a:tc>
                  <a:txBody>
                    <a:bodyPr/>
                    <a:lstStyle/>
                    <a:p>
                      <a:pPr>
                        <a:buNone/>
                      </a:pPr>
                      <a:r>
                        <a:rPr lang="zh-CN" altLang="en-US" sz="2800" dirty="0">
                          <a:solidFill>
                            <a:srgbClr val="92D050"/>
                          </a:solidFill>
                          <a:sym typeface="+mn-ea"/>
                        </a:rPr>
                        <a:t>良好</a:t>
                      </a:r>
                      <a:endParaRPr lang="zh-CN" altLang="en-US" sz="2800" dirty="0">
                        <a:solidFill>
                          <a:srgbClr val="92D050"/>
                        </a:solidFill>
                        <a:sym typeface="+mn-ea"/>
                      </a:endParaRPr>
                    </a:p>
                    <a:p>
                      <a:pPr>
                        <a:buNone/>
                      </a:pPr>
                      <a:r>
                        <a:rPr lang="en-US" altLang="zh-CN" sz="1400" b="1" dirty="0">
                          <a:solidFill>
                            <a:srgbClr val="FF0000"/>
                          </a:solidFill>
                        </a:rPr>
                        <a:t>Dart</a:t>
                      </a:r>
                      <a:r>
                        <a:rPr lang="zh-CN" altLang="en-US" sz="1400" b="1" dirty="0">
                          <a:solidFill>
                            <a:srgbClr val="FF0000"/>
                          </a:solidFill>
                        </a:rPr>
                        <a:t>语法支持全面</a:t>
                      </a:r>
                      <a:r>
                        <a:rPr lang="zh-CN" altLang="en-US" sz="1400" dirty="0"/>
                        <a:t>，老代码经过少量修改就能直接转换成可动态下发的代码。</a:t>
                      </a:r>
                      <a:endParaRPr lang="zh-CN" altLang="en-US" sz="1400" dirty="0"/>
                    </a:p>
                  </a:txBody>
                  <a:tcPr/>
                </a:tc>
                <a:tc>
                  <a:txBody>
                    <a:bodyPr/>
                    <a:lstStyle/>
                    <a:p>
                      <a:pPr>
                        <a:buNone/>
                      </a:pPr>
                      <a:r>
                        <a:rPr lang="zh-CN" altLang="en-US" sz="2800" dirty="0">
                          <a:solidFill>
                            <a:srgbClr val="92D050"/>
                          </a:solidFill>
                          <a:sym typeface="+mn-ea"/>
                        </a:rPr>
                        <a:t>良好</a:t>
                      </a:r>
                      <a:endParaRPr lang="zh-CN" altLang="en-US" sz="2800" dirty="0">
                        <a:solidFill>
                          <a:srgbClr val="92D050"/>
                        </a:solidFill>
                        <a:sym typeface="+mn-ea"/>
                      </a:endParaRPr>
                    </a:p>
                    <a:p>
                      <a:pPr>
                        <a:buNone/>
                      </a:pPr>
                      <a:r>
                        <a:rPr lang="zh-CN" altLang="en-US" sz="1400" dirty="0"/>
                        <a:t>动态化代码的开发与</a:t>
                      </a:r>
                      <a:r>
                        <a:rPr lang="zh-CN" altLang="en-US" sz="1400" b="1" dirty="0">
                          <a:solidFill>
                            <a:srgbClr val="FF0000"/>
                          </a:solidFill>
                        </a:rPr>
                        <a:t>官方</a:t>
                      </a:r>
                      <a:r>
                        <a:rPr lang="en-US" altLang="zh-CN" sz="1400" b="1" dirty="0">
                          <a:solidFill>
                            <a:srgbClr val="FF0000"/>
                          </a:solidFill>
                        </a:rPr>
                        <a:t>Flutter</a:t>
                      </a:r>
                      <a:r>
                        <a:rPr lang="zh-CN" altLang="en-US" sz="1400" b="1" dirty="0">
                          <a:solidFill>
                            <a:srgbClr val="FF0000"/>
                          </a:solidFill>
                        </a:rPr>
                        <a:t>的插件开发无差别</a:t>
                      </a:r>
                      <a:r>
                        <a:rPr lang="zh-CN" altLang="en-US" sz="1400" dirty="0"/>
                        <a:t>，</a:t>
                      </a:r>
                      <a:r>
                        <a:rPr lang="en-US" altLang="zh-CN" sz="1400" dirty="0">
                          <a:sym typeface="+mn-ea"/>
                        </a:rPr>
                        <a:t>Flutter</a:t>
                      </a:r>
                      <a:r>
                        <a:rPr lang="zh-CN" altLang="en-US" sz="1400" dirty="0">
                          <a:sym typeface="+mn-ea"/>
                        </a:rPr>
                        <a:t>开发者很容易上手。</a:t>
                      </a:r>
                      <a:endParaRPr lang="zh-CN" altLang="en-US" sz="1400" dirty="0">
                        <a:sym typeface="+mn-ea"/>
                      </a:endParaRPr>
                    </a:p>
                  </a:txBody>
                  <a:tcPr/>
                </a:tc>
                <a:tc>
                  <a:txBody>
                    <a:bodyPr/>
                    <a:lstStyle/>
                    <a:p>
                      <a:pPr>
                        <a:buNone/>
                      </a:pPr>
                      <a:r>
                        <a:rPr lang="zh-CN" altLang="en-US" sz="2800" dirty="0">
                          <a:solidFill>
                            <a:schemeClr val="bg1">
                              <a:lumMod val="75000"/>
                            </a:schemeClr>
                          </a:solidFill>
                        </a:rPr>
                        <a:t>高</a:t>
                      </a:r>
                      <a:endParaRPr lang="zh-CN" altLang="en-US" sz="2800" dirty="0">
                        <a:solidFill>
                          <a:schemeClr val="bg1">
                            <a:lumMod val="75000"/>
                          </a:schemeClr>
                        </a:solidFill>
                      </a:endParaRPr>
                    </a:p>
                    <a:p>
                      <a:pPr>
                        <a:buNone/>
                      </a:pPr>
                      <a:r>
                        <a:rPr lang="zh-CN" altLang="en-US" sz="1400" b="1" dirty="0">
                          <a:solidFill>
                            <a:srgbClr val="FF0000"/>
                          </a:solidFill>
                        </a:rPr>
                        <a:t>需要自研</a:t>
                      </a:r>
                      <a:r>
                        <a:rPr lang="en-US" altLang="zh-CN" sz="1400" b="1" dirty="0">
                          <a:solidFill>
                            <a:srgbClr val="FF0000"/>
                          </a:solidFill>
                        </a:rPr>
                        <a:t>Dart</a:t>
                      </a:r>
                      <a:r>
                        <a:rPr lang="zh-CN" altLang="en-US" sz="1400" b="1" dirty="0">
                          <a:solidFill>
                            <a:srgbClr val="FF0000"/>
                          </a:solidFill>
                        </a:rPr>
                        <a:t>编译器和轻量级解释器</a:t>
                      </a:r>
                      <a:r>
                        <a:rPr lang="zh-CN" altLang="en-US" sz="1400" dirty="0">
                          <a:solidFill>
                            <a:srgbClr val="FF0000"/>
                          </a:solidFill>
                        </a:rPr>
                        <a:t>。</a:t>
                      </a:r>
                      <a:r>
                        <a:rPr lang="zh-CN" altLang="en-US" sz="1400" dirty="0">
                          <a:solidFill>
                            <a:schemeClr val="tx1"/>
                          </a:solidFill>
                        </a:rPr>
                        <a:t>官方</a:t>
                      </a:r>
                      <a:r>
                        <a:rPr lang="en-US" altLang="zh-CN" sz="1400" dirty="0">
                          <a:solidFill>
                            <a:schemeClr val="tx1"/>
                          </a:solidFill>
                        </a:rPr>
                        <a:t>Dart</a:t>
                      </a:r>
                      <a:r>
                        <a:rPr lang="zh-CN" altLang="en-US" sz="1400" dirty="0">
                          <a:solidFill>
                            <a:schemeClr val="tx1"/>
                          </a:solidFill>
                        </a:rPr>
                        <a:t>虚拟机不轻量且不支持静态与动态代码混合执行。且无法在</a:t>
                      </a:r>
                      <a:r>
                        <a:rPr lang="en-US" altLang="zh-CN" sz="1400" dirty="0" err="1">
                          <a:solidFill>
                            <a:schemeClr val="tx1"/>
                          </a:solidFill>
                        </a:rPr>
                        <a:t>ios</a:t>
                      </a:r>
                      <a:r>
                        <a:rPr lang="zh-CN" altLang="en-US" sz="1400" dirty="0">
                          <a:solidFill>
                            <a:schemeClr val="tx1"/>
                          </a:solidFill>
                        </a:rPr>
                        <a:t>中使用。</a:t>
                      </a:r>
                      <a:endParaRPr lang="zh-CN" altLang="en-US" sz="1400" dirty="0">
                        <a:sym typeface="+mn-ea"/>
                      </a:endParaRPr>
                    </a:p>
                  </a:txBody>
                  <a:tcPr/>
                </a:tc>
              </a:tr>
            </a:tbl>
          </a:graphicData>
        </a:graphic>
      </p:graphicFrame>
    </p:spTree>
  </p:cSld>
  <p:clrMapOvr>
    <a:masterClrMapping/>
  </p:clrMapOvr>
</p:sld>
</file>

<file path=ppt/tags/tag1.xml><?xml version="1.0" encoding="utf-8"?>
<p:tagLst xmlns:p="http://schemas.openxmlformats.org/presentationml/2006/main">
  <p:tag name="PA" val="v5.2.9"/>
</p:tagLst>
</file>

<file path=ppt/tags/tag10.xml><?xml version="1.0" encoding="utf-8"?>
<p:tagLst xmlns:p="http://schemas.openxmlformats.org/presentationml/2006/main">
  <p:tag name="PA" val="v5.2.9"/>
</p:tagLst>
</file>

<file path=ppt/tags/tag100.xml><?xml version="1.0" encoding="utf-8"?>
<p:tagLst xmlns:p="http://schemas.openxmlformats.org/presentationml/2006/main">
  <p:tag name="PA" val="v5.2.9"/>
</p:tagLst>
</file>

<file path=ppt/tags/tag101.xml><?xml version="1.0" encoding="utf-8"?>
<p:tagLst xmlns:p="http://schemas.openxmlformats.org/presentationml/2006/main">
  <p:tag name="PA" val="v5.2.9"/>
</p:tagLst>
</file>

<file path=ppt/tags/tag102.xml><?xml version="1.0" encoding="utf-8"?>
<p:tagLst xmlns:p="http://schemas.openxmlformats.org/presentationml/2006/main">
  <p:tag name="PA" val="v5.2.9"/>
</p:tagLst>
</file>

<file path=ppt/tags/tag103.xml><?xml version="1.0" encoding="utf-8"?>
<p:tagLst xmlns:p="http://schemas.openxmlformats.org/presentationml/2006/main">
  <p:tag name="PA" val="v5.2.9"/>
</p:tagLst>
</file>

<file path=ppt/tags/tag104.xml><?xml version="1.0" encoding="utf-8"?>
<p:tagLst xmlns:p="http://schemas.openxmlformats.org/presentationml/2006/main">
  <p:tag name="PA" val="v5.2.9"/>
</p:tagLst>
</file>

<file path=ppt/tags/tag105.xml><?xml version="1.0" encoding="utf-8"?>
<p:tagLst xmlns:p="http://schemas.openxmlformats.org/presentationml/2006/main">
  <p:tag name="PA" val="v5.2.9"/>
</p:tagLst>
</file>

<file path=ppt/tags/tag106.xml><?xml version="1.0" encoding="utf-8"?>
<p:tagLst xmlns:p="http://schemas.openxmlformats.org/presentationml/2006/main">
  <p:tag name="PA" val="v5.2.9"/>
</p:tagLst>
</file>

<file path=ppt/tags/tag107.xml><?xml version="1.0" encoding="utf-8"?>
<p:tagLst xmlns:p="http://schemas.openxmlformats.org/presentationml/2006/main">
  <p:tag name="PA" val="v5.2.9"/>
</p:tagLst>
</file>

<file path=ppt/tags/tag108.xml><?xml version="1.0" encoding="utf-8"?>
<p:tagLst xmlns:p="http://schemas.openxmlformats.org/presentationml/2006/main">
  <p:tag name="PA" val="v5.2.9"/>
</p:tagLst>
</file>

<file path=ppt/tags/tag11.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3.xml><?xml version="1.0" encoding="utf-8"?>
<p:tagLst xmlns:p="http://schemas.openxmlformats.org/presentationml/2006/main">
  <p:tag name="TABLE_ENDDRAG_ORIGIN_RECT" val="843*150"/>
  <p:tag name="TABLE_ENDDRAG_RECT" val="83*92*843*150"/>
</p:tagLst>
</file>

<file path=ppt/tags/tag14.xml><?xml version="1.0" encoding="utf-8"?>
<p:tagLst xmlns:p="http://schemas.openxmlformats.org/presentationml/2006/main">
  <p:tag name="PA" val="v5.2.9"/>
</p:tagLst>
</file>

<file path=ppt/tags/tag15.xml><?xml version="1.0" encoding="utf-8"?>
<p:tagLst xmlns:p="http://schemas.openxmlformats.org/presentationml/2006/main">
  <p:tag name="PA" val="v5.2.9"/>
</p:tagLst>
</file>

<file path=ppt/tags/tag16.xml><?xml version="1.0" encoding="utf-8"?>
<p:tagLst xmlns:p="http://schemas.openxmlformats.org/presentationml/2006/main">
  <p:tag name="MH" val="20151121191650"/>
  <p:tag name="MH_LIBRARY" val="GRAPHIC"/>
  <p:tag name="MH_TYPE" val="SubTitle"/>
  <p:tag name="MH_ORDER" val="4"/>
</p:tagLst>
</file>

<file path=ppt/tags/tag17.xml><?xml version="1.0" encoding="utf-8"?>
<p:tagLst xmlns:p="http://schemas.openxmlformats.org/presentationml/2006/main">
  <p:tag name="MH" val="20151121191650"/>
  <p:tag name="MH_LIBRARY" val="GRAPHIC"/>
  <p:tag name="MH_TYPE" val="SubTitle"/>
  <p:tag name="MH_ORDER" val="4"/>
</p:tagLst>
</file>

<file path=ppt/tags/tag18.xml><?xml version="1.0" encoding="utf-8"?>
<p:tagLst xmlns:p="http://schemas.openxmlformats.org/presentationml/2006/main">
  <p:tag name="MH" val="20151121191650"/>
  <p:tag name="MH_LIBRARY" val="GRAPHIC"/>
  <p:tag name="MH_TYPE" val="SubTitle"/>
  <p:tag name="MH_ORDER" val="4"/>
</p:tagLst>
</file>

<file path=ppt/tags/tag19.xml><?xml version="1.0" encoding="utf-8"?>
<p:tagLst xmlns:p="http://schemas.openxmlformats.org/presentationml/2006/main">
  <p:tag name="MH" val="20151121191650"/>
  <p:tag name="MH_LIBRARY" val="GRAPHIC"/>
  <p:tag name="MH_TYPE" val="Other"/>
  <p:tag name="MH_ORDER" val="1"/>
</p:tagLst>
</file>

<file path=ppt/tags/tag2.xml><?xml version="1.0" encoding="utf-8"?>
<p:tagLst xmlns:p="http://schemas.openxmlformats.org/presentationml/2006/main">
  <p:tag name="PA" val="v5.2.9"/>
</p:tagLst>
</file>

<file path=ppt/tags/tag20.xml><?xml version="1.0" encoding="utf-8"?>
<p:tagLst xmlns:p="http://schemas.openxmlformats.org/presentationml/2006/main">
  <p:tag name="MH" val="20151121191650"/>
  <p:tag name="MH_LIBRARY" val="GRAPHIC"/>
  <p:tag name="MH_TYPE" val="Other"/>
  <p:tag name="MH_ORDER" val="2"/>
</p:tagLst>
</file>

<file path=ppt/tags/tag21.xml><?xml version="1.0" encoding="utf-8"?>
<p:tagLst xmlns:p="http://schemas.openxmlformats.org/presentationml/2006/main">
  <p:tag name="MH" val="20151121191650"/>
  <p:tag name="MH_LIBRARY" val="GRAPHIC"/>
  <p:tag name="MH_TYPE" val="Other"/>
  <p:tag name="MH_ORDER" val="3"/>
</p:tagLst>
</file>

<file path=ppt/tags/tag22.xml><?xml version="1.0" encoding="utf-8"?>
<p:tagLst xmlns:p="http://schemas.openxmlformats.org/presentationml/2006/main">
  <p:tag name="MH" val="20151121191650"/>
  <p:tag name="MH_LIBRARY" val="GRAPHIC"/>
  <p:tag name="MH_TYPE" val="Other"/>
  <p:tag name="MH_ORDER" val="4"/>
</p:tagLst>
</file>

<file path=ppt/tags/tag23.xml><?xml version="1.0" encoding="utf-8"?>
<p:tagLst xmlns:p="http://schemas.openxmlformats.org/presentationml/2006/main">
  <p:tag name="MH" val="20151121191650"/>
  <p:tag name="MH_LIBRARY" val="GRAPHIC"/>
  <p:tag name="MH_TYPE" val="Other"/>
  <p:tag name="MH_ORDER" val="5"/>
</p:tagLst>
</file>

<file path=ppt/tags/tag24.xml><?xml version="1.0" encoding="utf-8"?>
<p:tagLst xmlns:p="http://schemas.openxmlformats.org/presentationml/2006/main">
  <p:tag name="MH" val="20151121191650"/>
  <p:tag name="MH_LIBRARY" val="GRAPHIC"/>
  <p:tag name="MH_TYPE" val="Other"/>
  <p:tag name="MH_ORDER" val="6"/>
</p:tagLst>
</file>

<file path=ppt/tags/tag25.xml><?xml version="1.0" encoding="utf-8"?>
<p:tagLst xmlns:p="http://schemas.openxmlformats.org/presentationml/2006/main">
  <p:tag name="MH" val="20151121191650"/>
  <p:tag name="MH_LIBRARY" val="GRAPHIC"/>
  <p:tag name="MH_TYPE" val="Other"/>
  <p:tag name="MH_ORDER" val="7"/>
</p:tagLst>
</file>

<file path=ppt/tags/tag26.xml><?xml version="1.0" encoding="utf-8"?>
<p:tagLst xmlns:p="http://schemas.openxmlformats.org/presentationml/2006/main">
  <p:tag name="MH" val="20151121191650"/>
  <p:tag name="MH_LIBRARY" val="GRAPHIC"/>
  <p:tag name="MH_TYPE" val="Other"/>
  <p:tag name="MH_ORDER" val="8"/>
</p:tagLst>
</file>

<file path=ppt/tags/tag27.xml><?xml version="1.0" encoding="utf-8"?>
<p:tagLst xmlns:p="http://schemas.openxmlformats.org/presentationml/2006/main">
  <p:tag name="MH" val="20151121191650"/>
  <p:tag name="MH_LIBRARY" val="GRAPHIC"/>
  <p:tag name="MH_TYPE" val="SubTitle"/>
  <p:tag name="MH_ORDER" val="4"/>
</p:tagLst>
</file>

<file path=ppt/tags/tag28.xml><?xml version="1.0" encoding="utf-8"?>
<p:tagLst xmlns:p="http://schemas.openxmlformats.org/presentationml/2006/main">
  <p:tag name="KSO_WM_BEAUTIFY_FLAG" val=""/>
</p:tagLst>
</file>

<file path=ppt/tags/tag29.xml><?xml version="1.0" encoding="utf-8"?>
<p:tagLst xmlns:p="http://schemas.openxmlformats.org/presentationml/2006/main">
  <p:tag name="KSO_WM_BEAUTIFY_FLAG" val=""/>
</p:tagLst>
</file>

<file path=ppt/tags/tag3.xml><?xml version="1.0" encoding="utf-8"?>
<p:tagLst xmlns:p="http://schemas.openxmlformats.org/presentationml/2006/main">
  <p:tag name="PA" val="v5.2.9"/>
</p:tagLst>
</file>

<file path=ppt/tags/tag30.xml><?xml version="1.0" encoding="utf-8"?>
<p:tagLst xmlns:p="http://schemas.openxmlformats.org/presentationml/2006/main">
  <p:tag name="KSO_WM_BEAUTIFY_FLAG" val=""/>
</p:tagLst>
</file>

<file path=ppt/tags/tag31.xml><?xml version="1.0" encoding="utf-8"?>
<p:tagLst xmlns:p="http://schemas.openxmlformats.org/presentationml/2006/main">
  <p:tag name="KSO_WM_BEAUTIFY_FLAG" val=""/>
</p:tagLst>
</file>

<file path=ppt/tags/tag32.xml><?xml version="1.0" encoding="utf-8"?>
<p:tagLst xmlns:p="http://schemas.openxmlformats.org/presentationml/2006/main">
  <p:tag name="KSO_WM_BEAUTIFY_FLAG" val=""/>
</p:tagLst>
</file>

<file path=ppt/tags/tag33.xml><?xml version="1.0" encoding="utf-8"?>
<p:tagLst xmlns:p="http://schemas.openxmlformats.org/presentationml/2006/main">
  <p:tag name="KSO_WM_BEAUTIFY_FLAG" val=""/>
</p:tagLst>
</file>

<file path=ppt/tags/tag34.xml><?xml version="1.0" encoding="utf-8"?>
<p:tagLst xmlns:p="http://schemas.openxmlformats.org/presentationml/2006/main">
  <p:tag name="KSO_WM_BEAUTIFY_FLAG" val=""/>
</p:tagLst>
</file>

<file path=ppt/tags/tag35.xml><?xml version="1.0" encoding="utf-8"?>
<p:tagLst xmlns:p="http://schemas.openxmlformats.org/presentationml/2006/main">
  <p:tag name="KSO_WM_BEAUTIFY_FLAG" val=""/>
</p:tagLst>
</file>

<file path=ppt/tags/tag36.xml><?xml version="1.0" encoding="utf-8"?>
<p:tagLst xmlns:p="http://schemas.openxmlformats.org/presentationml/2006/main">
  <p:tag name="KSO_WM_BEAUTIFY_FLAG" val=""/>
</p:tagLst>
</file>

<file path=ppt/tags/tag37.xml><?xml version="1.0" encoding="utf-8"?>
<p:tagLst xmlns:p="http://schemas.openxmlformats.org/presentationml/2006/main">
  <p:tag name="KSO_WM_BEAUTIFY_FLAG" val=""/>
</p:tagLst>
</file>

<file path=ppt/tags/tag38.xml><?xml version="1.0" encoding="utf-8"?>
<p:tagLst xmlns:p="http://schemas.openxmlformats.org/presentationml/2006/main">
  <p:tag name="KSO_WM_BEAUTIFY_FLAG" val=""/>
</p:tagLst>
</file>

<file path=ppt/tags/tag39.xml><?xml version="1.0" encoding="utf-8"?>
<p:tagLst xmlns:p="http://schemas.openxmlformats.org/presentationml/2006/main">
  <p:tag name="KSO_WM_BEAUTIFY_FLAG" val=""/>
</p:tagLst>
</file>

<file path=ppt/tags/tag4.xml><?xml version="1.0" encoding="utf-8"?>
<p:tagLst xmlns:p="http://schemas.openxmlformats.org/presentationml/2006/main">
  <p:tag name="PA" val="v5.2.9"/>
</p:tagLst>
</file>

<file path=ppt/tags/tag40.xml><?xml version="1.0" encoding="utf-8"?>
<p:tagLst xmlns:p="http://schemas.openxmlformats.org/presentationml/2006/main">
  <p:tag name="KSO_WM_BEAUTIFY_FLAG" val=""/>
</p:tagLst>
</file>

<file path=ppt/tags/tag41.xml><?xml version="1.0" encoding="utf-8"?>
<p:tagLst xmlns:p="http://schemas.openxmlformats.org/presentationml/2006/main">
  <p:tag name="KSO_WM_BEAUTIFY_FLAG" val=""/>
</p:tagLst>
</file>

<file path=ppt/tags/tag42.xml><?xml version="1.0" encoding="utf-8"?>
<p:tagLst xmlns:p="http://schemas.openxmlformats.org/presentationml/2006/main">
  <p:tag name="KSO_WM_BEAUTIFY_FLAG" val=""/>
</p:tagLst>
</file>

<file path=ppt/tags/tag43.xml><?xml version="1.0" encoding="utf-8"?>
<p:tagLst xmlns:p="http://schemas.openxmlformats.org/presentationml/2006/main">
  <p:tag name="KSO_WM_BEAUTIFY_FLAG" val=""/>
</p:tagLst>
</file>

<file path=ppt/tags/tag44.xml><?xml version="1.0" encoding="utf-8"?>
<p:tagLst xmlns:p="http://schemas.openxmlformats.org/presentationml/2006/main">
  <p:tag name="KSO_WM_BEAUTIFY_FLAG" val=""/>
</p:tagLst>
</file>

<file path=ppt/tags/tag45.xml><?xml version="1.0" encoding="utf-8"?>
<p:tagLst xmlns:p="http://schemas.openxmlformats.org/presentationml/2006/main">
  <p:tag name="KSO_WM_BEAUTIFY_FLAG" val=""/>
</p:tagLst>
</file>

<file path=ppt/tags/tag46.xml><?xml version="1.0" encoding="utf-8"?>
<p:tagLst xmlns:p="http://schemas.openxmlformats.org/presentationml/2006/main">
  <p:tag name="KSO_WM_BEAUTIFY_FLAG" val=""/>
</p:tagLst>
</file>

<file path=ppt/tags/tag47.xml><?xml version="1.0" encoding="utf-8"?>
<p:tagLst xmlns:p="http://schemas.openxmlformats.org/presentationml/2006/main">
  <p:tag name="KSO_WM_BEAUTIFY_FLAG" val=""/>
</p:tagLst>
</file>

<file path=ppt/tags/tag48.xml><?xml version="1.0" encoding="utf-8"?>
<p:tagLst xmlns:p="http://schemas.openxmlformats.org/presentationml/2006/main">
  <p:tag name="KSO_WM_BEAUTIFY_FLAG" val=""/>
</p:tagLst>
</file>

<file path=ppt/tags/tag49.xml><?xml version="1.0" encoding="utf-8"?>
<p:tagLst xmlns:p="http://schemas.openxmlformats.org/presentationml/2006/main">
  <p:tag name="PA" val="v5.2.9"/>
</p:tagLst>
</file>

<file path=ppt/tags/tag5.xml><?xml version="1.0" encoding="utf-8"?>
<p:tagLst xmlns:p="http://schemas.openxmlformats.org/presentationml/2006/main">
  <p:tag name="PA" val="v5.2.9"/>
</p:tagLst>
</file>

<file path=ppt/tags/tag50.xml><?xml version="1.0" encoding="utf-8"?>
<p:tagLst xmlns:p="http://schemas.openxmlformats.org/presentationml/2006/main">
  <p:tag name="KSO_WM_BEAUTIFY_FLAG" val=""/>
</p:tagLst>
</file>

<file path=ppt/tags/tag51.xml><?xml version="1.0" encoding="utf-8"?>
<p:tagLst xmlns:p="http://schemas.openxmlformats.org/presentationml/2006/main">
  <p:tag name="KSO_WM_BEAUTIFY_FLAG" val=""/>
</p:tagLst>
</file>

<file path=ppt/tags/tag52.xml><?xml version="1.0" encoding="utf-8"?>
<p:tagLst xmlns:p="http://schemas.openxmlformats.org/presentationml/2006/main">
  <p:tag name="PA" val="v5.2.9"/>
</p:tagLst>
</file>

<file path=ppt/tags/tag53.xml><?xml version="1.0" encoding="utf-8"?>
<p:tagLst xmlns:p="http://schemas.openxmlformats.org/presentationml/2006/main">
  <p:tag name="KSO_WM_BEAUTIFY_FLAG" val=""/>
</p:tagLst>
</file>

<file path=ppt/tags/tag54.xml><?xml version="1.0" encoding="utf-8"?>
<p:tagLst xmlns:p="http://schemas.openxmlformats.org/presentationml/2006/main">
  <p:tag name="PA" val="v5.2.9"/>
</p:tagLst>
</file>

<file path=ppt/tags/tag55.xml><?xml version="1.0" encoding="utf-8"?>
<p:tagLst xmlns:p="http://schemas.openxmlformats.org/presentationml/2006/main">
  <p:tag name="PA" val="v5.2.9"/>
</p:tagLst>
</file>

<file path=ppt/tags/tag56.xml><?xml version="1.0" encoding="utf-8"?>
<p:tagLst xmlns:p="http://schemas.openxmlformats.org/presentationml/2006/main">
  <p:tag name="TABLE_ENDDRAG_ORIGIN_RECT" val="327*321"/>
  <p:tag name="TABLE_ENDDRAG_RECT" val="109*175*327*321"/>
</p:tagLst>
</file>

<file path=ppt/tags/tag57.xml><?xml version="1.0" encoding="utf-8"?>
<p:tagLst xmlns:p="http://schemas.openxmlformats.org/presentationml/2006/main">
  <p:tag name="KSO_WM_BEAUTIFY_FLAG" val=""/>
</p:tagLst>
</file>

<file path=ppt/tags/tag58.xml><?xml version="1.0" encoding="utf-8"?>
<p:tagLst xmlns:p="http://schemas.openxmlformats.org/presentationml/2006/main">
  <p:tag name="PA" val="v5.2.9"/>
</p:tagLst>
</file>

<file path=ppt/tags/tag59.xml><?xml version="1.0" encoding="utf-8"?>
<p:tagLst xmlns:p="http://schemas.openxmlformats.org/presentationml/2006/main">
  <p:tag name="TABLE_ENDDRAG_ORIGIN_RECT" val="388*341"/>
  <p:tag name="TABLE_ENDDRAG_RECT" val="91*83*388*341"/>
</p:tagLst>
</file>

<file path=ppt/tags/tag6.xml><?xml version="1.0" encoding="utf-8"?>
<p:tagLst xmlns:p="http://schemas.openxmlformats.org/presentationml/2006/main">
  <p:tag name="PA" val="v5.2.9"/>
</p:tagLst>
</file>

<file path=ppt/tags/tag60.xml><?xml version="1.0" encoding="utf-8"?>
<p:tagLst xmlns:p="http://schemas.openxmlformats.org/presentationml/2006/main">
  <p:tag name="TABLE_ENDDRAG_ORIGIN_RECT" val="388*341"/>
  <p:tag name="TABLE_ENDDRAG_RECT" val="91*83*388*341"/>
  <p:tag name="KSO_WM_BEAUTIFY_FLAG" val=""/>
</p:tagLst>
</file>

<file path=ppt/tags/tag61.xml><?xml version="1.0" encoding="utf-8"?>
<p:tagLst xmlns:p="http://schemas.openxmlformats.org/presentationml/2006/main">
  <p:tag name="KSO_WM_BEAUTIFY_FLAG" val=""/>
</p:tagLst>
</file>

<file path=ppt/tags/tag62.xml><?xml version="1.0" encoding="utf-8"?>
<p:tagLst xmlns:p="http://schemas.openxmlformats.org/presentationml/2006/main">
  <p:tag name="KSO_WM_BEAUTIFY_FLAG" val=""/>
</p:tagLst>
</file>

<file path=ppt/tags/tag63.xml><?xml version="1.0" encoding="utf-8"?>
<p:tagLst xmlns:p="http://schemas.openxmlformats.org/presentationml/2006/main">
  <p:tag name="KSO_WM_BEAUTIFY_FLAG" val=""/>
</p:tagLst>
</file>

<file path=ppt/tags/tag64.xml><?xml version="1.0" encoding="utf-8"?>
<p:tagLst xmlns:p="http://schemas.openxmlformats.org/presentationml/2006/main">
  <p:tag name="KSO_WM_BEAUTIFY_FLAG" val=""/>
</p:tagLst>
</file>

<file path=ppt/tags/tag65.xml><?xml version="1.0" encoding="utf-8"?>
<p:tagLst xmlns:p="http://schemas.openxmlformats.org/presentationml/2006/main">
  <p:tag name="KSO_WM_BEAUTIFY_FLAG" val=""/>
</p:tagLst>
</file>

<file path=ppt/tags/tag66.xml><?xml version="1.0" encoding="utf-8"?>
<p:tagLst xmlns:p="http://schemas.openxmlformats.org/presentationml/2006/main">
  <p:tag name="KSO_WM_BEAUTIFY_FLAG" val=""/>
</p:tagLst>
</file>

<file path=ppt/tags/tag67.xml><?xml version="1.0" encoding="utf-8"?>
<p:tagLst xmlns:p="http://schemas.openxmlformats.org/presentationml/2006/main">
  <p:tag name="KSO_WM_BEAUTIFY_FLAG" val=""/>
</p:tagLst>
</file>

<file path=ppt/tags/tag68.xml><?xml version="1.0" encoding="utf-8"?>
<p:tagLst xmlns:p="http://schemas.openxmlformats.org/presentationml/2006/main">
  <p:tag name="KSO_WM_BEAUTIFY_FLAG" val=""/>
</p:tagLst>
</file>

<file path=ppt/tags/tag69.xml><?xml version="1.0" encoding="utf-8"?>
<p:tagLst xmlns:p="http://schemas.openxmlformats.org/presentationml/2006/main">
  <p:tag name="KSO_WM_BEAUTIFY_FLAG" val=""/>
</p:tagLst>
</file>

<file path=ppt/tags/tag7.xml><?xml version="1.0" encoding="utf-8"?>
<p:tagLst xmlns:p="http://schemas.openxmlformats.org/presentationml/2006/main">
  <p:tag name="PA" val="v5.2.9"/>
</p:tagLst>
</file>

<file path=ppt/tags/tag70.xml><?xml version="1.0" encoding="utf-8"?>
<p:tagLst xmlns:p="http://schemas.openxmlformats.org/presentationml/2006/main">
  <p:tag name="PA" val="v5.2.9"/>
</p:tagLst>
</file>

<file path=ppt/tags/tag71.xml><?xml version="1.0" encoding="utf-8"?>
<p:tagLst xmlns:p="http://schemas.openxmlformats.org/presentationml/2006/main">
  <p:tag name="PA" val="v5.2.9"/>
</p:tagLst>
</file>

<file path=ppt/tags/tag72.xml><?xml version="1.0" encoding="utf-8"?>
<p:tagLst xmlns:p="http://schemas.openxmlformats.org/presentationml/2006/main">
  <p:tag name="PA" val="v5.2.9"/>
</p:tagLst>
</file>

<file path=ppt/tags/tag73.xml><?xml version="1.0" encoding="utf-8"?>
<p:tagLst xmlns:p="http://schemas.openxmlformats.org/presentationml/2006/main">
  <p:tag name="PA" val="v5.2.9"/>
</p:tagLst>
</file>

<file path=ppt/tags/tag74.xml><?xml version="1.0" encoding="utf-8"?>
<p:tagLst xmlns:p="http://schemas.openxmlformats.org/presentationml/2006/main">
  <p:tag name="PA" val="v5.2.9"/>
</p:tagLst>
</file>

<file path=ppt/tags/tag75.xml><?xml version="1.0" encoding="utf-8"?>
<p:tagLst xmlns:p="http://schemas.openxmlformats.org/presentationml/2006/main">
  <p:tag name="PA" val="v5.2.9"/>
</p:tagLst>
</file>

<file path=ppt/tags/tag76.xml><?xml version="1.0" encoding="utf-8"?>
<p:tagLst xmlns:p="http://schemas.openxmlformats.org/presentationml/2006/main">
  <p:tag name="PA" val="v5.2.9"/>
</p:tagLst>
</file>

<file path=ppt/tags/tag77.xml><?xml version="1.0" encoding="utf-8"?>
<p:tagLst xmlns:p="http://schemas.openxmlformats.org/presentationml/2006/main">
  <p:tag name="PA" val="v5.2.9"/>
</p:tagLst>
</file>

<file path=ppt/tags/tag78.xml><?xml version="1.0" encoding="utf-8"?>
<p:tagLst xmlns:p="http://schemas.openxmlformats.org/presentationml/2006/main">
  <p:tag name="PA" val="v5.2.9"/>
</p:tagLst>
</file>

<file path=ppt/tags/tag79.xml><?xml version="1.0" encoding="utf-8"?>
<p:tagLst xmlns:p="http://schemas.openxmlformats.org/presentationml/2006/main">
  <p:tag name="PA" val="v5.2.9"/>
</p:tagLst>
</file>

<file path=ppt/tags/tag8.xml><?xml version="1.0" encoding="utf-8"?>
<p:tagLst xmlns:p="http://schemas.openxmlformats.org/presentationml/2006/main">
  <p:tag name="PA" val="v5.2.9"/>
</p:tagLst>
</file>

<file path=ppt/tags/tag80.xml><?xml version="1.0" encoding="utf-8"?>
<p:tagLst xmlns:p="http://schemas.openxmlformats.org/presentationml/2006/main">
  <p:tag name="PA" val="v5.2.9"/>
</p:tagLst>
</file>

<file path=ppt/tags/tag81.xml><?xml version="1.0" encoding="utf-8"?>
<p:tagLst xmlns:p="http://schemas.openxmlformats.org/presentationml/2006/main">
  <p:tag name="PA" val="v5.2.9"/>
</p:tagLst>
</file>

<file path=ppt/tags/tag82.xml><?xml version="1.0" encoding="utf-8"?>
<p:tagLst xmlns:p="http://schemas.openxmlformats.org/presentationml/2006/main">
  <p:tag name="PA" val="v5.2.9"/>
</p:tagLst>
</file>

<file path=ppt/tags/tag83.xml><?xml version="1.0" encoding="utf-8"?>
<p:tagLst xmlns:p="http://schemas.openxmlformats.org/presentationml/2006/main">
  <p:tag name="PA" val="v5.2.9"/>
</p:tagLst>
</file>

<file path=ppt/tags/tag84.xml><?xml version="1.0" encoding="utf-8"?>
<p:tagLst xmlns:p="http://schemas.openxmlformats.org/presentationml/2006/main">
  <p:tag name="PA" val="v5.2.9"/>
</p:tagLst>
</file>

<file path=ppt/tags/tag85.xml><?xml version="1.0" encoding="utf-8"?>
<p:tagLst xmlns:p="http://schemas.openxmlformats.org/presentationml/2006/main">
  <p:tag name="PA" val="v5.2.9"/>
</p:tagLst>
</file>

<file path=ppt/tags/tag86.xml><?xml version="1.0" encoding="utf-8"?>
<p:tagLst xmlns:p="http://schemas.openxmlformats.org/presentationml/2006/main">
  <p:tag name="PA" val="v5.2.9"/>
</p:tagLst>
</file>

<file path=ppt/tags/tag87.xml><?xml version="1.0" encoding="utf-8"?>
<p:tagLst xmlns:p="http://schemas.openxmlformats.org/presentationml/2006/main">
  <p:tag name="PA" val="v5.2.9"/>
</p:tagLst>
</file>

<file path=ppt/tags/tag88.xml><?xml version="1.0" encoding="utf-8"?>
<p:tagLst xmlns:p="http://schemas.openxmlformats.org/presentationml/2006/main">
  <p:tag name="PA" val="v5.2.9"/>
</p:tagLst>
</file>

<file path=ppt/tags/tag89.xml><?xml version="1.0" encoding="utf-8"?>
<p:tagLst xmlns:p="http://schemas.openxmlformats.org/presentationml/2006/main">
  <p:tag name="PA" val="v5.2.9"/>
</p:tagLst>
</file>

<file path=ppt/tags/tag9.xml><?xml version="1.0" encoding="utf-8"?>
<p:tagLst xmlns:p="http://schemas.openxmlformats.org/presentationml/2006/main">
  <p:tag name="PA" val="v5.2.9"/>
</p:tagLst>
</file>

<file path=ppt/tags/tag90.xml><?xml version="1.0" encoding="utf-8"?>
<p:tagLst xmlns:p="http://schemas.openxmlformats.org/presentationml/2006/main">
  <p:tag name="PA" val="v5.2.9"/>
</p:tagLst>
</file>

<file path=ppt/tags/tag91.xml><?xml version="1.0" encoding="utf-8"?>
<p:tagLst xmlns:p="http://schemas.openxmlformats.org/presentationml/2006/main">
  <p:tag name="PA" val="v5.2.9"/>
</p:tagLst>
</file>

<file path=ppt/tags/tag92.xml><?xml version="1.0" encoding="utf-8"?>
<p:tagLst xmlns:p="http://schemas.openxmlformats.org/presentationml/2006/main">
  <p:tag name="PA" val="v5.2.9"/>
</p:tagLst>
</file>

<file path=ppt/tags/tag93.xml><?xml version="1.0" encoding="utf-8"?>
<p:tagLst xmlns:p="http://schemas.openxmlformats.org/presentationml/2006/main">
  <p:tag name="PA" val="v5.2.9"/>
</p:tagLst>
</file>

<file path=ppt/tags/tag94.xml><?xml version="1.0" encoding="utf-8"?>
<p:tagLst xmlns:p="http://schemas.openxmlformats.org/presentationml/2006/main">
  <p:tag name="PA" val="v5.2.9"/>
</p:tagLst>
</file>

<file path=ppt/tags/tag95.xml><?xml version="1.0" encoding="utf-8"?>
<p:tagLst xmlns:p="http://schemas.openxmlformats.org/presentationml/2006/main">
  <p:tag name="PA" val="v5.2.9"/>
</p:tagLst>
</file>

<file path=ppt/tags/tag96.xml><?xml version="1.0" encoding="utf-8"?>
<p:tagLst xmlns:p="http://schemas.openxmlformats.org/presentationml/2006/main">
  <p:tag name="PA" val="v5.2.9"/>
</p:tagLst>
</file>

<file path=ppt/tags/tag97.xml><?xml version="1.0" encoding="utf-8"?>
<p:tagLst xmlns:p="http://schemas.openxmlformats.org/presentationml/2006/main">
  <p:tag name="PA" val="v5.2.9"/>
</p:tagLst>
</file>

<file path=ppt/tags/tag98.xml><?xml version="1.0" encoding="utf-8"?>
<p:tagLst xmlns:p="http://schemas.openxmlformats.org/presentationml/2006/main">
  <p:tag name="PA" val="v5.2.9"/>
</p:tagLst>
</file>

<file path=ppt/tags/tag99.xml><?xml version="1.0" encoding="utf-8"?>
<p:tagLst xmlns:p="http://schemas.openxmlformats.org/presentationml/2006/main">
  <p:tag name="PA" val="v5.2.9"/>
</p:tagLst>
</file>

<file path=ppt/theme/theme1.xml><?xml version="1.0" encoding="utf-8"?>
<a:theme xmlns:a="http://schemas.openxmlformats.org/drawingml/2006/main" name="第一PPT，www.1ppt.com">
  <a:themeElements>
    <a:clrScheme name="Dragon">
      <a:dk1>
        <a:sysClr val="windowText" lastClr="000000"/>
      </a:dk1>
      <a:lt1>
        <a:sysClr val="window" lastClr="FFFFFF"/>
      </a:lt1>
      <a:dk2>
        <a:srgbClr val="001B36"/>
      </a:dk2>
      <a:lt2>
        <a:srgbClr val="EDF8FE"/>
      </a:lt2>
      <a:accent1>
        <a:srgbClr val="477AB1"/>
      </a:accent1>
      <a:accent2>
        <a:srgbClr val="51848E"/>
      </a:accent2>
      <a:accent3>
        <a:srgbClr val="7B9B57"/>
      </a:accent3>
      <a:accent4>
        <a:srgbClr val="8B8D8C"/>
      </a:accent4>
      <a:accent5>
        <a:srgbClr val="8B7396"/>
      </a:accent5>
      <a:accent6>
        <a:srgbClr val="E89A53"/>
      </a:accent6>
      <a:hlink>
        <a:srgbClr val="0080FF"/>
      </a:hlink>
      <a:folHlink>
        <a:srgbClr val="FF00FF"/>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19141</Words>
  <Application>WPS 演示</Application>
  <PresentationFormat>宽屏</PresentationFormat>
  <Paragraphs>1429</Paragraphs>
  <Slides>73</Slides>
  <Notes>41</Notes>
  <HiddenSlides>0</HiddenSlides>
  <MMClips>0</MMClips>
  <ScaleCrop>false</ScaleCrop>
  <HeadingPairs>
    <vt:vector size="6" baseType="variant">
      <vt:variant>
        <vt:lpstr>已用的字体</vt:lpstr>
      </vt:variant>
      <vt:variant>
        <vt:i4>23</vt:i4>
      </vt:variant>
      <vt:variant>
        <vt:lpstr>主题</vt:lpstr>
      </vt:variant>
      <vt:variant>
        <vt:i4>2</vt:i4>
      </vt:variant>
      <vt:variant>
        <vt:lpstr>幻灯片标题</vt:lpstr>
      </vt:variant>
      <vt:variant>
        <vt:i4>73</vt:i4>
      </vt:variant>
    </vt:vector>
  </HeadingPairs>
  <TitlesOfParts>
    <vt:vector size="98" baseType="lpstr">
      <vt:lpstr>Arial</vt:lpstr>
      <vt:lpstr>宋体</vt:lpstr>
      <vt:lpstr>Wingdings</vt:lpstr>
      <vt:lpstr>微软雅黑</vt:lpstr>
      <vt:lpstr>汉仪旗黑</vt:lpstr>
      <vt:lpstr>Arial</vt:lpstr>
      <vt:lpstr>微软雅黑</vt:lpstr>
      <vt:lpstr>汉真广标</vt:lpstr>
      <vt:lpstr>苹方-简</vt:lpstr>
      <vt:lpstr>Poppins</vt:lpstr>
      <vt:lpstr>思源黑体 Normal</vt:lpstr>
      <vt:lpstr>黑体</vt:lpstr>
      <vt:lpstr>Segoe UI</vt:lpstr>
      <vt:lpstr>Calibri</vt:lpstr>
      <vt:lpstr>Helvetica Neue</vt:lpstr>
      <vt:lpstr>Arial Unicode MS</vt:lpstr>
      <vt:lpstr>等线</vt:lpstr>
      <vt:lpstr>Menlo</vt:lpstr>
      <vt:lpstr>Times New Roman</vt:lpstr>
      <vt:lpstr>微软雅黑</vt:lpstr>
      <vt:lpstr>思源黑体 Normal</vt:lpstr>
      <vt:lpstr>汉真广标</vt:lpstr>
      <vt:lpstr>汉仪中等线KW</vt:lpstr>
      <vt:lpstr>第一PPT，www.1ppt.com</vt:lpstr>
      <vt:lpstr>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第一PPT，www.1ppt.com</Company>
  <LinksUpToDate>false</LinksUpToDate>
  <SharedDoc>false</SharedDoc>
  <HyperlinksChanged>false</HyperlinksChanged>
  <AppVersion>14.0000</AppVersion>
  <Manager>第一PPT</Manager>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开题答辩</dc:title>
  <dc:creator>第一PPT</dc:creator>
  <cp:keywords>www.1ppt.com</cp:keywords>
  <dc:description>www.1ppt.com</dc:description>
  <cp:lastModifiedBy>Lance.Xin</cp:lastModifiedBy>
  <cp:revision>1699</cp:revision>
  <dcterms:created xsi:type="dcterms:W3CDTF">2024-12-09T08:26:22Z</dcterms:created>
  <dcterms:modified xsi:type="dcterms:W3CDTF">2024-12-09T08:26:22Z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32B7266A031244AD9DC092AAD2770BEA_12</vt:lpwstr>
  </property>
  <property fmtid="{D5CDD505-2E9C-101B-9397-08002B2CF9AE}" pid="3" name="KSOProductBuildVer">
    <vt:lpwstr>2052-6.13.2.8918</vt:lpwstr>
  </property>
</Properties>
</file>